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4"/>
    <p:sldMasterId id="2147483679" r:id="rId5"/>
  </p:sldMasterIdLst>
  <p:notesMasterIdLst>
    <p:notesMasterId r:id="rId213"/>
  </p:notesMasterIdLst>
  <p:handoutMasterIdLst>
    <p:handoutMasterId r:id="rId214"/>
  </p:handoutMasterIdLst>
  <p:sldIdLst>
    <p:sldId id="256" r:id="rId6"/>
    <p:sldId id="257" r:id="rId7"/>
    <p:sldId id="258" r:id="rId8"/>
    <p:sldId id="259" r:id="rId9"/>
    <p:sldId id="260" r:id="rId10"/>
    <p:sldId id="261" r:id="rId11"/>
    <p:sldId id="262" r:id="rId12"/>
    <p:sldId id="333" r:id="rId13"/>
    <p:sldId id="266" r:id="rId14"/>
    <p:sldId id="267" r:id="rId15"/>
    <p:sldId id="535" r:id="rId16"/>
    <p:sldId id="536" r:id="rId17"/>
    <p:sldId id="537" r:id="rId18"/>
    <p:sldId id="538" r:id="rId19"/>
    <p:sldId id="539" r:id="rId20"/>
    <p:sldId id="540" r:id="rId21"/>
    <p:sldId id="541" r:id="rId22"/>
    <p:sldId id="542" r:id="rId23"/>
    <p:sldId id="543" r:id="rId24"/>
    <p:sldId id="544" r:id="rId25"/>
    <p:sldId id="545" r:id="rId26"/>
    <p:sldId id="546" r:id="rId27"/>
    <p:sldId id="547" r:id="rId28"/>
    <p:sldId id="548" r:id="rId29"/>
    <p:sldId id="549" r:id="rId30"/>
    <p:sldId id="550" r:id="rId31"/>
    <p:sldId id="551" r:id="rId32"/>
    <p:sldId id="552" r:id="rId33"/>
    <p:sldId id="553" r:id="rId34"/>
    <p:sldId id="554" r:id="rId35"/>
    <p:sldId id="555" r:id="rId36"/>
    <p:sldId id="556" r:id="rId37"/>
    <p:sldId id="557" r:id="rId38"/>
    <p:sldId id="559" r:id="rId39"/>
    <p:sldId id="560" r:id="rId40"/>
    <p:sldId id="561" r:id="rId41"/>
    <p:sldId id="562" r:id="rId42"/>
    <p:sldId id="563" r:id="rId43"/>
    <p:sldId id="564" r:id="rId44"/>
    <p:sldId id="565" r:id="rId45"/>
    <p:sldId id="566" r:id="rId46"/>
    <p:sldId id="567" r:id="rId47"/>
    <p:sldId id="568" r:id="rId48"/>
    <p:sldId id="569" r:id="rId49"/>
    <p:sldId id="332" r:id="rId50"/>
    <p:sldId id="296" r:id="rId51"/>
    <p:sldId id="297" r:id="rId52"/>
    <p:sldId id="298" r:id="rId53"/>
    <p:sldId id="299" r:id="rId54"/>
    <p:sldId id="300" r:id="rId55"/>
    <p:sldId id="301" r:id="rId56"/>
    <p:sldId id="302" r:id="rId57"/>
    <p:sldId id="303" r:id="rId58"/>
    <p:sldId id="304" r:id="rId59"/>
    <p:sldId id="305" r:id="rId60"/>
    <p:sldId id="306" r:id="rId61"/>
    <p:sldId id="307" r:id="rId62"/>
    <p:sldId id="308" r:id="rId63"/>
    <p:sldId id="309" r:id="rId64"/>
    <p:sldId id="310" r:id="rId65"/>
    <p:sldId id="311" r:id="rId66"/>
    <p:sldId id="312" r:id="rId67"/>
    <p:sldId id="313" r:id="rId68"/>
    <p:sldId id="314" r:id="rId69"/>
    <p:sldId id="315" r:id="rId70"/>
    <p:sldId id="316" r:id="rId71"/>
    <p:sldId id="317" r:id="rId72"/>
    <p:sldId id="318" r:id="rId73"/>
    <p:sldId id="319" r:id="rId74"/>
    <p:sldId id="320" r:id="rId75"/>
    <p:sldId id="321" r:id="rId76"/>
    <p:sldId id="322" r:id="rId77"/>
    <p:sldId id="323" r:id="rId78"/>
    <p:sldId id="324" r:id="rId79"/>
    <p:sldId id="325" r:id="rId80"/>
    <p:sldId id="326" r:id="rId81"/>
    <p:sldId id="327" r:id="rId82"/>
    <p:sldId id="328" r:id="rId83"/>
    <p:sldId id="329" r:id="rId84"/>
    <p:sldId id="330" r:id="rId85"/>
    <p:sldId id="331" r:id="rId86"/>
    <p:sldId id="372" r:id="rId87"/>
    <p:sldId id="373" r:id="rId88"/>
    <p:sldId id="374" r:id="rId89"/>
    <p:sldId id="375" r:id="rId90"/>
    <p:sldId id="376" r:id="rId91"/>
    <p:sldId id="377" r:id="rId92"/>
    <p:sldId id="378" r:id="rId93"/>
    <p:sldId id="379" r:id="rId94"/>
    <p:sldId id="380" r:id="rId95"/>
    <p:sldId id="570" r:id="rId96"/>
    <p:sldId id="381" r:id="rId97"/>
    <p:sldId id="382" r:id="rId98"/>
    <p:sldId id="383" r:id="rId99"/>
    <p:sldId id="384" r:id="rId100"/>
    <p:sldId id="385" r:id="rId101"/>
    <p:sldId id="386" r:id="rId102"/>
    <p:sldId id="387" r:id="rId103"/>
    <p:sldId id="388" r:id="rId104"/>
    <p:sldId id="389" r:id="rId105"/>
    <p:sldId id="390" r:id="rId106"/>
    <p:sldId id="391" r:id="rId107"/>
    <p:sldId id="392" r:id="rId108"/>
    <p:sldId id="393" r:id="rId109"/>
    <p:sldId id="394" r:id="rId110"/>
    <p:sldId id="395" r:id="rId111"/>
    <p:sldId id="396" r:id="rId112"/>
    <p:sldId id="397" r:id="rId113"/>
    <p:sldId id="398" r:id="rId114"/>
    <p:sldId id="399" r:id="rId115"/>
    <p:sldId id="400" r:id="rId116"/>
    <p:sldId id="401" r:id="rId117"/>
    <p:sldId id="402" r:id="rId118"/>
    <p:sldId id="403" r:id="rId119"/>
    <p:sldId id="509" r:id="rId120"/>
    <p:sldId id="510" r:id="rId121"/>
    <p:sldId id="406" r:id="rId122"/>
    <p:sldId id="407" r:id="rId123"/>
    <p:sldId id="408" r:id="rId124"/>
    <p:sldId id="532" r:id="rId125"/>
    <p:sldId id="410" r:id="rId126"/>
    <p:sldId id="411" r:id="rId127"/>
    <p:sldId id="412" r:id="rId128"/>
    <p:sldId id="413" r:id="rId129"/>
    <p:sldId id="414" r:id="rId130"/>
    <p:sldId id="415" r:id="rId131"/>
    <p:sldId id="416" r:id="rId132"/>
    <p:sldId id="417" r:id="rId133"/>
    <p:sldId id="418" r:id="rId134"/>
    <p:sldId id="521" r:id="rId135"/>
    <p:sldId id="522" r:id="rId136"/>
    <p:sldId id="523" r:id="rId137"/>
    <p:sldId id="525" r:id="rId138"/>
    <p:sldId id="427" r:id="rId139"/>
    <p:sldId id="428" r:id="rId140"/>
    <p:sldId id="429" r:id="rId141"/>
    <p:sldId id="430" r:id="rId142"/>
    <p:sldId id="431" r:id="rId143"/>
    <p:sldId id="432" r:id="rId144"/>
    <p:sldId id="433" r:id="rId145"/>
    <p:sldId id="434" r:id="rId146"/>
    <p:sldId id="435" r:id="rId147"/>
    <p:sldId id="436" r:id="rId148"/>
    <p:sldId id="437" r:id="rId149"/>
    <p:sldId id="438" r:id="rId150"/>
    <p:sldId id="439" r:id="rId151"/>
    <p:sldId id="440" r:id="rId152"/>
    <p:sldId id="441" r:id="rId153"/>
    <p:sldId id="442" r:id="rId154"/>
    <p:sldId id="520" r:id="rId155"/>
    <p:sldId id="527" r:id="rId156"/>
    <p:sldId id="529" r:id="rId157"/>
    <p:sldId id="534" r:id="rId158"/>
    <p:sldId id="528" r:id="rId159"/>
    <p:sldId id="530" r:id="rId160"/>
    <p:sldId id="519" r:id="rId161"/>
    <p:sldId id="518" r:id="rId162"/>
    <p:sldId id="533" r:id="rId163"/>
    <p:sldId id="443" r:id="rId164"/>
    <p:sldId id="446" r:id="rId165"/>
    <p:sldId id="447" r:id="rId166"/>
    <p:sldId id="448" r:id="rId167"/>
    <p:sldId id="449" r:id="rId168"/>
    <p:sldId id="450" r:id="rId169"/>
    <p:sldId id="501" r:id="rId170"/>
    <p:sldId id="452" r:id="rId171"/>
    <p:sldId id="502" r:id="rId172"/>
    <p:sldId id="503" r:id="rId173"/>
    <p:sldId id="455" r:id="rId174"/>
    <p:sldId id="504" r:id="rId175"/>
    <p:sldId id="457" r:id="rId176"/>
    <p:sldId id="505" r:id="rId177"/>
    <p:sldId id="459" r:id="rId178"/>
    <p:sldId id="460" r:id="rId179"/>
    <p:sldId id="506" r:id="rId180"/>
    <p:sldId id="462" r:id="rId181"/>
    <p:sldId id="507" r:id="rId182"/>
    <p:sldId id="508" r:id="rId183"/>
    <p:sldId id="465" r:id="rId184"/>
    <p:sldId id="467" r:id="rId185"/>
    <p:sldId id="468" r:id="rId186"/>
    <p:sldId id="469" r:id="rId187"/>
    <p:sldId id="472" r:id="rId188"/>
    <p:sldId id="473" r:id="rId189"/>
    <p:sldId id="474" r:id="rId190"/>
    <p:sldId id="475" r:id="rId191"/>
    <p:sldId id="476" r:id="rId192"/>
    <p:sldId id="477" r:id="rId193"/>
    <p:sldId id="478" r:id="rId194"/>
    <p:sldId id="479" r:id="rId195"/>
    <p:sldId id="480" r:id="rId196"/>
    <p:sldId id="481" r:id="rId197"/>
    <p:sldId id="482" r:id="rId198"/>
    <p:sldId id="483" r:id="rId199"/>
    <p:sldId id="484" r:id="rId200"/>
    <p:sldId id="485" r:id="rId201"/>
    <p:sldId id="486" r:id="rId202"/>
    <p:sldId id="487" r:id="rId203"/>
    <p:sldId id="488" r:id="rId204"/>
    <p:sldId id="489" r:id="rId205"/>
    <p:sldId id="490" r:id="rId206"/>
    <p:sldId id="491" r:id="rId207"/>
    <p:sldId id="494" r:id="rId208"/>
    <p:sldId id="495" r:id="rId209"/>
    <p:sldId id="496" r:id="rId210"/>
    <p:sldId id="497" r:id="rId211"/>
    <p:sldId id="500" r:id="rId212"/>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nathan Reid" initials="JAR" lastIdx="127" clrIdx="0"/>
  <p:cmAuthor id="7" name="CesyanaThompsonBliss" initials="C" lastIdx="1" clrIdx="7"/>
  <p:cmAuthor id="1" name="Barbara Clemmensen" initials="bcc" lastIdx="16" clrIdx="1"/>
  <p:cmAuthor id="2" name="Jen Scheiner" initials="JS" lastIdx="63" clrIdx="2"/>
  <p:cmAuthor id="3" name="Kim Leggette" initials="KL" lastIdx="26" clrIdx="3"/>
  <p:cmAuthor id="4" name="Tesi" initials="Tes" lastIdx="2" clrIdx="4"/>
  <p:cmAuthor id="5" name="Keswani, Karin J" initials="KKJ" lastIdx="17" clrIdx="5"/>
  <p:cmAuthor id="6" name="MaryAnnJHillier" initials="M" lastIdx="16" clrIdx="6"/>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EAEAEA"/>
    <a:srgbClr val="DDDDDD"/>
    <a:srgbClr val="C0C0C0"/>
    <a:srgbClr val="840016"/>
    <a:srgbClr val="E21D38"/>
    <a:srgbClr val="FF0000"/>
    <a:srgbClr val="BD19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70" autoAdjust="0"/>
    <p:restoredTop sz="94987" autoAdjust="0"/>
  </p:normalViewPr>
  <p:slideViewPr>
    <p:cSldViewPr snapToGrid="0">
      <p:cViewPr>
        <p:scale>
          <a:sx n="100" d="100"/>
          <a:sy n="100" d="100"/>
        </p:scale>
        <p:origin x="-390" y="1122"/>
      </p:cViewPr>
      <p:guideLst>
        <p:guide orient="horz" pos="2180"/>
        <p:guide pos="2996"/>
      </p:guideLst>
    </p:cSldViewPr>
  </p:slideViewPr>
  <p:outlineViewPr>
    <p:cViewPr>
      <p:scale>
        <a:sx n="33" d="100"/>
        <a:sy n="33" d="100"/>
      </p:scale>
      <p:origin x="0" y="128688"/>
    </p:cViewPr>
  </p:outlineViewPr>
  <p:notesTextViewPr>
    <p:cViewPr>
      <p:scale>
        <a:sx n="75" d="100"/>
        <a:sy n="75" d="100"/>
      </p:scale>
      <p:origin x="0" y="0"/>
    </p:cViewPr>
  </p:notesTextViewPr>
  <p:sorterViewPr>
    <p:cViewPr>
      <p:scale>
        <a:sx n="100" d="100"/>
        <a:sy n="100" d="100"/>
      </p:scale>
      <p:origin x="0" y="0"/>
    </p:cViewPr>
  </p:sorterViewPr>
  <p:notesViewPr>
    <p:cSldViewPr snapToGrid="0">
      <p:cViewPr>
        <p:scale>
          <a:sx n="100" d="100"/>
          <a:sy n="100" d="100"/>
        </p:scale>
        <p:origin x="-1500" y="-78"/>
      </p:cViewPr>
      <p:guideLst>
        <p:guide orient="horz" pos="3023"/>
        <p:guide pos="2304"/>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slide" Target="slides/slide154.xml"/><Relationship Id="rId170" Type="http://schemas.openxmlformats.org/officeDocument/2006/relationships/slide" Target="slides/slide165.xml"/><Relationship Id="rId191" Type="http://schemas.openxmlformats.org/officeDocument/2006/relationships/slide" Target="slides/slide186.xml"/><Relationship Id="rId205" Type="http://schemas.openxmlformats.org/officeDocument/2006/relationships/slide" Target="slides/slide200.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149" Type="http://schemas.openxmlformats.org/officeDocument/2006/relationships/slide" Target="slides/slide144.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160" Type="http://schemas.openxmlformats.org/officeDocument/2006/relationships/slide" Target="slides/slide155.xml"/><Relationship Id="rId165" Type="http://schemas.openxmlformats.org/officeDocument/2006/relationships/slide" Target="slides/slide160.xml"/><Relationship Id="rId181" Type="http://schemas.openxmlformats.org/officeDocument/2006/relationships/slide" Target="slides/slide176.xml"/><Relationship Id="rId186" Type="http://schemas.openxmlformats.org/officeDocument/2006/relationships/slide" Target="slides/slide181.xml"/><Relationship Id="rId216" Type="http://schemas.openxmlformats.org/officeDocument/2006/relationships/presProps" Target="presProps.xml"/><Relationship Id="rId211" Type="http://schemas.openxmlformats.org/officeDocument/2006/relationships/slide" Target="slides/slide206.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slide" Target="slides/slide145.xml"/><Relationship Id="rId155" Type="http://schemas.openxmlformats.org/officeDocument/2006/relationships/slide" Target="slides/slide150.xml"/><Relationship Id="rId171" Type="http://schemas.openxmlformats.org/officeDocument/2006/relationships/slide" Target="slides/slide166.xml"/><Relationship Id="rId176" Type="http://schemas.openxmlformats.org/officeDocument/2006/relationships/slide" Target="slides/slide171.xml"/><Relationship Id="rId192" Type="http://schemas.openxmlformats.org/officeDocument/2006/relationships/slide" Target="slides/slide187.xml"/><Relationship Id="rId197" Type="http://schemas.openxmlformats.org/officeDocument/2006/relationships/slide" Target="slides/slide192.xml"/><Relationship Id="rId206" Type="http://schemas.openxmlformats.org/officeDocument/2006/relationships/slide" Target="slides/slide201.xml"/><Relationship Id="rId201" Type="http://schemas.openxmlformats.org/officeDocument/2006/relationships/slide" Target="slides/slide196.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slide" Target="slides/slide135.xml"/><Relationship Id="rId145" Type="http://schemas.openxmlformats.org/officeDocument/2006/relationships/slide" Target="slides/slide140.xml"/><Relationship Id="rId161" Type="http://schemas.openxmlformats.org/officeDocument/2006/relationships/slide" Target="slides/slide156.xml"/><Relationship Id="rId166" Type="http://schemas.openxmlformats.org/officeDocument/2006/relationships/slide" Target="slides/slide161.xml"/><Relationship Id="rId182" Type="http://schemas.openxmlformats.org/officeDocument/2006/relationships/slide" Target="slides/slide177.xml"/><Relationship Id="rId187" Type="http://schemas.openxmlformats.org/officeDocument/2006/relationships/slide" Target="slides/slide182.xml"/><Relationship Id="rId217"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212" Type="http://schemas.openxmlformats.org/officeDocument/2006/relationships/slide" Target="slides/slide207.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51" Type="http://schemas.openxmlformats.org/officeDocument/2006/relationships/slide" Target="slides/slide146.xml"/><Relationship Id="rId156" Type="http://schemas.openxmlformats.org/officeDocument/2006/relationships/slide" Target="slides/slide151.xml"/><Relationship Id="rId177" Type="http://schemas.openxmlformats.org/officeDocument/2006/relationships/slide" Target="slides/slide172.xml"/><Relationship Id="rId198" Type="http://schemas.openxmlformats.org/officeDocument/2006/relationships/slide" Target="slides/slide193.xml"/><Relationship Id="rId172" Type="http://schemas.openxmlformats.org/officeDocument/2006/relationships/slide" Target="slides/slide167.xml"/><Relationship Id="rId193" Type="http://schemas.openxmlformats.org/officeDocument/2006/relationships/slide" Target="slides/slide188.xml"/><Relationship Id="rId202" Type="http://schemas.openxmlformats.org/officeDocument/2006/relationships/slide" Target="slides/slide197.xml"/><Relationship Id="rId207" Type="http://schemas.openxmlformats.org/officeDocument/2006/relationships/slide" Target="slides/slide202.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167" Type="http://schemas.openxmlformats.org/officeDocument/2006/relationships/slide" Target="slides/slide162.xml"/><Relationship Id="rId188" Type="http://schemas.openxmlformats.org/officeDocument/2006/relationships/slide" Target="slides/slide183.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slide" Target="slides/slide157.xml"/><Relationship Id="rId183" Type="http://schemas.openxmlformats.org/officeDocument/2006/relationships/slide" Target="slides/slide178.xml"/><Relationship Id="rId213" Type="http://schemas.openxmlformats.org/officeDocument/2006/relationships/notesMaster" Target="notesMasters/notesMaster1.xml"/><Relationship Id="rId218"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slide" Target="slides/slide173.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73" Type="http://schemas.openxmlformats.org/officeDocument/2006/relationships/slide" Target="slides/slide168.xml"/><Relationship Id="rId194" Type="http://schemas.openxmlformats.org/officeDocument/2006/relationships/slide" Target="slides/slide189.xml"/><Relationship Id="rId199" Type="http://schemas.openxmlformats.org/officeDocument/2006/relationships/slide" Target="slides/slide194.xml"/><Relationship Id="rId203" Type="http://schemas.openxmlformats.org/officeDocument/2006/relationships/slide" Target="slides/slide198.xml"/><Relationship Id="rId208" Type="http://schemas.openxmlformats.org/officeDocument/2006/relationships/slide" Target="slides/slide203.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184" Type="http://schemas.openxmlformats.org/officeDocument/2006/relationships/slide" Target="slides/slide179.xml"/><Relationship Id="rId189" Type="http://schemas.openxmlformats.org/officeDocument/2006/relationships/slide" Target="slides/slide184.xml"/><Relationship Id="rId219" Type="http://schemas.openxmlformats.org/officeDocument/2006/relationships/tableStyles" Target="tableStyles.xml"/><Relationship Id="rId3" Type="http://schemas.openxmlformats.org/officeDocument/2006/relationships/customXml" Target="../customXml/item3.xml"/><Relationship Id="rId214" Type="http://schemas.openxmlformats.org/officeDocument/2006/relationships/handoutMaster" Target="handoutMasters/handoutMaster1.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79" Type="http://schemas.openxmlformats.org/officeDocument/2006/relationships/slide" Target="slides/slide174.xml"/><Relationship Id="rId195" Type="http://schemas.openxmlformats.org/officeDocument/2006/relationships/slide" Target="slides/slide190.xml"/><Relationship Id="rId209" Type="http://schemas.openxmlformats.org/officeDocument/2006/relationships/slide" Target="slides/slide204.xml"/><Relationship Id="rId190" Type="http://schemas.openxmlformats.org/officeDocument/2006/relationships/slide" Target="slides/slide185.xml"/><Relationship Id="rId204" Type="http://schemas.openxmlformats.org/officeDocument/2006/relationships/slide" Target="slides/slide199.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slide" Target="slides/slide159.xml"/><Relationship Id="rId169" Type="http://schemas.openxmlformats.org/officeDocument/2006/relationships/slide" Target="slides/slide164.xml"/><Relationship Id="rId185" Type="http://schemas.openxmlformats.org/officeDocument/2006/relationships/slide" Target="slides/slide180.xml"/><Relationship Id="rId4" Type="http://schemas.openxmlformats.org/officeDocument/2006/relationships/slideMaster" Target="slideMasters/slideMaster1.xml"/><Relationship Id="rId9" Type="http://schemas.openxmlformats.org/officeDocument/2006/relationships/slide" Target="slides/slide4.xml"/><Relationship Id="rId180" Type="http://schemas.openxmlformats.org/officeDocument/2006/relationships/slide" Target="slides/slide175.xml"/><Relationship Id="rId210" Type="http://schemas.openxmlformats.org/officeDocument/2006/relationships/slide" Target="slides/slide205.xml"/><Relationship Id="rId215" Type="http://schemas.openxmlformats.org/officeDocument/2006/relationships/commentAuthors" Target="commentAuthors.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75" Type="http://schemas.openxmlformats.org/officeDocument/2006/relationships/slide" Target="slides/slide170.xml"/><Relationship Id="rId196" Type="http://schemas.openxmlformats.org/officeDocument/2006/relationships/slide" Target="slides/slide191.xml"/><Relationship Id="rId200" Type="http://schemas.openxmlformats.org/officeDocument/2006/relationships/slide" Target="slides/slide195.xml"/><Relationship Id="rId16" Type="http://schemas.openxmlformats.org/officeDocument/2006/relationships/slide" Target="slides/slide11.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slide" Target="slides/slide1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4738" name="Rectangle 2"/>
          <p:cNvSpPr>
            <a:spLocks noGrp="1" noChangeArrowheads="1"/>
          </p:cNvSpPr>
          <p:nvPr>
            <p:ph type="hdr" sz="quarter"/>
          </p:nvPr>
        </p:nvSpPr>
        <p:spPr bwMode="auto">
          <a:xfrm>
            <a:off x="1" y="0"/>
            <a:ext cx="3170583" cy="478748"/>
          </a:xfrm>
          <a:prstGeom prst="rect">
            <a:avLst/>
          </a:prstGeom>
          <a:noFill/>
          <a:ln w="9525">
            <a:noFill/>
            <a:miter lim="800000"/>
            <a:headEnd/>
            <a:tailEnd/>
          </a:ln>
          <a:effectLst/>
        </p:spPr>
        <p:txBody>
          <a:bodyPr vert="horz" wrap="square" lIns="96869" tIns="48435" rIns="96869" bIns="48435" numCol="1" anchor="t" anchorCtr="0" compatLnSpc="1">
            <a:prstTxWarp prst="textNoShape">
              <a:avLst/>
            </a:prstTxWarp>
          </a:bodyPr>
          <a:lstStyle>
            <a:lvl1pPr defTabSz="968127">
              <a:defRPr sz="1300">
                <a:latin typeface="Arial" charset="0"/>
              </a:defRPr>
            </a:lvl1pPr>
          </a:lstStyle>
          <a:p>
            <a:pPr>
              <a:defRPr/>
            </a:pPr>
            <a:endParaRPr lang="en-US" dirty="0"/>
          </a:p>
        </p:txBody>
      </p:sp>
      <p:sp>
        <p:nvSpPr>
          <p:cNvPr id="244739" name="Rectangle 3"/>
          <p:cNvSpPr>
            <a:spLocks noGrp="1" noChangeArrowheads="1"/>
          </p:cNvSpPr>
          <p:nvPr>
            <p:ph type="dt" sz="quarter" idx="1"/>
          </p:nvPr>
        </p:nvSpPr>
        <p:spPr bwMode="auto">
          <a:xfrm>
            <a:off x="4142963" y="0"/>
            <a:ext cx="3170583" cy="478748"/>
          </a:xfrm>
          <a:prstGeom prst="rect">
            <a:avLst/>
          </a:prstGeom>
          <a:noFill/>
          <a:ln w="9525">
            <a:noFill/>
            <a:miter lim="800000"/>
            <a:headEnd/>
            <a:tailEnd/>
          </a:ln>
          <a:effectLst/>
        </p:spPr>
        <p:txBody>
          <a:bodyPr vert="horz" wrap="square" lIns="96869" tIns="48435" rIns="96869" bIns="48435" numCol="1" anchor="t" anchorCtr="0" compatLnSpc="1">
            <a:prstTxWarp prst="textNoShape">
              <a:avLst/>
            </a:prstTxWarp>
          </a:bodyPr>
          <a:lstStyle>
            <a:lvl1pPr algn="r" defTabSz="968127">
              <a:defRPr sz="1300">
                <a:latin typeface="Arial" charset="0"/>
              </a:defRPr>
            </a:lvl1pPr>
          </a:lstStyle>
          <a:p>
            <a:pPr>
              <a:defRPr/>
            </a:pPr>
            <a:endParaRPr lang="en-US" dirty="0"/>
          </a:p>
        </p:txBody>
      </p:sp>
      <p:sp>
        <p:nvSpPr>
          <p:cNvPr id="244740" name="Rectangle 4"/>
          <p:cNvSpPr>
            <a:spLocks noGrp="1" noChangeArrowheads="1"/>
          </p:cNvSpPr>
          <p:nvPr>
            <p:ph type="ftr" sz="quarter" idx="2"/>
          </p:nvPr>
        </p:nvSpPr>
        <p:spPr bwMode="auto">
          <a:xfrm>
            <a:off x="1" y="9120813"/>
            <a:ext cx="3170583" cy="478748"/>
          </a:xfrm>
          <a:prstGeom prst="rect">
            <a:avLst/>
          </a:prstGeom>
          <a:noFill/>
          <a:ln w="9525">
            <a:noFill/>
            <a:miter lim="800000"/>
            <a:headEnd/>
            <a:tailEnd/>
          </a:ln>
          <a:effectLst/>
        </p:spPr>
        <p:txBody>
          <a:bodyPr vert="horz" wrap="square" lIns="96869" tIns="48435" rIns="96869" bIns="48435" numCol="1" anchor="b" anchorCtr="0" compatLnSpc="1">
            <a:prstTxWarp prst="textNoShape">
              <a:avLst/>
            </a:prstTxWarp>
          </a:bodyPr>
          <a:lstStyle>
            <a:lvl1pPr defTabSz="968127">
              <a:defRPr sz="1300">
                <a:latin typeface="Arial" charset="0"/>
              </a:defRPr>
            </a:lvl1pPr>
          </a:lstStyle>
          <a:p>
            <a:pPr>
              <a:defRPr/>
            </a:pPr>
            <a:endParaRPr lang="en-US" dirty="0"/>
          </a:p>
        </p:txBody>
      </p:sp>
      <p:sp>
        <p:nvSpPr>
          <p:cNvPr id="244741" name="Rectangle 5"/>
          <p:cNvSpPr>
            <a:spLocks noGrp="1" noChangeArrowheads="1"/>
          </p:cNvSpPr>
          <p:nvPr>
            <p:ph type="sldNum" sz="quarter" idx="3"/>
          </p:nvPr>
        </p:nvSpPr>
        <p:spPr bwMode="auto">
          <a:xfrm>
            <a:off x="4142963" y="9120813"/>
            <a:ext cx="3170583" cy="478748"/>
          </a:xfrm>
          <a:prstGeom prst="rect">
            <a:avLst/>
          </a:prstGeom>
          <a:noFill/>
          <a:ln w="9525">
            <a:noFill/>
            <a:miter lim="800000"/>
            <a:headEnd/>
            <a:tailEnd/>
          </a:ln>
          <a:effectLst/>
        </p:spPr>
        <p:txBody>
          <a:bodyPr vert="horz" wrap="square" lIns="96869" tIns="48435" rIns="96869" bIns="48435" numCol="1" anchor="b" anchorCtr="0" compatLnSpc="1">
            <a:prstTxWarp prst="textNoShape">
              <a:avLst/>
            </a:prstTxWarp>
          </a:bodyPr>
          <a:lstStyle>
            <a:lvl1pPr algn="r" defTabSz="968127">
              <a:defRPr sz="1300">
                <a:latin typeface="Arial" charset="0"/>
              </a:defRPr>
            </a:lvl1pPr>
          </a:lstStyle>
          <a:p>
            <a:pPr>
              <a:defRPr/>
            </a:pPr>
            <a:fld id="{26E1D906-4906-4943-AE5C-D5E9C2D7A785}" type="slidenum">
              <a:rPr lang="en-US"/>
              <a:pPr>
                <a:defRPr/>
              </a:pPr>
              <a:t>‹#›</a:t>
            </a:fld>
            <a:endParaRPr lang="en-US" dirty="0"/>
          </a:p>
        </p:txBody>
      </p:sp>
    </p:spTree>
    <p:extLst>
      <p:ext uri="{BB962C8B-B14F-4D97-AF65-F5344CB8AC3E}">
        <p14:creationId xmlns:p14="http://schemas.microsoft.com/office/powerpoint/2010/main" val="177145055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0"/>
            <a:ext cx="3170583" cy="478748"/>
          </a:xfrm>
          <a:prstGeom prst="rect">
            <a:avLst/>
          </a:prstGeom>
          <a:noFill/>
          <a:ln w="9525">
            <a:noFill/>
            <a:miter lim="800000"/>
            <a:headEnd/>
            <a:tailEnd/>
          </a:ln>
          <a:effectLst/>
        </p:spPr>
        <p:txBody>
          <a:bodyPr vert="horz" wrap="square" lIns="96869" tIns="48435" rIns="96869" bIns="48435" numCol="1" anchor="t" anchorCtr="0" compatLnSpc="1">
            <a:prstTxWarp prst="textNoShape">
              <a:avLst/>
            </a:prstTxWarp>
          </a:bodyPr>
          <a:lstStyle>
            <a:lvl1pPr defTabSz="968127">
              <a:defRPr sz="1300">
                <a:latin typeface="Arial" charset="0"/>
              </a:defRPr>
            </a:lvl1pPr>
          </a:lstStyle>
          <a:p>
            <a:pPr>
              <a:defRPr/>
            </a:pPr>
            <a:endParaRPr lang="en-US" dirty="0"/>
          </a:p>
        </p:txBody>
      </p:sp>
      <p:sp>
        <p:nvSpPr>
          <p:cNvPr id="6147" name="Rectangle 3"/>
          <p:cNvSpPr>
            <a:spLocks noGrp="1" noChangeArrowheads="1"/>
          </p:cNvSpPr>
          <p:nvPr>
            <p:ph type="dt" idx="1"/>
          </p:nvPr>
        </p:nvSpPr>
        <p:spPr bwMode="auto">
          <a:xfrm>
            <a:off x="4142963" y="0"/>
            <a:ext cx="3170583" cy="478748"/>
          </a:xfrm>
          <a:prstGeom prst="rect">
            <a:avLst/>
          </a:prstGeom>
          <a:noFill/>
          <a:ln w="9525">
            <a:noFill/>
            <a:miter lim="800000"/>
            <a:headEnd/>
            <a:tailEnd/>
          </a:ln>
          <a:effectLst/>
        </p:spPr>
        <p:txBody>
          <a:bodyPr vert="horz" wrap="square" lIns="96869" tIns="48435" rIns="96869" bIns="48435" numCol="1" anchor="t" anchorCtr="0" compatLnSpc="1">
            <a:prstTxWarp prst="textNoShape">
              <a:avLst/>
            </a:prstTxWarp>
          </a:bodyPr>
          <a:lstStyle>
            <a:lvl1pPr algn="r" defTabSz="968127">
              <a:defRPr sz="1300">
                <a:latin typeface="Arial" charset="0"/>
              </a:defRPr>
            </a:lvl1pPr>
          </a:lstStyle>
          <a:p>
            <a:pPr>
              <a:defRPr/>
            </a:pPr>
            <a:endParaRPr lang="en-US" dirty="0"/>
          </a:p>
        </p:txBody>
      </p:sp>
      <p:sp>
        <p:nvSpPr>
          <p:cNvPr id="110596" name="Rectangle 4"/>
          <p:cNvSpPr>
            <a:spLocks noGrp="1" noRot="1" noChangeAspect="1" noChangeArrowheads="1" noTextEdit="1"/>
          </p:cNvSpPr>
          <p:nvPr>
            <p:ph type="sldImg" idx="2"/>
          </p:nvPr>
        </p:nvSpPr>
        <p:spPr bwMode="auto">
          <a:xfrm>
            <a:off x="1257300" y="719138"/>
            <a:ext cx="4802188" cy="3602037"/>
          </a:xfrm>
          <a:prstGeom prst="rect">
            <a:avLst/>
          </a:prstGeom>
          <a:noFill/>
          <a:ln w="9525">
            <a:solidFill>
              <a:srgbClr val="000000"/>
            </a:solidFill>
            <a:miter lim="800000"/>
            <a:headEnd/>
            <a:tailEnd/>
          </a:ln>
        </p:spPr>
      </p:sp>
      <p:sp>
        <p:nvSpPr>
          <p:cNvPr id="6150" name="Rectangle 6"/>
          <p:cNvSpPr>
            <a:spLocks noGrp="1" noChangeArrowheads="1"/>
          </p:cNvSpPr>
          <p:nvPr>
            <p:ph type="ftr" sz="quarter" idx="4"/>
          </p:nvPr>
        </p:nvSpPr>
        <p:spPr bwMode="auto">
          <a:xfrm>
            <a:off x="1" y="9120813"/>
            <a:ext cx="3170583" cy="478748"/>
          </a:xfrm>
          <a:prstGeom prst="rect">
            <a:avLst/>
          </a:prstGeom>
          <a:noFill/>
          <a:ln w="9525">
            <a:noFill/>
            <a:miter lim="800000"/>
            <a:headEnd/>
            <a:tailEnd/>
          </a:ln>
          <a:effectLst/>
        </p:spPr>
        <p:txBody>
          <a:bodyPr vert="horz" wrap="square" lIns="96869" tIns="48435" rIns="96869" bIns="48435" numCol="1" anchor="b" anchorCtr="0" compatLnSpc="1">
            <a:prstTxWarp prst="textNoShape">
              <a:avLst/>
            </a:prstTxWarp>
          </a:bodyPr>
          <a:lstStyle>
            <a:lvl1pPr defTabSz="968127">
              <a:defRPr sz="1300">
                <a:latin typeface="Arial" charset="0"/>
              </a:defRPr>
            </a:lvl1pPr>
          </a:lstStyle>
          <a:p>
            <a:pPr>
              <a:defRPr/>
            </a:pPr>
            <a:endParaRPr lang="en-US" dirty="0"/>
          </a:p>
        </p:txBody>
      </p:sp>
      <p:sp>
        <p:nvSpPr>
          <p:cNvPr id="6151" name="Rectangle 7"/>
          <p:cNvSpPr>
            <a:spLocks noGrp="1" noChangeArrowheads="1"/>
          </p:cNvSpPr>
          <p:nvPr>
            <p:ph type="sldNum" sz="quarter" idx="5"/>
          </p:nvPr>
        </p:nvSpPr>
        <p:spPr bwMode="auto">
          <a:xfrm>
            <a:off x="4142963" y="9120813"/>
            <a:ext cx="3170583" cy="478748"/>
          </a:xfrm>
          <a:prstGeom prst="rect">
            <a:avLst/>
          </a:prstGeom>
          <a:noFill/>
          <a:ln w="9525">
            <a:noFill/>
            <a:miter lim="800000"/>
            <a:headEnd/>
            <a:tailEnd/>
          </a:ln>
          <a:effectLst/>
        </p:spPr>
        <p:txBody>
          <a:bodyPr vert="horz" wrap="square" lIns="96869" tIns="48435" rIns="96869" bIns="48435" numCol="1" anchor="b" anchorCtr="0" compatLnSpc="1">
            <a:prstTxWarp prst="textNoShape">
              <a:avLst/>
            </a:prstTxWarp>
          </a:bodyPr>
          <a:lstStyle>
            <a:lvl1pPr algn="r" defTabSz="968127">
              <a:defRPr sz="1300">
                <a:latin typeface="Arial" charset="0"/>
              </a:defRPr>
            </a:lvl1pPr>
          </a:lstStyle>
          <a:p>
            <a:pPr>
              <a:defRPr/>
            </a:pPr>
            <a:fld id="{A7F73B52-DB19-4621-960F-64471B4BCF64}" type="slidenum">
              <a:rPr lang="en-US"/>
              <a:pPr>
                <a:defRPr/>
              </a:pPr>
              <a:t>‹#›</a:t>
            </a:fld>
            <a:endParaRPr lang="en-US" dirty="0"/>
          </a:p>
        </p:txBody>
      </p:sp>
    </p:spTree>
    <p:extLst>
      <p:ext uri="{BB962C8B-B14F-4D97-AF65-F5344CB8AC3E}">
        <p14:creationId xmlns:p14="http://schemas.microsoft.com/office/powerpoint/2010/main" val="2724283941"/>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2"/>
          <p:cNvSpPr>
            <a:spLocks noGrp="1" noRot="1" noChangeAspect="1" noChangeArrowheads="1" noTextEdit="1"/>
          </p:cNvSpPr>
          <p:nvPr>
            <p:ph type="sldImg"/>
          </p:nvPr>
        </p:nvSpPr>
        <p:spPr>
          <a:xfrm>
            <a:off x="1257300" y="719138"/>
            <a:ext cx="4800600" cy="3600450"/>
          </a:xfrm>
          <a:ln/>
        </p:spPr>
      </p:sp>
      <p:sp>
        <p:nvSpPr>
          <p:cNvPr id="111620"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eaLnBrk="1" hangingPunct="1"/>
            <a:r>
              <a:rPr lang="en-US" dirty="0" smtClean="0"/>
              <a:t>Hello and welcome to GSA’s Vendor and Customer Self Service (VCSS) training course.  This course has been developed to walk you through the navigation and functionality of VCSS.  You are listening to Segment 1, Introduction</a:t>
            </a:r>
            <a:endParaRPr lang="en-US"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defTabSz="914266" eaLnBrk="1" hangingPunct="1">
              <a:defRPr/>
            </a:pPr>
            <a:r>
              <a:rPr lang="en-US" dirty="0" smtClean="0"/>
              <a:t>The process we are about to cover is geared towards those that are going to register a VCSS account. </a:t>
            </a:r>
            <a:endParaRPr lang="en-US" dirty="0" smtClean="0">
              <a:latin typeface="Arial" pitchFamily="34"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Outstanding statements are statements with an outstanding amount greater than $0.</a:t>
            </a:r>
          </a:p>
          <a:p>
            <a:endParaRPr lang="en-US" b="1" dirty="0"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endParaRPr lang="en-US" dirty="0"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Recent statements are statements from within the last three months.</a:t>
            </a:r>
          </a:p>
          <a:p>
            <a:endParaRPr lang="en-US" b="1" dirty="0"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endParaRPr lang="en-US" dirty="0"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From here, you can create correspondence to send to GSA regarding a general issue or question on one of your accounts.</a:t>
            </a:r>
          </a:p>
          <a:p>
            <a:endParaRPr lang="en-US" b="1" dirty="0"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The </a:t>
            </a:r>
            <a:r>
              <a:rPr lang="en-US" b="1" dirty="0" smtClean="0"/>
              <a:t>Send Correspondence</a:t>
            </a:r>
            <a:r>
              <a:rPr lang="en-US" dirty="0" smtClean="0"/>
              <a:t> page displays where you can enter the correspondence information, and some fields may automatically default.</a:t>
            </a:r>
          </a:p>
          <a:p>
            <a:pPr>
              <a:buFont typeface="Arial" pitchFamily="34" charset="0"/>
              <a:buChar char="•"/>
            </a:pPr>
            <a:r>
              <a:rPr lang="en-US" dirty="0" smtClean="0"/>
              <a:t> In the</a:t>
            </a:r>
            <a:r>
              <a:rPr lang="en-US" b="1" dirty="0" smtClean="0"/>
              <a:t> Contact Person </a:t>
            </a:r>
            <a:r>
              <a:rPr lang="en-US" dirty="0" smtClean="0"/>
              <a:t>fields you enter your contact information. </a:t>
            </a:r>
          </a:p>
          <a:p>
            <a:pPr>
              <a:buFont typeface="Arial" pitchFamily="34" charset="0"/>
              <a:buChar char="•"/>
            </a:pPr>
            <a:r>
              <a:rPr lang="en-US" dirty="0" smtClean="0"/>
              <a:t> In the</a:t>
            </a:r>
            <a:r>
              <a:rPr lang="en-US" b="1" dirty="0" smtClean="0"/>
              <a:t> Account </a:t>
            </a:r>
            <a:r>
              <a:rPr lang="en-US" dirty="0" smtClean="0"/>
              <a:t>fields enter</a:t>
            </a:r>
            <a:r>
              <a:rPr lang="en-US" b="1" dirty="0" smtClean="0"/>
              <a:t> </a:t>
            </a:r>
            <a:r>
              <a:rPr lang="en-US" dirty="0" smtClean="0"/>
              <a:t>your account information.  </a:t>
            </a:r>
          </a:p>
          <a:p>
            <a:pPr>
              <a:buFont typeface="Arial" pitchFamily="34" charset="0"/>
              <a:buChar char="•"/>
            </a:pPr>
            <a:r>
              <a:rPr lang="en-US" dirty="0" smtClean="0"/>
              <a:t> In the </a:t>
            </a:r>
            <a:r>
              <a:rPr lang="en-US" b="1" dirty="0" smtClean="0"/>
              <a:t>Correspondence </a:t>
            </a:r>
            <a:r>
              <a:rPr lang="en-US" dirty="0" smtClean="0"/>
              <a:t>fields enter your message.  </a:t>
            </a:r>
          </a:p>
          <a:p>
            <a:pPr>
              <a:buFont typeface="Arial" pitchFamily="34" charset="0"/>
              <a:buChar char="•"/>
            </a:pPr>
            <a:r>
              <a:rPr lang="en-US" dirty="0" smtClean="0"/>
              <a:t> Add an attachment to support your correspondence, if needed. </a:t>
            </a:r>
          </a:p>
          <a:p>
            <a:pPr>
              <a:buFont typeface="Arial" pitchFamily="34" charset="0"/>
              <a:buChar char="•"/>
            </a:pPr>
            <a:r>
              <a:rPr lang="en-US" dirty="0" smtClean="0"/>
              <a:t> When you are ready to send your correspondence to GSA, select the </a:t>
            </a:r>
            <a:r>
              <a:rPr lang="en-US" b="1" dirty="0" smtClean="0"/>
              <a:t>[Submit Correspondence] </a:t>
            </a:r>
            <a:r>
              <a:rPr lang="en-US" dirty="0" smtClean="0"/>
              <a:t>button.</a:t>
            </a:r>
          </a:p>
          <a:p>
            <a:pPr>
              <a:buFont typeface="Arial" pitchFamily="34" charset="0"/>
              <a:buChar char="•"/>
            </a:pPr>
            <a:r>
              <a:rPr lang="en-US" dirty="0" smtClean="0"/>
              <a:t> We will cover how to create and send account correspondence in more detail in the Correspondence section of this presentation.</a:t>
            </a:r>
          </a:p>
          <a:p>
            <a:endParaRPr lang="en-US" b="1" dirty="0"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endParaRPr lang="en-US" dirty="0"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The </a:t>
            </a:r>
            <a:r>
              <a:rPr lang="en-US" b="1" dirty="0" smtClean="0"/>
              <a:t>Business Line Summary</a:t>
            </a:r>
            <a:r>
              <a:rPr lang="en-US" dirty="0" smtClean="0"/>
              <a:t> page displays, with a search area to enter search criteria to search for business line summary records.  </a:t>
            </a:r>
          </a:p>
          <a:p>
            <a:endParaRPr lang="en-US" b="1" dirty="0"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endParaRPr lang="en-US" dirty="0"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To review statements for a business line summary record, select the </a:t>
            </a:r>
            <a:r>
              <a:rPr lang="en-US" b="1" dirty="0" smtClean="0"/>
              <a:t>[View Statements] </a:t>
            </a:r>
            <a:r>
              <a:rPr lang="en-US" dirty="0" smtClean="0"/>
              <a:t>button.</a:t>
            </a:r>
          </a:p>
          <a:p>
            <a:endParaRPr lang="en-US" b="1"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4" y="4561227"/>
            <a:ext cx="5850835" cy="5039973"/>
          </a:xfrm>
          <a:prstGeom prst="rect">
            <a:avLst/>
          </a:prstGeom>
          <a:noFill/>
          <a:ln/>
        </p:spPr>
        <p:txBody>
          <a:bodyPr lIns="94851" tIns="47425" rIns="94851" bIns="47425"/>
          <a:lstStyle/>
          <a:p>
            <a:pPr defTabSz="914266" eaLnBrk="1" hangingPunct="1">
              <a:buFont typeface="Arial" pitchFamily="34" charset="0"/>
              <a:buChar char="•"/>
              <a:defRPr/>
            </a:pPr>
            <a:r>
              <a:rPr lang="en-US" sz="1000" dirty="0" smtClean="0"/>
              <a:t> Here is the high level process of the steps taken to register for a VCSS account.  We are going to review the details for each step in this diagram in the next few slides.  </a:t>
            </a:r>
            <a:endParaRPr lang="en-US" sz="1000" dirty="0" smtClean="0">
              <a:latin typeface="Arial" pitchFamily="34" charset="0"/>
            </a:endParaRPr>
          </a:p>
          <a:p>
            <a:pPr>
              <a:buFont typeface="Arial" pitchFamily="34" charset="0"/>
              <a:buChar char="•"/>
            </a:pPr>
            <a:r>
              <a:rPr lang="en-US" sz="1000" dirty="0" smtClean="0"/>
              <a:t> This is a process diagram for the VCSS registration process, which is organized with boxes and rows.   Each box represents a step in the registration process.   Each row is called a “swim lane” that lists the person responsible for each step. </a:t>
            </a:r>
          </a:p>
          <a:p>
            <a:pPr marL="237127" indent="-237127">
              <a:buFont typeface="+mj-lt"/>
              <a:buAutoNum type="arabicPeriod"/>
            </a:pPr>
            <a:r>
              <a:rPr lang="en-US" dirty="0" smtClean="0"/>
              <a:t> </a:t>
            </a:r>
            <a:r>
              <a:rPr lang="en-US" sz="1000" dirty="0" smtClean="0"/>
              <a:t>First, the account administrator accesses the GSA launch page to complete and submit the account registration, which is covered in steps number 1 through 7. </a:t>
            </a:r>
          </a:p>
          <a:p>
            <a:pPr marL="237127" indent="-237127">
              <a:buFont typeface="+mj-lt"/>
              <a:buAutoNum type="arabicPeriod"/>
            </a:pPr>
            <a:r>
              <a:rPr lang="en-US" sz="1000" dirty="0" smtClean="0"/>
              <a:t> Next, GSA receives and reviews the account registration for approval, which is covered in step number 8.</a:t>
            </a:r>
          </a:p>
          <a:p>
            <a:pPr marL="237127" indent="-237127">
              <a:buFont typeface="+mj-lt"/>
              <a:buAutoNum type="arabicPeriod"/>
            </a:pPr>
            <a:r>
              <a:rPr lang="en-US" sz="1000" dirty="0" smtClean="0"/>
              <a:t> If GSA approves the account registration, then the account administrator receives an approval email from GSA with the VCSS URL and Personal Identification Number.</a:t>
            </a:r>
          </a:p>
          <a:p>
            <a:pPr marL="237127" indent="-237127">
              <a:buFont typeface="+mj-lt"/>
              <a:buAutoNum type="arabicPeriod"/>
            </a:pPr>
            <a:r>
              <a:rPr lang="en-US" sz="1000" dirty="0" smtClean="0"/>
              <a:t> However, if GSA does not approve the account registration, then the account administrator receives a rejection email from GSA.  Since the account registration has been rejected, the process ends here.</a:t>
            </a:r>
          </a:p>
          <a:p>
            <a:pPr marL="237127" indent="-237127">
              <a:buFont typeface="+mj-lt"/>
              <a:buAutoNum type="arabicPeriod"/>
            </a:pPr>
            <a:r>
              <a:rPr lang="en-US" sz="1000" dirty="0" smtClean="0"/>
              <a:t> In the case that the account administrator receives an approval email from GSA, then they access the emailed VCSS URL, enter their PIN, and complete the registration information to request a login, which is covered in steps number 9 through 13.</a:t>
            </a:r>
          </a:p>
          <a:p>
            <a:pPr marL="237127" indent="-237127">
              <a:buFont typeface="+mj-lt"/>
              <a:buAutoNum type="arabicPeriod"/>
            </a:pPr>
            <a:r>
              <a:rPr lang="en-US" sz="1000" dirty="0" smtClean="0"/>
              <a:t> Next, GSA receives and reviews the registration login for approval, which is covered in step number 14.  </a:t>
            </a:r>
          </a:p>
          <a:p>
            <a:pPr marL="237127" indent="-237127" defTabSz="948507">
              <a:buFont typeface="+mj-lt"/>
              <a:buAutoNum type="arabicPeriod"/>
              <a:defRPr/>
            </a:pPr>
            <a:r>
              <a:rPr lang="en-US" sz="1000" dirty="0" smtClean="0"/>
              <a:t> If GSA approves the login registration, then the account administrator receives two approval emails from GSA.  One email contains your new User ID login.  The second email contains your password.  </a:t>
            </a:r>
          </a:p>
          <a:p>
            <a:pPr marL="237127" indent="-237127">
              <a:buFont typeface="+mj-lt"/>
              <a:buAutoNum type="arabicPeriod"/>
            </a:pPr>
            <a:r>
              <a:rPr lang="en-US" sz="1000" dirty="0" smtClean="0"/>
              <a:t> However, if GSA does not approve the registration login, then the account administrator receives a rejection email from GSA.  Since the login registration has been rejected, the process ends here.</a:t>
            </a:r>
          </a:p>
          <a:p>
            <a:pPr marL="237127" indent="-237127">
              <a:buFont typeface="+mj-lt"/>
              <a:buAutoNum type="arabicPeriod"/>
            </a:pPr>
            <a:r>
              <a:rPr lang="en-US" sz="1000" dirty="0" smtClean="0"/>
              <a:t> In the case that the account administrator receives the two approval emails from GSA, then they access the GSA launch page to login to VCSS, and then enter their User ID and password in the emails from GSA, which is covered in steps number 13 through 18. </a:t>
            </a: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defTabSz="914266" eaLnBrk="1" hangingPunct="1">
              <a:buFont typeface="Arial" pitchFamily="34" charset="0"/>
              <a:buChar char="•"/>
              <a:defRPr/>
            </a:pPr>
            <a:r>
              <a:rPr lang="en-US" dirty="0" smtClean="0"/>
              <a:t> The </a:t>
            </a:r>
            <a:r>
              <a:rPr lang="en-US" b="1" dirty="0" smtClean="0"/>
              <a:t>Statement Search</a:t>
            </a:r>
            <a:r>
              <a:rPr lang="en-US" dirty="0" smtClean="0"/>
              <a:t> page displays with statement records in the search results.  </a:t>
            </a:r>
          </a:p>
          <a:p>
            <a:pPr defTabSz="914266" eaLnBrk="1" hangingPunct="1">
              <a:defRPr/>
            </a:pPr>
            <a:endParaRPr lang="en-US" dirty="0" smtClean="0">
              <a:latin typeface="Arial" pitchFamily="34" charset="0"/>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To review payments associated with an account business line summary record, select the </a:t>
            </a:r>
            <a:r>
              <a:rPr lang="en-US" b="1" dirty="0" smtClean="0"/>
              <a:t>[View Payments] </a:t>
            </a:r>
            <a:r>
              <a:rPr lang="en-US" dirty="0" smtClean="0"/>
              <a:t>button.</a:t>
            </a:r>
          </a:p>
          <a:p>
            <a:endParaRPr lang="en-US" b="1" dirty="0" smtClean="0"/>
          </a:p>
          <a:p>
            <a:endParaRPr lang="en-US" dirty="0"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defTabSz="914266" eaLnBrk="1" hangingPunct="1">
              <a:buFont typeface="Arial" pitchFamily="34" charset="0"/>
              <a:buChar char="•"/>
              <a:defRPr/>
            </a:pPr>
            <a:r>
              <a:rPr lang="en-US" dirty="0" smtClean="0"/>
              <a:t> The </a:t>
            </a:r>
            <a:r>
              <a:rPr lang="en-US" b="1" dirty="0" smtClean="0"/>
              <a:t>Payment Search</a:t>
            </a:r>
            <a:r>
              <a:rPr lang="en-US" dirty="0" smtClean="0"/>
              <a:t> page displays with payment records pre-populated in the search results.  </a:t>
            </a: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defTabSz="914266" eaLnBrk="1" hangingPunct="1">
              <a:buFont typeface="Arial" pitchFamily="34" charset="0"/>
              <a:buChar char="•"/>
              <a:defRPr/>
            </a:pPr>
            <a:r>
              <a:rPr lang="en-US" dirty="0" smtClean="0">
                <a:latin typeface="Arial" pitchFamily="34" charset="0"/>
              </a:rPr>
              <a:t> This concludes segment</a:t>
            </a:r>
            <a:r>
              <a:rPr lang="en-US" baseline="0" dirty="0" smtClean="0">
                <a:latin typeface="Arial" pitchFamily="34" charset="0"/>
              </a:rPr>
              <a:t> 4 of the VCSS presentation.</a:t>
            </a:r>
            <a:endParaRPr lang="en-US" dirty="0" smtClean="0">
              <a:latin typeface="Arial" pitchFamily="34" charset="0"/>
            </a:endParaRPr>
          </a:p>
          <a:p>
            <a:pPr defTabSz="914266" eaLnBrk="1" hangingPunct="1">
              <a:defRPr/>
            </a:pPr>
            <a:endParaRPr lang="en-US" dirty="0" smtClean="0">
              <a:latin typeface="Arial" pitchFamily="34" charset="0"/>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2"/>
          <p:cNvSpPr>
            <a:spLocks noGrp="1" noRot="1" noChangeAspect="1" noChangeArrowheads="1" noTextEdit="1"/>
          </p:cNvSpPr>
          <p:nvPr>
            <p:ph type="sldImg"/>
          </p:nvPr>
        </p:nvSpPr>
        <p:spPr>
          <a:xfrm>
            <a:off x="1257300" y="719138"/>
            <a:ext cx="4800600" cy="3600450"/>
          </a:xfrm>
          <a:ln/>
        </p:spPr>
      </p:sp>
      <p:sp>
        <p:nvSpPr>
          <p:cNvPr id="112644"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defTabSz="948507" eaLnBrk="1" hangingPunct="1">
              <a:buFont typeface="Arial" pitchFamily="34" charset="0"/>
              <a:buChar char="•"/>
              <a:defRPr/>
            </a:pPr>
            <a:r>
              <a:rPr lang="en-US" dirty="0" smtClean="0"/>
              <a:t>In segment 5 we will walk you through how to view and print statements, search for</a:t>
            </a:r>
            <a:r>
              <a:rPr lang="en-US" baseline="0" dirty="0" smtClean="0"/>
              <a:t> statements by agreement number, and view</a:t>
            </a:r>
            <a:r>
              <a:rPr lang="en-US" dirty="0" smtClean="0"/>
              <a:t> statement details.  We will also show you how to dispute a statement or statement details and how to view open dispute requests.</a:t>
            </a: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We are now going to walk through each of these </a:t>
            </a:r>
            <a:r>
              <a:rPr lang="en-US" b="1" dirty="0" smtClean="0"/>
              <a:t>Statements</a:t>
            </a:r>
            <a:r>
              <a:rPr lang="en-US" dirty="0" smtClean="0"/>
              <a:t> options in this section.</a:t>
            </a:r>
          </a:p>
          <a:p>
            <a:endParaRPr lang="en-US" b="1" dirty="0"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endParaRPr lang="en-US" dirty="0"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The </a:t>
            </a:r>
            <a:r>
              <a:rPr lang="en-US" b="1" dirty="0" smtClean="0"/>
              <a:t>Statement Search</a:t>
            </a:r>
            <a:r>
              <a:rPr lang="en-US" dirty="0" smtClean="0"/>
              <a:t> page displays, with a search area to enter search criteria to search for statement records.</a:t>
            </a:r>
          </a:p>
          <a:p>
            <a:endParaRPr lang="en-US" b="1" dirty="0"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After running the search for statement records, review the search results in the search results.</a:t>
            </a:r>
          </a:p>
          <a:p>
            <a:pPr>
              <a:buFont typeface="Arial" pitchFamily="34" charset="0"/>
              <a:buChar char="•"/>
            </a:pPr>
            <a:r>
              <a:rPr lang="en-US" dirty="0" smtClean="0"/>
              <a:t> In the search results you have several options:</a:t>
            </a:r>
          </a:p>
          <a:p>
            <a:pPr lvl="1">
              <a:buFont typeface="Arial" pitchFamily="34" charset="0"/>
              <a:buChar char="•"/>
            </a:pPr>
            <a:r>
              <a:rPr lang="en-US" dirty="0" smtClean="0"/>
              <a:t> Select the </a:t>
            </a:r>
            <a:r>
              <a:rPr lang="en-US" b="1" dirty="0" smtClean="0"/>
              <a:t>[View] </a:t>
            </a:r>
            <a:r>
              <a:rPr lang="en-US" dirty="0" smtClean="0"/>
              <a:t>button to view more details for a statement. </a:t>
            </a:r>
          </a:p>
          <a:p>
            <a:pPr lvl="1">
              <a:buFont typeface="Arial" pitchFamily="34" charset="0"/>
              <a:buChar char="•"/>
            </a:pPr>
            <a:r>
              <a:rPr lang="en-US" dirty="0" smtClean="0"/>
              <a:t> Select the </a:t>
            </a:r>
            <a:r>
              <a:rPr lang="en-US" b="1" dirty="0" smtClean="0"/>
              <a:t>[View PDF] </a:t>
            </a:r>
            <a:r>
              <a:rPr lang="en-US" dirty="0" smtClean="0"/>
              <a:t>button to view a PDF version of a statement. </a:t>
            </a:r>
          </a:p>
          <a:p>
            <a:pPr lvl="1">
              <a:buFont typeface="Arial" pitchFamily="34" charset="0"/>
              <a:buChar char="•"/>
            </a:pPr>
            <a:r>
              <a:rPr lang="en-US" dirty="0" smtClean="0"/>
              <a:t> Select the </a:t>
            </a:r>
            <a:r>
              <a:rPr lang="en-US" b="1" dirty="0" smtClean="0"/>
              <a:t>[Sort] </a:t>
            </a:r>
            <a:r>
              <a:rPr lang="en-US" dirty="0" smtClean="0"/>
              <a:t>button to sort the statement records.</a:t>
            </a:r>
          </a:p>
          <a:p>
            <a:pPr lvl="1">
              <a:buFont typeface="Arial" pitchFamily="34" charset="0"/>
              <a:buChar char="•"/>
            </a:pPr>
            <a:r>
              <a:rPr lang="en-US" dirty="0" smtClean="0"/>
              <a:t> Select the </a:t>
            </a:r>
            <a:r>
              <a:rPr lang="en-US" b="1" dirty="0" smtClean="0"/>
              <a:t>[View as CSV] </a:t>
            </a:r>
            <a:r>
              <a:rPr lang="en-US" dirty="0" smtClean="0"/>
              <a:t>button to export the statement records to a spreadsheet.</a:t>
            </a:r>
          </a:p>
          <a:p>
            <a:pPr>
              <a:buFont typeface="Arial" pitchFamily="34" charset="0"/>
              <a:buChar char="•"/>
            </a:pPr>
            <a:r>
              <a:rPr lang="en-US" dirty="0" smtClean="0"/>
              <a:t> We are now going to review some of these options.</a:t>
            </a:r>
          </a:p>
          <a:p>
            <a:endParaRPr lang="en-US" b="1" dirty="0"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838" y="4560888"/>
            <a:ext cx="5851525" cy="4319587"/>
          </a:xfrm>
          <a:prstGeom prst="rect">
            <a:avLst/>
          </a:prstGeom>
        </p:spPr>
        <p:txBody>
          <a:bodyPr/>
          <a:lstStyle/>
          <a:p>
            <a:pPr>
              <a:buFont typeface="Arial" pitchFamily="34" charset="0"/>
              <a:buChar char="•"/>
            </a:pPr>
            <a:r>
              <a:rPr lang="en-US" dirty="0" smtClean="0"/>
              <a:t>To view a PDF version of a statement, select the statement record and select the </a:t>
            </a:r>
            <a:r>
              <a:rPr lang="en-US" b="1" dirty="0" smtClean="0"/>
              <a:t>[View PDF] </a:t>
            </a:r>
            <a:r>
              <a:rPr lang="en-US" dirty="0" smtClean="0"/>
              <a:t>button.</a:t>
            </a:r>
          </a:p>
          <a:p>
            <a:endParaRPr lang="en-US" b="1" dirty="0" smtClean="0"/>
          </a:p>
          <a:p>
            <a:endParaRPr lang="en-US" dirty="0"/>
          </a:p>
        </p:txBody>
      </p:sp>
    </p:spTree>
    <p:extLst>
      <p:ext uri="{BB962C8B-B14F-4D97-AF65-F5344CB8AC3E}">
        <p14:creationId xmlns:p14="http://schemas.microsoft.com/office/powerpoint/2010/main" val="2491807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We are now going to review the detailed steps of the VCSS account registration process.</a:t>
            </a:r>
          </a:p>
          <a:p>
            <a:pPr>
              <a:buFont typeface="Arial" pitchFamily="34" charset="0"/>
              <a:buChar char="•"/>
            </a:pPr>
            <a:r>
              <a:rPr lang="en-US" dirty="0" smtClean="0"/>
              <a:t> First, access the GSA Launch page URL, which is</a:t>
            </a:r>
            <a:r>
              <a:rPr lang="en-US" b="1" dirty="0" smtClean="0"/>
              <a:t> </a:t>
            </a:r>
            <a:r>
              <a:rPr lang="en-US" dirty="0" smtClean="0"/>
              <a:t>http://vcss.gsa.gov.</a:t>
            </a:r>
            <a:r>
              <a:rPr lang="en-US" u="sng" dirty="0" smtClean="0"/>
              <a:t> </a:t>
            </a:r>
            <a:endParaRPr lang="en-US" dirty="0" smtClean="0"/>
          </a:p>
          <a:p>
            <a:endParaRPr lang="en-US" b="1" dirty="0"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You can view the detailed information associated for a statement by selecting a statement record and then clicking the </a:t>
            </a:r>
            <a:r>
              <a:rPr lang="en-US" b="1" dirty="0" smtClean="0"/>
              <a:t>[View] </a:t>
            </a:r>
            <a:r>
              <a:rPr lang="en-US" dirty="0" smtClean="0"/>
              <a:t>button.</a:t>
            </a:r>
          </a:p>
          <a:p>
            <a:endParaRPr lang="en-US" b="1" dirty="0"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In BAAR Phase 2 HOTD began charging customers for actual usage of chilled water and steam rather than an estimated monthly charge.</a:t>
            </a:r>
          </a:p>
          <a:p>
            <a:pPr>
              <a:buFont typeface="Arial" pitchFamily="34" charset="0"/>
              <a:buChar char="•"/>
            </a:pPr>
            <a:endParaRPr lang="en-US" dirty="0" smtClean="0"/>
          </a:p>
          <a:p>
            <a:pPr>
              <a:buFont typeface="Arial" pitchFamily="34" charset="0"/>
              <a:buChar char="•"/>
            </a:pPr>
            <a:r>
              <a:rPr lang="en-US" dirty="0" smtClean="0"/>
              <a:t> When you view a statement record, you have the following options action buttons: </a:t>
            </a:r>
          </a:p>
          <a:p>
            <a:pPr lvl="1">
              <a:buFont typeface="Arial" pitchFamily="34" charset="0"/>
              <a:buChar char="•"/>
            </a:pPr>
            <a:r>
              <a:rPr lang="en-US" dirty="0" smtClean="0">
                <a:solidFill>
                  <a:schemeClr val="tx1"/>
                </a:solidFill>
              </a:rPr>
              <a:t> Select the </a:t>
            </a:r>
            <a:r>
              <a:rPr lang="en-US" b="1" dirty="0" smtClean="0">
                <a:solidFill>
                  <a:schemeClr val="tx1"/>
                </a:solidFill>
              </a:rPr>
              <a:t>[View Referencing Payments] </a:t>
            </a:r>
            <a:r>
              <a:rPr lang="en-US" dirty="0" smtClean="0">
                <a:solidFill>
                  <a:schemeClr val="tx1"/>
                </a:solidFill>
              </a:rPr>
              <a:t>button to review payments made on this statement.</a:t>
            </a:r>
          </a:p>
          <a:p>
            <a:pPr lvl="1">
              <a:buFont typeface="Arial" pitchFamily="34" charset="0"/>
              <a:buChar char="•"/>
            </a:pPr>
            <a:r>
              <a:rPr lang="en-US" dirty="0" smtClean="0">
                <a:solidFill>
                  <a:schemeClr val="tx1"/>
                </a:solidFill>
              </a:rPr>
              <a:t> Select the </a:t>
            </a:r>
            <a:r>
              <a:rPr lang="en-US" b="1" dirty="0" smtClean="0">
                <a:solidFill>
                  <a:schemeClr val="tx1"/>
                </a:solidFill>
              </a:rPr>
              <a:t>[Send Correspondence] </a:t>
            </a:r>
            <a:r>
              <a:rPr lang="en-US" dirty="0" smtClean="0">
                <a:solidFill>
                  <a:schemeClr val="tx1"/>
                </a:solidFill>
              </a:rPr>
              <a:t>button to create correspondence to send to GSA regarding this statement.</a:t>
            </a:r>
          </a:p>
          <a:p>
            <a:pPr lvl="1">
              <a:buFont typeface="Arial" pitchFamily="34" charset="0"/>
              <a:buChar char="•"/>
            </a:pPr>
            <a:r>
              <a:rPr lang="en-US" dirty="0" smtClean="0">
                <a:solidFill>
                  <a:schemeClr val="tx1"/>
                </a:solidFill>
              </a:rPr>
              <a:t> Select the </a:t>
            </a:r>
            <a:r>
              <a:rPr lang="en-US" b="1" dirty="0" smtClean="0">
                <a:solidFill>
                  <a:schemeClr val="tx1"/>
                </a:solidFill>
              </a:rPr>
              <a:t>[Dispute Statement] </a:t>
            </a:r>
            <a:r>
              <a:rPr lang="en-US" dirty="0" smtClean="0">
                <a:solidFill>
                  <a:schemeClr val="tx1"/>
                </a:solidFill>
              </a:rPr>
              <a:t>button to dispute this statement.</a:t>
            </a:r>
          </a:p>
          <a:p>
            <a:pPr lvl="1">
              <a:buFont typeface="Arial" pitchFamily="34" charset="0"/>
              <a:buChar char="•"/>
            </a:pPr>
            <a:r>
              <a:rPr lang="en-US" sz="1200" dirty="0" smtClean="0">
                <a:solidFill>
                  <a:schemeClr val="tx1"/>
                </a:solidFill>
              </a:rPr>
              <a:t> Select the </a:t>
            </a:r>
            <a:r>
              <a:rPr lang="en-US" sz="1200" b="1" dirty="0" smtClean="0">
                <a:solidFill>
                  <a:schemeClr val="tx1"/>
                </a:solidFill>
              </a:rPr>
              <a:t>[View Related Dispute Requests]</a:t>
            </a:r>
            <a:r>
              <a:rPr lang="en-US" sz="1200" dirty="0" smtClean="0">
                <a:solidFill>
                  <a:schemeClr val="tx1"/>
                </a:solidFill>
              </a:rPr>
              <a:t> button to view open dispute requests associated with this statement.</a:t>
            </a:r>
            <a:endParaRPr lang="en-US" dirty="0" smtClean="0">
              <a:solidFill>
                <a:schemeClr val="tx1"/>
              </a:solidFill>
            </a:endParaRPr>
          </a:p>
          <a:p>
            <a:pPr lvl="1">
              <a:buFont typeface="Arial" pitchFamily="34" charset="0"/>
              <a:buChar char="•"/>
            </a:pPr>
            <a:r>
              <a:rPr lang="en-US" dirty="0" smtClean="0">
                <a:solidFill>
                  <a:schemeClr val="tx1"/>
                </a:solidFill>
              </a:rPr>
              <a:t> Select the </a:t>
            </a:r>
            <a:r>
              <a:rPr lang="en-US" b="1" dirty="0" smtClean="0">
                <a:solidFill>
                  <a:schemeClr val="tx1"/>
                </a:solidFill>
              </a:rPr>
              <a:t>[View PDF]</a:t>
            </a:r>
            <a:r>
              <a:rPr lang="en-US" dirty="0" smtClean="0">
                <a:solidFill>
                  <a:schemeClr val="tx1"/>
                </a:solidFill>
              </a:rPr>
              <a:t> button to view a PDF version of this statement.</a:t>
            </a:r>
          </a:p>
          <a:p>
            <a:endParaRPr lang="en-US" b="1" dirty="0" smtClean="0">
              <a:solidFill>
                <a:schemeClr val="tx1"/>
              </a:solidFill>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The</a:t>
            </a:r>
            <a:r>
              <a:rPr lang="en-US" b="1" dirty="0" smtClean="0"/>
              <a:t> </a:t>
            </a:r>
            <a:r>
              <a:rPr lang="en-US" dirty="0" smtClean="0"/>
              <a:t>statement record’s</a:t>
            </a:r>
            <a:r>
              <a:rPr lang="en-US" b="1" dirty="0" smtClean="0"/>
              <a:t> Statement Information</a:t>
            </a:r>
            <a:r>
              <a:rPr lang="en-US" dirty="0" smtClean="0"/>
              <a:t> tab displays.  Review general information about the selected statement including account information, and statement amounts.</a:t>
            </a:r>
          </a:p>
          <a:p>
            <a:endParaRPr lang="en-US" b="1" dirty="0"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Select the</a:t>
            </a:r>
            <a:r>
              <a:rPr lang="en-US" b="1" dirty="0" smtClean="0"/>
              <a:t> Detail Billing Records </a:t>
            </a:r>
            <a:r>
              <a:rPr lang="en-US" dirty="0" smtClean="0"/>
              <a:t>tab to review detail records associated with this statement, which are pre-populated in the search results.</a:t>
            </a:r>
          </a:p>
          <a:p>
            <a:pPr>
              <a:buFont typeface="Arial" pitchFamily="34" charset="0"/>
              <a:buChar char="•"/>
            </a:pPr>
            <a:r>
              <a:rPr lang="en-US" dirty="0" smtClean="0"/>
              <a:t> You can filter the search results by entering search criteria and clicking the </a:t>
            </a:r>
            <a:r>
              <a:rPr lang="en-US" b="1" dirty="0" smtClean="0"/>
              <a:t>[Search] </a:t>
            </a:r>
            <a:r>
              <a:rPr lang="en-US" dirty="0" smtClean="0"/>
              <a:t>button.</a:t>
            </a:r>
          </a:p>
          <a:p>
            <a:endParaRPr lang="en-US" b="1" dirty="0"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To review the details of a detail record, select a details record and select the </a:t>
            </a:r>
            <a:r>
              <a:rPr lang="en-US" b="1" dirty="0" smtClean="0"/>
              <a:t>[Detail] </a:t>
            </a:r>
            <a:r>
              <a:rPr lang="en-US" dirty="0" smtClean="0"/>
              <a:t>button.</a:t>
            </a:r>
          </a:p>
          <a:p>
            <a:endParaRPr lang="en-US" b="1" dirty="0"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Review the detail record that opens.</a:t>
            </a:r>
          </a:p>
          <a:p>
            <a:endParaRPr lang="en-US" b="1" dirty="0"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Select the</a:t>
            </a:r>
            <a:r>
              <a:rPr lang="en-US" b="1" dirty="0" smtClean="0"/>
              <a:t> Attachments </a:t>
            </a:r>
            <a:r>
              <a:rPr lang="en-US" dirty="0" smtClean="0"/>
              <a:t>tab to review supporting documentation that is associated with this statement.</a:t>
            </a:r>
          </a:p>
          <a:p>
            <a:endParaRPr lang="en-US" b="1" dirty="0"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Select the</a:t>
            </a:r>
            <a:r>
              <a:rPr lang="en-US" b="1" dirty="0" smtClean="0"/>
              <a:t> Review Correspondence </a:t>
            </a:r>
            <a:r>
              <a:rPr lang="en-US" dirty="0" smtClean="0"/>
              <a:t>tab to search for and review correspondence associated with this statement, pre-populated in the search results.</a:t>
            </a:r>
          </a:p>
          <a:p>
            <a:pPr>
              <a:buFont typeface="Arial" pitchFamily="34" charset="0"/>
              <a:buChar char="•"/>
            </a:pPr>
            <a:r>
              <a:rPr lang="en-US" dirty="0" smtClean="0"/>
              <a:t> To filter the search results, you can enter search criteria and select the </a:t>
            </a:r>
            <a:r>
              <a:rPr lang="en-US" b="1" dirty="0" smtClean="0"/>
              <a:t>[Search] </a:t>
            </a:r>
            <a:r>
              <a:rPr lang="en-US" dirty="0" smtClean="0"/>
              <a:t>button.</a:t>
            </a:r>
          </a:p>
          <a:p>
            <a:pPr>
              <a:buFont typeface="Arial" pitchFamily="34" charset="0"/>
              <a:buChar char="•"/>
            </a:pPr>
            <a:r>
              <a:rPr lang="en-US" dirty="0" smtClean="0"/>
              <a:t> The correspondence records can include correspondence that you or another person, in your organization, has sent to GSA.  The records can also include correspondence that GSA has sent regarding this statement.</a:t>
            </a:r>
          </a:p>
          <a:p>
            <a:endParaRPr lang="en-US" b="1" dirty="0"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Select a statement correspondence record in order to review the details.</a:t>
            </a:r>
          </a:p>
          <a:p>
            <a:endParaRPr lang="en-US" b="1" dirty="0" smtClean="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838" y="4560888"/>
            <a:ext cx="5851525" cy="4319587"/>
          </a:xfrm>
          <a:prstGeom prst="rect">
            <a:avLst/>
          </a:prstGeom>
        </p:spPr>
        <p:txBody>
          <a:bodyPr/>
          <a:lstStyle/>
          <a:p>
            <a:endParaRPr lang="en-US" dirty="0"/>
          </a:p>
        </p:txBody>
      </p:sp>
    </p:spTree>
    <p:extLst>
      <p:ext uri="{BB962C8B-B14F-4D97-AF65-F5344CB8AC3E}">
        <p14:creationId xmlns:p14="http://schemas.microsoft.com/office/powerpoint/2010/main" val="13352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endParaRPr lang="en-US" dirty="0" smtClean="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838" y="4560888"/>
            <a:ext cx="5851525" cy="4319587"/>
          </a:xfrm>
          <a:prstGeom prst="rect">
            <a:avLst/>
          </a:prstGeom>
        </p:spPr>
        <p:txBody>
          <a:bodyPr/>
          <a:lstStyle/>
          <a:p>
            <a:pPr>
              <a:buFont typeface="Arial" pitchFamily="34" charset="0"/>
              <a:buChar char="•"/>
            </a:pPr>
            <a:r>
              <a:rPr lang="en-US" dirty="0" smtClean="0"/>
              <a:t> The </a:t>
            </a:r>
            <a:r>
              <a:rPr lang="en-US" b="1" dirty="0" smtClean="0"/>
              <a:t>Statement Search</a:t>
            </a:r>
            <a:r>
              <a:rPr lang="en-US" dirty="0" smtClean="0"/>
              <a:t> </a:t>
            </a:r>
            <a:r>
              <a:rPr lang="en-US" b="1" dirty="0" smtClean="0"/>
              <a:t>by Agreement page </a:t>
            </a:r>
            <a:r>
              <a:rPr lang="en-US" dirty="0" smtClean="0"/>
              <a:t>displays, with a search area to enter search criteria to search for statements.</a:t>
            </a:r>
          </a:p>
          <a:p>
            <a:endParaRPr lang="en-US" b="1" dirty="0" smtClean="0"/>
          </a:p>
          <a:p>
            <a:endParaRPr lang="en-US" dirty="0"/>
          </a:p>
        </p:txBody>
      </p:sp>
    </p:spTree>
    <p:extLst>
      <p:ext uri="{BB962C8B-B14F-4D97-AF65-F5344CB8AC3E}">
        <p14:creationId xmlns:p14="http://schemas.microsoft.com/office/powerpoint/2010/main" val="3762587766"/>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838" y="4560888"/>
            <a:ext cx="5851525" cy="4319587"/>
          </a:xfrm>
          <a:prstGeom prst="rect">
            <a:avLst/>
          </a:prstGeom>
        </p:spPr>
        <p:txBody>
          <a:bodyPr/>
          <a:lstStyle/>
          <a:p>
            <a:pPr>
              <a:buFont typeface="Arial" pitchFamily="34" charset="0"/>
              <a:buChar char="•"/>
            </a:pPr>
            <a:r>
              <a:rPr lang="en-US" dirty="0" smtClean="0"/>
              <a:t>After running the search for statement records, review the search results in the search results.</a:t>
            </a:r>
          </a:p>
          <a:p>
            <a:pPr>
              <a:buFont typeface="Arial" pitchFamily="34" charset="0"/>
              <a:buChar char="•"/>
            </a:pPr>
            <a:r>
              <a:rPr lang="en-US" dirty="0" smtClean="0"/>
              <a:t> In the search results you have several options:</a:t>
            </a:r>
          </a:p>
          <a:p>
            <a:pPr lvl="1">
              <a:buFont typeface="Arial" pitchFamily="34" charset="0"/>
              <a:buChar char="•"/>
            </a:pPr>
            <a:r>
              <a:rPr lang="en-US" dirty="0" smtClean="0"/>
              <a:t> Select the </a:t>
            </a:r>
            <a:r>
              <a:rPr lang="en-US" b="1" dirty="0" smtClean="0"/>
              <a:t>[Account</a:t>
            </a:r>
            <a:r>
              <a:rPr lang="en-US" b="1" baseline="0" dirty="0" smtClean="0"/>
              <a:t> Summary]</a:t>
            </a:r>
            <a:r>
              <a:rPr lang="en-US" b="1" dirty="0" smtClean="0"/>
              <a:t> </a:t>
            </a:r>
            <a:r>
              <a:rPr lang="en-US" dirty="0" smtClean="0"/>
              <a:t>button to view more details for a statement. </a:t>
            </a:r>
          </a:p>
          <a:p>
            <a:pPr lvl="1">
              <a:buFont typeface="Arial" pitchFamily="34" charset="0"/>
              <a:buChar char="•"/>
            </a:pPr>
            <a:r>
              <a:rPr lang="en-US" dirty="0" smtClean="0"/>
              <a:t> Select the </a:t>
            </a:r>
            <a:r>
              <a:rPr lang="en-US" b="1" dirty="0" smtClean="0"/>
              <a:t>[Sort] </a:t>
            </a:r>
            <a:r>
              <a:rPr lang="en-US" dirty="0" smtClean="0"/>
              <a:t>button to sort the statement records.</a:t>
            </a:r>
          </a:p>
          <a:p>
            <a:pPr lvl="1">
              <a:buFont typeface="Arial" pitchFamily="34" charset="0"/>
              <a:buChar char="•"/>
            </a:pPr>
            <a:r>
              <a:rPr lang="en-US" dirty="0" smtClean="0"/>
              <a:t> Select the </a:t>
            </a:r>
            <a:r>
              <a:rPr lang="en-US" b="1" dirty="0" smtClean="0"/>
              <a:t>[View as CSV] </a:t>
            </a:r>
            <a:r>
              <a:rPr lang="en-US" dirty="0" smtClean="0"/>
              <a:t>button to export the statement records to a spreadsheet.</a:t>
            </a:r>
          </a:p>
          <a:p>
            <a:pPr>
              <a:buFont typeface="Arial" pitchFamily="34" charset="0"/>
              <a:buChar char="•"/>
            </a:pPr>
            <a:r>
              <a:rPr lang="en-US" dirty="0" smtClean="0"/>
              <a:t> We are now going to review some of these options.</a:t>
            </a:r>
          </a:p>
          <a:p>
            <a:endParaRPr lang="en-US" b="1" dirty="0" smtClean="0"/>
          </a:p>
        </p:txBody>
      </p:sp>
    </p:spTree>
    <p:extLst>
      <p:ext uri="{BB962C8B-B14F-4D97-AF65-F5344CB8AC3E}">
        <p14:creationId xmlns:p14="http://schemas.microsoft.com/office/powerpoint/2010/main" val="1874812404"/>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838" y="4560888"/>
            <a:ext cx="5851525" cy="4319587"/>
          </a:xfrm>
          <a:prstGeom prst="rect">
            <a:avLst/>
          </a:prstGeom>
        </p:spPr>
        <p:txBody>
          <a:bodyPr/>
          <a:lstStyle/>
          <a:p>
            <a:pPr>
              <a:buFont typeface="Arial" pitchFamily="34" charset="0"/>
              <a:buChar char="•"/>
            </a:pPr>
            <a:r>
              <a:rPr lang="en-US" dirty="0" smtClean="0"/>
              <a:t> You can view the information associated for a statement by selecting a statement record and then clicking the </a:t>
            </a:r>
            <a:r>
              <a:rPr lang="en-US" b="1" dirty="0" smtClean="0"/>
              <a:t>[View</a:t>
            </a:r>
            <a:r>
              <a:rPr lang="en-US" b="1" baseline="0" dirty="0" smtClean="0"/>
              <a:t> Statement]</a:t>
            </a:r>
            <a:r>
              <a:rPr lang="en-US" b="1" dirty="0" smtClean="0"/>
              <a:t> </a:t>
            </a:r>
            <a:r>
              <a:rPr lang="en-US" dirty="0" smtClean="0"/>
              <a:t>button.</a:t>
            </a:r>
          </a:p>
          <a:p>
            <a:endParaRPr lang="en-US" b="1" dirty="0" smtClean="0"/>
          </a:p>
        </p:txBody>
      </p:sp>
    </p:spTree>
    <p:extLst>
      <p:ext uri="{BB962C8B-B14F-4D97-AF65-F5344CB8AC3E}">
        <p14:creationId xmlns:p14="http://schemas.microsoft.com/office/powerpoint/2010/main" val="2143752712"/>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You run through a dispute wizard, where you can choose whether to dispute an entire statement or just specific details of a statement (detail records), that you think might be in error or contain inaccurate information.</a:t>
            </a:r>
          </a:p>
          <a:p>
            <a:pPr>
              <a:buFont typeface="Arial" pitchFamily="34" charset="0"/>
              <a:buChar char="•"/>
            </a:pPr>
            <a:r>
              <a:rPr lang="en-US" dirty="0" smtClean="0"/>
              <a:t> Access the </a:t>
            </a:r>
            <a:r>
              <a:rPr lang="en-US" b="1" dirty="0" smtClean="0"/>
              <a:t>Dispute Wizard</a:t>
            </a:r>
            <a:r>
              <a:rPr lang="en-US" dirty="0" smtClean="0"/>
              <a:t> page from the menu bar.</a:t>
            </a:r>
            <a:endParaRPr lang="en-US" b="1" dirty="0" smtClean="0"/>
          </a:p>
          <a:p>
            <a:endParaRPr lang="en-US" b="1" dirty="0"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endParaRPr lang="en-US" dirty="0"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The second page of the Dispute Wizard displays, where you choose whether to dispute the entire statement or just specific details. </a:t>
            </a:r>
          </a:p>
          <a:p>
            <a:pPr>
              <a:buFont typeface="Arial" pitchFamily="34" charset="0"/>
              <a:buChar char="•"/>
            </a:pPr>
            <a:r>
              <a:rPr lang="en-US" dirty="0" smtClean="0"/>
              <a:t> If you want to dispute the entire statement, make sure to select the </a:t>
            </a:r>
            <a:r>
              <a:rPr lang="en-US" b="1" dirty="0" smtClean="0"/>
              <a:t>Dispute Entire Statement </a:t>
            </a:r>
            <a:r>
              <a:rPr lang="en-US" dirty="0" smtClean="0"/>
              <a:t>radio button.</a:t>
            </a: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If you want to dispute details of a statement, then select the </a:t>
            </a:r>
            <a:r>
              <a:rPr lang="en-US" b="1" dirty="0" smtClean="0"/>
              <a:t>Choose Which Detail Records to Dispute</a:t>
            </a:r>
            <a:r>
              <a:rPr lang="en-US" dirty="0" smtClean="0"/>
              <a:t>.</a:t>
            </a:r>
          </a:p>
          <a:p>
            <a:endParaRPr lang="en-US" b="1" dirty="0" smtClean="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If you are disputing details of a statement, the wizard will add in this extra step for you to search for the specific detail records you would like to dispute.</a:t>
            </a:r>
          </a:p>
          <a:p>
            <a:endParaRPr lang="en-US" b="1" dirty="0" smtClean="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After you find the detail of the statement you would like to dispute, select the detail record and select the </a:t>
            </a:r>
            <a:r>
              <a:rPr lang="en-US" b="1" dirty="0" smtClean="0"/>
              <a:t>[Mark for Dispute] </a:t>
            </a:r>
            <a:r>
              <a:rPr lang="en-US" dirty="0" smtClean="0"/>
              <a:t>button.</a:t>
            </a:r>
          </a:p>
          <a:p>
            <a:pPr>
              <a:buFont typeface="Arial" pitchFamily="34" charset="0"/>
              <a:buChar char="•"/>
            </a:pPr>
            <a:r>
              <a:rPr lang="en-US" dirty="0" smtClean="0"/>
              <a:t> You may select more than one detail record for the dispute.</a:t>
            </a:r>
          </a:p>
          <a:p>
            <a:pPr defTabSz="914266" eaLnBrk="1" hangingPunct="1">
              <a:defRPr/>
            </a:pPr>
            <a:endParaRPr lang="en-US" dirty="0" smtClean="0">
              <a:latin typeface="Arial" pitchFamily="34" charset="0"/>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If you are disputing details of a statement, then you get a confirmation message that the detail record(s) has been included in the dispute request.</a:t>
            </a:r>
          </a:p>
          <a:p>
            <a:pPr defTabSz="914266" eaLnBrk="1" hangingPunct="1">
              <a:defRPr/>
            </a:pPr>
            <a:endParaRPr lang="en-US" dirty="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endParaRPr lang="en-US" dirty="0" smtClean="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Whether you are disputing the entire statement or details of a statement, the next step in the dispute wizard is to enter dispute information.   Enter your </a:t>
            </a:r>
            <a:r>
              <a:rPr lang="en-US" b="1" dirty="0" smtClean="0"/>
              <a:t>contact information</a:t>
            </a:r>
            <a:r>
              <a:rPr lang="en-US" dirty="0" smtClean="0"/>
              <a:t>.</a:t>
            </a:r>
          </a:p>
          <a:p>
            <a:endParaRPr lang="en-US" b="1" dirty="0" smtClean="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Enter the </a:t>
            </a:r>
            <a:r>
              <a:rPr lang="en-US" b="1" dirty="0" smtClean="0"/>
              <a:t>Dispute Reason</a:t>
            </a:r>
            <a:r>
              <a:rPr lang="en-US" dirty="0" smtClean="0"/>
              <a:t> and include a written </a:t>
            </a:r>
            <a:r>
              <a:rPr lang="en-US" b="1" dirty="0" smtClean="0"/>
              <a:t>Explanation</a:t>
            </a:r>
            <a:r>
              <a:rPr lang="en-US" dirty="0" smtClean="0"/>
              <a:t>.</a:t>
            </a:r>
          </a:p>
          <a:p>
            <a:endParaRPr lang="en-US" b="1" dirty="0" smtClean="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If you would like to add supporting documentation to your dispute, select the </a:t>
            </a:r>
            <a:r>
              <a:rPr lang="en-US" b="1" dirty="0" smtClean="0"/>
              <a:t>[Attachments] </a:t>
            </a:r>
            <a:r>
              <a:rPr lang="en-US" dirty="0" smtClean="0"/>
              <a:t>button.</a:t>
            </a: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defTabSz="914266" eaLnBrk="1" hangingPunct="1">
              <a:buFont typeface="Arial" pitchFamily="34" charset="0"/>
              <a:buChar char="•"/>
              <a:defRPr/>
            </a:pPr>
            <a:r>
              <a:rPr lang="en-US" dirty="0" smtClean="0"/>
              <a:t> Select a file from your computer to attach.</a:t>
            </a: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defTabSz="914266" eaLnBrk="1" hangingPunct="1">
              <a:buFont typeface="Arial" pitchFamily="34" charset="0"/>
              <a:buChar char="•"/>
              <a:defRPr/>
            </a:pPr>
            <a:r>
              <a:rPr lang="en-US" dirty="0" smtClean="0"/>
              <a:t> Add the attachment and then select the </a:t>
            </a:r>
            <a:r>
              <a:rPr lang="en-US" b="1" dirty="0" smtClean="0"/>
              <a:t>Back</a:t>
            </a:r>
            <a:r>
              <a:rPr lang="en-US" dirty="0" smtClean="0"/>
              <a:t> button to return back to the dispute information page.</a:t>
            </a: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Once you have filled out the dispute information and optionally added an attachment, you can go on to the next step in the dispute wizard.</a:t>
            </a:r>
          </a:p>
          <a:p>
            <a:endParaRPr lang="en-US" b="1" dirty="0" smtClean="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This page is used to review the dispute request information you provided, and confirm that it is correct.</a:t>
            </a:r>
          </a:p>
          <a:p>
            <a:pPr defTabSz="914266" eaLnBrk="1" hangingPunct="1">
              <a:defRPr/>
            </a:pPr>
            <a:endParaRPr lang="en-US" dirty="0" smtClean="0">
              <a:latin typeface="Arial" pitchFamily="34" charset="0"/>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At this point, before you submit the dispute, you have the option to remove a detail record previously selected to be included in the dispute request.</a:t>
            </a:r>
          </a:p>
          <a:p>
            <a:pPr>
              <a:buFont typeface="Arial" pitchFamily="34" charset="0"/>
              <a:buChar char="•"/>
            </a:pPr>
            <a:r>
              <a:rPr lang="en-US" dirty="0" smtClean="0"/>
              <a:t> When you are ready to submit the dispute, then select the </a:t>
            </a:r>
            <a:r>
              <a:rPr lang="en-US" b="1" dirty="0" smtClean="0"/>
              <a:t>[Submit Dispute Request] </a:t>
            </a:r>
            <a:r>
              <a:rPr lang="en-US" dirty="0" smtClean="0"/>
              <a:t>button.</a:t>
            </a: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The system displays a confirmation message once you successfully submit the dispute request.</a:t>
            </a: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838" y="4560888"/>
            <a:ext cx="5851525" cy="4319587"/>
          </a:xfrm>
          <a:prstGeom prst="rect">
            <a:avLst/>
          </a:prstGeom>
        </p:spPr>
        <p:txBody>
          <a:bodyPr/>
          <a:lstStyle/>
          <a:p>
            <a:pPr marL="285750" lvl="0" indent="-285750">
              <a:buFont typeface="Arial" pitchFamily="34" charset="0"/>
              <a:buChar char="•"/>
            </a:pPr>
            <a:r>
              <a:rPr lang="en-US" sz="1800" dirty="0" smtClean="0">
                <a:solidFill>
                  <a:schemeClr val="tx1"/>
                </a:solidFill>
              </a:rPr>
              <a:t>Provides the ability to search for dispute requests associated with your account </a:t>
            </a:r>
          </a:p>
          <a:p>
            <a:endParaRPr lang="en-US" dirty="0">
              <a:solidFill>
                <a:schemeClr val="tx1"/>
              </a:solidFill>
            </a:endParaRPr>
          </a:p>
        </p:txBody>
      </p:sp>
    </p:spTree>
    <p:extLst>
      <p:ext uri="{BB962C8B-B14F-4D97-AF65-F5344CB8AC3E}">
        <p14:creationId xmlns:p14="http://schemas.microsoft.com/office/powerpoint/2010/main" val="2598927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endParaRPr lang="en-US" dirty="0" smtClean="0"/>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838" y="4560888"/>
            <a:ext cx="5851525" cy="4319587"/>
          </a:xfrm>
          <a:prstGeom prst="rect">
            <a:avLst/>
          </a:prstGeom>
        </p:spPr>
        <p:txBody>
          <a:bodyPr/>
          <a:lstStyle/>
          <a:p>
            <a:pPr>
              <a:buFont typeface="Arial" pitchFamily="34" charset="0"/>
              <a:buChar char="•"/>
            </a:pPr>
            <a:r>
              <a:rPr lang="en-US" dirty="0" smtClean="0">
                <a:solidFill>
                  <a:schemeClr val="tx1"/>
                </a:solidFill>
              </a:rPr>
              <a:t>The </a:t>
            </a:r>
            <a:r>
              <a:rPr lang="en-US" b="1" dirty="0" smtClean="0">
                <a:solidFill>
                  <a:schemeClr val="tx1"/>
                </a:solidFill>
              </a:rPr>
              <a:t>Dispute</a:t>
            </a:r>
            <a:r>
              <a:rPr lang="en-US" b="1" baseline="0" dirty="0" smtClean="0">
                <a:solidFill>
                  <a:schemeClr val="tx1"/>
                </a:solidFill>
              </a:rPr>
              <a:t> Request Search </a:t>
            </a:r>
            <a:r>
              <a:rPr lang="en-US" dirty="0" smtClean="0">
                <a:solidFill>
                  <a:schemeClr val="tx1"/>
                </a:solidFill>
              </a:rPr>
              <a:t> page displays, with a search area to enter search criteria to search for statement records.</a:t>
            </a:r>
          </a:p>
          <a:p>
            <a:pPr marL="0" lvl="0" indent="0">
              <a:buFont typeface="Arial" pitchFamily="34" charset="0"/>
              <a:buNone/>
            </a:pPr>
            <a:r>
              <a:rPr lang="en-US" sz="1800" dirty="0" smtClean="0">
                <a:solidFill>
                  <a:schemeClr val="tx1"/>
                </a:solidFill>
              </a:rPr>
              <a:t>Search criteria includes:</a:t>
            </a:r>
          </a:p>
          <a:p>
            <a:pPr marL="742950" lvl="1" indent="-285750">
              <a:buFont typeface="Arial" pitchFamily="34" charset="0"/>
              <a:buChar char="•"/>
            </a:pPr>
            <a:r>
              <a:rPr lang="en-US" sz="1600" dirty="0" smtClean="0">
                <a:solidFill>
                  <a:schemeClr val="tx1"/>
                </a:solidFill>
              </a:rPr>
              <a:t>Statement Number</a:t>
            </a:r>
          </a:p>
          <a:p>
            <a:pPr marL="742950" lvl="1" indent="-285750">
              <a:buFont typeface="Arial" pitchFamily="34" charset="0"/>
              <a:buChar char="•"/>
            </a:pPr>
            <a:r>
              <a:rPr lang="en-US" sz="1600" dirty="0" smtClean="0">
                <a:solidFill>
                  <a:schemeClr val="tx1"/>
                </a:solidFill>
              </a:rPr>
              <a:t>Vendor Criteria (Vendor Code, Agency, Bureau, etc.)</a:t>
            </a:r>
          </a:p>
          <a:p>
            <a:pPr marL="742950" lvl="1" indent="-285750">
              <a:buFont typeface="Arial" pitchFamily="34" charset="0"/>
              <a:buChar char="•"/>
            </a:pPr>
            <a:r>
              <a:rPr lang="en-US" sz="1600" dirty="0" smtClean="0">
                <a:solidFill>
                  <a:schemeClr val="tx1"/>
                </a:solidFill>
              </a:rPr>
              <a:t>Dispute Information (Dispute Submission Date, Dispute Status, Dispute Reason)</a:t>
            </a:r>
          </a:p>
          <a:p>
            <a:endParaRPr lang="en-US" b="1" dirty="0" smtClean="0">
              <a:solidFill>
                <a:schemeClr val="tx1"/>
              </a:solidFill>
            </a:endParaRPr>
          </a:p>
          <a:p>
            <a:endParaRPr lang="en-US" dirty="0"/>
          </a:p>
        </p:txBody>
      </p:sp>
    </p:spTree>
    <p:extLst>
      <p:ext uri="{BB962C8B-B14F-4D97-AF65-F5344CB8AC3E}">
        <p14:creationId xmlns:p14="http://schemas.microsoft.com/office/powerpoint/2010/main" val="249658468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838" y="4560888"/>
            <a:ext cx="5851525" cy="4319587"/>
          </a:xfrm>
          <a:prstGeom prst="rect">
            <a:avLst/>
          </a:prstGeom>
        </p:spPr>
        <p:txBody>
          <a:bodyPr/>
          <a:lstStyle/>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Go over the Statement number field</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Original Dispute Amount</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Date submitted</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Dispute status</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Dispute reason</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Last Action Date</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Dispute explanation</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Dispute resolution</a:t>
            </a:r>
            <a:endParaRPr lang="en-US" dirty="0" smtClean="0"/>
          </a:p>
          <a:p>
            <a:endParaRPr lang="en-US" dirty="0"/>
          </a:p>
        </p:txBody>
      </p:sp>
    </p:spTree>
    <p:extLst>
      <p:ext uri="{BB962C8B-B14F-4D97-AF65-F5344CB8AC3E}">
        <p14:creationId xmlns:p14="http://schemas.microsoft.com/office/powerpoint/2010/main" val="1563498464"/>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838" y="4560888"/>
            <a:ext cx="5851525" cy="4319587"/>
          </a:xfrm>
          <a:prstGeom prst="rect">
            <a:avLst/>
          </a:prstGeom>
        </p:spPr>
        <p:txBody>
          <a:bodyPr/>
          <a:lstStyle/>
          <a:p>
            <a:r>
              <a:rPr lang="en-US" dirty="0" smtClean="0"/>
              <a:t>Explain</a:t>
            </a:r>
            <a:r>
              <a:rPr lang="en-US" baseline="0" dirty="0" smtClean="0"/>
              <a:t> that by clicking on the + , it opens up the Detail billing record identifier and the disputed amount.</a:t>
            </a:r>
          </a:p>
          <a:p>
            <a:endParaRPr lang="en-US" baseline="0" dirty="0" smtClean="0"/>
          </a:p>
          <a:p>
            <a:endParaRPr lang="en-US" dirty="0" smtClean="0"/>
          </a:p>
          <a:p>
            <a:endParaRPr lang="en-US" dirty="0"/>
          </a:p>
        </p:txBody>
      </p:sp>
    </p:spTree>
    <p:extLst>
      <p:ext uri="{BB962C8B-B14F-4D97-AF65-F5344CB8AC3E}">
        <p14:creationId xmlns:p14="http://schemas.microsoft.com/office/powerpoint/2010/main" val="848925401"/>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838" y="4560888"/>
            <a:ext cx="5851525" cy="4319587"/>
          </a:xfrm>
          <a:prstGeom prst="rect">
            <a:avLst/>
          </a:prstGeom>
        </p:spPr>
        <p:txBody>
          <a:bodyPr/>
          <a:lstStyle/>
          <a:p>
            <a:pPr>
              <a:buFont typeface="Arial" pitchFamily="34" charset="0"/>
              <a:buChar char="•"/>
            </a:pPr>
            <a:r>
              <a:rPr lang="en-US" dirty="0" smtClean="0"/>
              <a:t>You can view the detailed information associated with the dispute by selecting a statement record and then clicking the </a:t>
            </a:r>
            <a:r>
              <a:rPr lang="en-US" b="1" dirty="0" smtClean="0"/>
              <a:t>[View Statement] </a:t>
            </a:r>
            <a:r>
              <a:rPr lang="en-US" dirty="0" smtClean="0"/>
              <a:t>button.</a:t>
            </a:r>
          </a:p>
          <a:p>
            <a:endParaRPr lang="en-US" dirty="0"/>
          </a:p>
        </p:txBody>
      </p:sp>
    </p:spTree>
    <p:extLst>
      <p:ext uri="{BB962C8B-B14F-4D97-AF65-F5344CB8AC3E}">
        <p14:creationId xmlns:p14="http://schemas.microsoft.com/office/powerpoint/2010/main" val="2949918701"/>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838" y="4560888"/>
            <a:ext cx="5851525" cy="4319587"/>
          </a:xfrm>
          <a:prstGeom prst="rect">
            <a:avLst/>
          </a:prstGeom>
        </p:spPr>
        <p:txBody>
          <a:bodyPr/>
          <a:lstStyle/>
          <a:p>
            <a:pPr>
              <a:buFont typeface="Arial" pitchFamily="34" charset="0"/>
              <a:buChar char="•"/>
            </a:pPr>
            <a:r>
              <a:rPr lang="en-US" dirty="0" smtClean="0"/>
              <a:t>Selecting the </a:t>
            </a:r>
            <a:r>
              <a:rPr lang="en-US" b="1" dirty="0" smtClean="0"/>
              <a:t>[Send New Message] </a:t>
            </a:r>
            <a:r>
              <a:rPr lang="en-US" b="0" dirty="0" smtClean="0"/>
              <a:t>button brings you to the Send Correspondence page</a:t>
            </a:r>
            <a:endParaRPr lang="en-US" b="1" dirty="0" smtClean="0"/>
          </a:p>
        </p:txBody>
      </p:sp>
    </p:spTree>
    <p:extLst>
      <p:ext uri="{BB962C8B-B14F-4D97-AF65-F5344CB8AC3E}">
        <p14:creationId xmlns:p14="http://schemas.microsoft.com/office/powerpoint/2010/main" val="1107170819"/>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838" y="4560888"/>
            <a:ext cx="5851525" cy="4319587"/>
          </a:xfrm>
          <a:prstGeom prst="rect">
            <a:avLst/>
          </a:prstGeom>
        </p:spPr>
        <p:txBody>
          <a:bodyPr/>
          <a:lstStyle/>
          <a:p>
            <a:pPr>
              <a:buFont typeface="Arial" pitchFamily="34" charset="0"/>
              <a:buChar char="•"/>
            </a:pPr>
            <a:r>
              <a:rPr lang="en-US" dirty="0" smtClean="0"/>
              <a:t>Selecting the </a:t>
            </a:r>
            <a:r>
              <a:rPr lang="en-US" b="1" dirty="0" smtClean="0"/>
              <a:t>[More]</a:t>
            </a:r>
            <a:r>
              <a:rPr lang="en-US" b="0" dirty="0" smtClean="0"/>
              <a:t> button brings up the Dispute</a:t>
            </a:r>
            <a:r>
              <a:rPr lang="en-US" b="0" baseline="0" dirty="0" smtClean="0"/>
              <a:t> Details box</a:t>
            </a:r>
            <a:endParaRPr lang="en-US" b="0" dirty="0" smtClean="0"/>
          </a:p>
        </p:txBody>
      </p:sp>
    </p:spTree>
    <p:extLst>
      <p:ext uri="{BB962C8B-B14F-4D97-AF65-F5344CB8AC3E}">
        <p14:creationId xmlns:p14="http://schemas.microsoft.com/office/powerpoint/2010/main" val="3738104306"/>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838" y="4560888"/>
            <a:ext cx="5851525" cy="4319587"/>
          </a:xfrm>
          <a:prstGeom prst="rect">
            <a:avLst/>
          </a:prstGeom>
        </p:spPr>
        <p:txBody>
          <a:bodyPr/>
          <a:lstStyle/>
          <a:p>
            <a:pPr>
              <a:buFont typeface="Arial" pitchFamily="34" charset="0"/>
              <a:buChar char="•"/>
            </a:pPr>
            <a:r>
              <a:rPr lang="en-US" dirty="0" smtClean="0"/>
              <a:t>Selecting the </a:t>
            </a:r>
            <a:r>
              <a:rPr lang="en-US" b="1" dirty="0" smtClean="0"/>
              <a:t>[Review Messages </a:t>
            </a:r>
            <a:r>
              <a:rPr lang="en-US" b="0" dirty="0" smtClean="0"/>
              <a:t> button brings up the View Messages</a:t>
            </a:r>
            <a:r>
              <a:rPr lang="en-US" b="0" baseline="0" dirty="0" smtClean="0"/>
              <a:t> Page </a:t>
            </a:r>
            <a:r>
              <a:rPr lang="en-US" b="0" dirty="0" smtClean="0"/>
              <a:t>Dispute</a:t>
            </a:r>
            <a:r>
              <a:rPr lang="en-US" b="0" baseline="0" dirty="0" smtClean="0"/>
              <a:t> Details box</a:t>
            </a:r>
            <a:endParaRPr lang="en-US" b="0" dirty="0" smtClean="0"/>
          </a:p>
          <a:p>
            <a:endParaRPr lang="en-US" dirty="0"/>
          </a:p>
        </p:txBody>
      </p:sp>
    </p:spTree>
    <p:extLst>
      <p:ext uri="{BB962C8B-B14F-4D97-AF65-F5344CB8AC3E}">
        <p14:creationId xmlns:p14="http://schemas.microsoft.com/office/powerpoint/2010/main" val="72701372"/>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defTabSz="914266" eaLnBrk="1" hangingPunct="1">
              <a:buFont typeface="Arial" pitchFamily="34" charset="0"/>
              <a:buChar char="•"/>
              <a:defRPr/>
            </a:pPr>
            <a:r>
              <a:rPr lang="en-US" dirty="0" smtClean="0">
                <a:latin typeface="Arial" pitchFamily="34" charset="0"/>
              </a:rPr>
              <a:t> This concludes segment</a:t>
            </a:r>
            <a:r>
              <a:rPr lang="en-US" baseline="0" dirty="0" smtClean="0">
                <a:latin typeface="Arial" pitchFamily="34" charset="0"/>
              </a:rPr>
              <a:t> 5 of the VCSS presentation.</a:t>
            </a:r>
            <a:endParaRPr lang="en-US" dirty="0" smtClean="0">
              <a:latin typeface="Arial" pitchFamily="34" charset="0"/>
            </a:endParaRPr>
          </a:p>
          <a:p>
            <a:pPr defTabSz="914266" eaLnBrk="1" hangingPunct="1">
              <a:defRPr/>
            </a:pPr>
            <a:endParaRPr lang="en-US" dirty="0" smtClean="0">
              <a:latin typeface="Arial" pitchFamily="34" charset="0"/>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2"/>
          <p:cNvSpPr>
            <a:spLocks noGrp="1" noRot="1" noChangeAspect="1" noChangeArrowheads="1" noTextEdit="1"/>
          </p:cNvSpPr>
          <p:nvPr>
            <p:ph type="sldImg"/>
          </p:nvPr>
        </p:nvSpPr>
        <p:spPr>
          <a:xfrm>
            <a:off x="1257300" y="719138"/>
            <a:ext cx="4800600" cy="3600450"/>
          </a:xfrm>
          <a:ln/>
        </p:spPr>
      </p:sp>
      <p:sp>
        <p:nvSpPr>
          <p:cNvPr id="112644"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eaLnBrk="1" hangingPunct="1"/>
            <a:r>
              <a:rPr lang="en-US" dirty="0" smtClean="0">
                <a:latin typeface="Arial" pitchFamily="34" charset="0"/>
              </a:rPr>
              <a:t>In Segment 6</a:t>
            </a:r>
            <a:r>
              <a:rPr lang="en-US" baseline="0" dirty="0" smtClean="0">
                <a:latin typeface="Arial" pitchFamily="34" charset="0"/>
              </a:rPr>
              <a:t> we will be covering how to view Payment and Refund information, as well as send payment and refund correspondence so lets begin!</a:t>
            </a:r>
            <a:endParaRPr lang="en-US" dirty="0" smtClean="0">
              <a:latin typeface="Arial" pitchFamily="34" charset="0"/>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We are now going to walk through each of these </a:t>
            </a:r>
            <a:r>
              <a:rPr lang="en-US" b="1" dirty="0" smtClean="0"/>
              <a:t>Payments</a:t>
            </a:r>
            <a:r>
              <a:rPr lang="en-US" dirty="0" smtClean="0"/>
              <a:t> options in this section.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endParaRPr lang="en-US" dirty="0" smtClean="0"/>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The </a:t>
            </a:r>
            <a:r>
              <a:rPr lang="en-US" b="1" dirty="0" smtClean="0"/>
              <a:t>Payment Search </a:t>
            </a:r>
            <a:r>
              <a:rPr lang="en-US" dirty="0" smtClean="0"/>
              <a:t>page is used to search for and view payments made to GSA by your account.</a:t>
            </a:r>
          </a:p>
          <a:p>
            <a:pPr>
              <a:buFont typeface="Arial" pitchFamily="34" charset="0"/>
              <a:buChar char="•"/>
            </a:pPr>
            <a:r>
              <a:rPr lang="en-US" dirty="0" smtClean="0"/>
              <a:t> From this page you can also create and view correspondence.</a:t>
            </a:r>
          </a:p>
          <a:p>
            <a:endParaRPr lang="en-US" b="1" dirty="0" smtClean="0"/>
          </a:p>
          <a:p>
            <a:endParaRPr lang="en-US" dirty="0" smtClean="0"/>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The </a:t>
            </a:r>
            <a:r>
              <a:rPr lang="en-US" b="1" dirty="0" smtClean="0"/>
              <a:t>Payment Search</a:t>
            </a:r>
            <a:r>
              <a:rPr lang="en-US" dirty="0" smtClean="0"/>
              <a:t> page</a:t>
            </a:r>
            <a:r>
              <a:rPr lang="en-US" b="1" dirty="0" smtClean="0"/>
              <a:t> </a:t>
            </a:r>
            <a:r>
              <a:rPr lang="en-US" dirty="0" smtClean="0"/>
              <a:t>displays, with a search area to enter search criteria to search for payment records.</a:t>
            </a: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After running the search for payment records, review the search results in the search results.</a:t>
            </a:r>
          </a:p>
          <a:p>
            <a:pPr>
              <a:buFont typeface="Arial" pitchFamily="34" charset="0"/>
              <a:buChar char="•"/>
            </a:pPr>
            <a:r>
              <a:rPr lang="en-US" dirty="0" smtClean="0"/>
              <a:t> In the search results you have several options:</a:t>
            </a:r>
          </a:p>
          <a:p>
            <a:pPr lvl="1">
              <a:buFont typeface="Arial" pitchFamily="34" charset="0"/>
              <a:buChar char="•"/>
            </a:pPr>
            <a:r>
              <a:rPr lang="en-US" dirty="0" smtClean="0"/>
              <a:t> Select the </a:t>
            </a:r>
            <a:r>
              <a:rPr lang="en-US" b="1" dirty="0" smtClean="0"/>
              <a:t>[View] </a:t>
            </a:r>
            <a:r>
              <a:rPr lang="en-US" dirty="0" smtClean="0"/>
              <a:t>button to view the payment record details. </a:t>
            </a:r>
          </a:p>
          <a:p>
            <a:pPr lvl="1">
              <a:buFont typeface="Arial" pitchFamily="34" charset="0"/>
              <a:buChar char="•"/>
            </a:pPr>
            <a:r>
              <a:rPr lang="en-US" dirty="0" smtClean="0"/>
              <a:t> Select the </a:t>
            </a:r>
            <a:r>
              <a:rPr lang="en-US" b="1" dirty="0" smtClean="0"/>
              <a:t>[Account Summary] </a:t>
            </a:r>
            <a:r>
              <a:rPr lang="en-US" dirty="0" smtClean="0"/>
              <a:t>button to view a summary of the account associated with the payment. </a:t>
            </a:r>
          </a:p>
          <a:p>
            <a:pPr lvl="1">
              <a:buFont typeface="Arial" pitchFamily="34" charset="0"/>
              <a:buChar char="•"/>
            </a:pPr>
            <a:r>
              <a:rPr lang="en-US" dirty="0" smtClean="0"/>
              <a:t> Select the </a:t>
            </a:r>
            <a:r>
              <a:rPr lang="en-US" b="1" dirty="0" smtClean="0"/>
              <a:t>[View Statement] </a:t>
            </a:r>
            <a:r>
              <a:rPr lang="en-US" dirty="0" smtClean="0"/>
              <a:t>button to view the statement that the payment was made on.</a:t>
            </a:r>
          </a:p>
          <a:p>
            <a:pPr lvl="1">
              <a:buFont typeface="Arial" pitchFamily="34" charset="0"/>
              <a:buChar char="•"/>
            </a:pPr>
            <a:r>
              <a:rPr lang="en-US" dirty="0" smtClean="0"/>
              <a:t> Select the </a:t>
            </a:r>
            <a:r>
              <a:rPr lang="en-US" b="1" dirty="0" smtClean="0"/>
              <a:t>[Sort] </a:t>
            </a:r>
            <a:r>
              <a:rPr lang="en-US" dirty="0" smtClean="0"/>
              <a:t>button to sort the payment records.</a:t>
            </a:r>
          </a:p>
          <a:p>
            <a:pPr lvl="1">
              <a:buFont typeface="Arial" pitchFamily="34" charset="0"/>
              <a:buChar char="•"/>
            </a:pPr>
            <a:r>
              <a:rPr lang="en-US" dirty="0" smtClean="0"/>
              <a:t> Select the </a:t>
            </a:r>
            <a:r>
              <a:rPr lang="en-US" b="1" dirty="0" smtClean="0"/>
              <a:t>[View as CSV] </a:t>
            </a:r>
            <a:r>
              <a:rPr lang="en-US" dirty="0" smtClean="0"/>
              <a:t>button to export the payment records to a spreadsheet.</a:t>
            </a:r>
          </a:p>
          <a:p>
            <a:pPr>
              <a:buFont typeface="Arial" pitchFamily="34" charset="0"/>
              <a:buChar char="•"/>
            </a:pPr>
            <a:r>
              <a:rPr lang="en-US" dirty="0" smtClean="0"/>
              <a:t> We are now going to review some of these options.</a:t>
            </a:r>
          </a:p>
          <a:p>
            <a:endParaRPr lang="en-US" b="1" dirty="0" smtClean="0"/>
          </a:p>
          <a:p>
            <a:pPr>
              <a:buFont typeface="Arial" pitchFamily="34" charset="0"/>
              <a:buChar char="•"/>
            </a:pPr>
            <a:endParaRPr lang="en-US" dirty="0" smtClean="0"/>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You can view more detailed information about a payment by selecting a payment record and then clicking the </a:t>
            </a:r>
            <a:r>
              <a:rPr lang="en-US" b="1" dirty="0" smtClean="0"/>
              <a:t>[View] </a:t>
            </a:r>
            <a:r>
              <a:rPr lang="en-US" dirty="0" smtClean="0"/>
              <a:t>button.</a:t>
            </a: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The Payment record displays.</a:t>
            </a:r>
          </a:p>
          <a:p>
            <a:endParaRPr lang="en-US" b="1" dirty="0" smtClean="0"/>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Select the Payment record’s </a:t>
            </a:r>
            <a:r>
              <a:rPr lang="en-US" b="1" dirty="0" smtClean="0"/>
              <a:t>Correspondence </a:t>
            </a:r>
            <a:r>
              <a:rPr lang="en-US" dirty="0" smtClean="0"/>
              <a:t>tab.</a:t>
            </a:r>
          </a:p>
          <a:p>
            <a:pPr>
              <a:buFont typeface="Arial" pitchFamily="34" charset="0"/>
              <a:buChar char="•"/>
            </a:pPr>
            <a:r>
              <a:rPr lang="en-US" dirty="0" smtClean="0"/>
              <a:t> You can search for correspondence that you or another person, in your organization, has already sent to GSA regarding this payment.  You can also view correspondence that GSA has sent to your account regarding this payment.</a:t>
            </a:r>
          </a:p>
          <a:p>
            <a:pPr>
              <a:buFont typeface="Arial" pitchFamily="34" charset="0"/>
              <a:buChar char="•"/>
            </a:pPr>
            <a:endParaRPr lang="en-US" dirty="0" smtClean="0"/>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To review detailed information for a payment correspondence record, simply select the record and review the details.</a:t>
            </a:r>
          </a:p>
          <a:p>
            <a:endParaRPr lang="en-US" b="1" dirty="0" smtClean="0"/>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To create new correspondence to send to GSA regarding this payment, select the </a:t>
            </a:r>
            <a:r>
              <a:rPr lang="en-US" b="1" dirty="0" smtClean="0"/>
              <a:t>[Send New Correspondence] </a:t>
            </a:r>
            <a:r>
              <a:rPr lang="en-US" dirty="0" smtClean="0"/>
              <a:t>button.</a:t>
            </a: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Enter correspondence information regarding this payment, and then submit the correspondence.  </a:t>
            </a:r>
          </a:p>
          <a:p>
            <a:endParaRPr lang="en-US" b="1" dirty="0" smtClean="0"/>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You can review a summary of the account associated with the payment by clicking the </a:t>
            </a:r>
            <a:r>
              <a:rPr lang="en-US" b="1" dirty="0" smtClean="0"/>
              <a:t>[Account Summary] </a:t>
            </a:r>
            <a:r>
              <a:rPr lang="en-US" dirty="0" smtClean="0"/>
              <a:t>record.</a:t>
            </a:r>
          </a:p>
          <a:p>
            <a:endParaRPr lang="en-US" b="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None/>
            </a:pPr>
            <a:endParaRPr lang="en-US" dirty="0" smtClean="0"/>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The Account Summary page displays (we reviewed this in the Accounts section earlier in this presentation).  You can search for and view the Account summary records associated with the selected payment record by entering the statement dates.</a:t>
            </a: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You can review the statement that the payment was made on by clicking the </a:t>
            </a:r>
            <a:r>
              <a:rPr lang="en-US" b="1" dirty="0" smtClean="0"/>
              <a:t>[View Statement] </a:t>
            </a:r>
            <a:r>
              <a:rPr lang="en-US" dirty="0" smtClean="0"/>
              <a:t>button.</a:t>
            </a:r>
          </a:p>
          <a:p>
            <a:endParaRPr lang="en-US" b="1" dirty="0" smtClean="0"/>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defTabSz="914266" eaLnBrk="1" hangingPunct="1">
              <a:buFont typeface="Arial" pitchFamily="34" charset="0"/>
              <a:buChar char="•"/>
              <a:defRPr/>
            </a:pPr>
            <a:r>
              <a:rPr lang="en-US" dirty="0" smtClean="0"/>
              <a:t> The </a:t>
            </a:r>
            <a:r>
              <a:rPr lang="en-US" b="1" dirty="0" smtClean="0"/>
              <a:t>Refunds Search </a:t>
            </a:r>
            <a:r>
              <a:rPr lang="en-US" dirty="0" smtClean="0"/>
              <a:t>page is used to search for and view refunds that GSA has made to your accounts.</a:t>
            </a:r>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The Refunds Search page displays, with a search area to enter search criteria to search for refund records.</a:t>
            </a:r>
          </a:p>
          <a:p>
            <a:endParaRPr lang="en-US" b="1" dirty="0" smtClean="0"/>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After running the search for refund records, review the search results.</a:t>
            </a:r>
          </a:p>
          <a:p>
            <a:pPr>
              <a:buFont typeface="Arial" pitchFamily="34" charset="0"/>
              <a:buChar char="•"/>
            </a:pPr>
            <a:r>
              <a:rPr lang="en-US" dirty="0" smtClean="0"/>
              <a:t> In the search results you have several options:</a:t>
            </a:r>
          </a:p>
          <a:p>
            <a:pPr lvl="1">
              <a:buFont typeface="Arial" pitchFamily="34" charset="0"/>
              <a:buChar char="•"/>
            </a:pPr>
            <a:r>
              <a:rPr lang="en-US" dirty="0" smtClean="0"/>
              <a:t> Select the </a:t>
            </a:r>
            <a:r>
              <a:rPr lang="en-US" b="1" dirty="0" smtClean="0"/>
              <a:t>[View] </a:t>
            </a:r>
            <a:r>
              <a:rPr lang="en-US" dirty="0" smtClean="0"/>
              <a:t>button to view the refund record details. </a:t>
            </a:r>
          </a:p>
          <a:p>
            <a:pPr lvl="1">
              <a:buFont typeface="Arial" pitchFamily="34" charset="0"/>
              <a:buChar char="•"/>
            </a:pPr>
            <a:r>
              <a:rPr lang="en-US" dirty="0" smtClean="0"/>
              <a:t> Select the </a:t>
            </a:r>
            <a:r>
              <a:rPr lang="en-US" b="1" dirty="0" smtClean="0"/>
              <a:t>[Sort] </a:t>
            </a:r>
            <a:r>
              <a:rPr lang="en-US" dirty="0" smtClean="0"/>
              <a:t>button to sort the refund records.</a:t>
            </a:r>
          </a:p>
          <a:p>
            <a:pPr lvl="1">
              <a:buFont typeface="Arial" pitchFamily="34" charset="0"/>
              <a:buChar char="•"/>
            </a:pPr>
            <a:r>
              <a:rPr lang="en-US" dirty="0" smtClean="0"/>
              <a:t> Select the </a:t>
            </a:r>
            <a:r>
              <a:rPr lang="en-US" b="1" dirty="0" smtClean="0"/>
              <a:t>[View as CSV] </a:t>
            </a:r>
            <a:r>
              <a:rPr lang="en-US" dirty="0" smtClean="0"/>
              <a:t>button to export the refund records to a spreadsheet.</a:t>
            </a:r>
          </a:p>
          <a:p>
            <a:pPr>
              <a:buFont typeface="Arial" pitchFamily="34" charset="0"/>
              <a:buChar char="•"/>
            </a:pPr>
            <a:r>
              <a:rPr lang="en-US" dirty="0" smtClean="0"/>
              <a:t> We are now going to review how to view details of a refund.</a:t>
            </a:r>
          </a:p>
          <a:p>
            <a:endParaRPr lang="en-US" b="1" dirty="0" smtClean="0"/>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You can view detailed information about a refund by selecting a refund and clicking the </a:t>
            </a:r>
            <a:r>
              <a:rPr lang="en-US" b="1" dirty="0" smtClean="0"/>
              <a:t>[View] </a:t>
            </a:r>
            <a:r>
              <a:rPr lang="en-US" dirty="0" smtClean="0"/>
              <a:t>button.</a:t>
            </a:r>
          </a:p>
          <a:p>
            <a:endParaRPr lang="en-US" b="1" dirty="0" smtClean="0"/>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The Refund record’s </a:t>
            </a:r>
            <a:r>
              <a:rPr lang="en-US" b="1" dirty="0" smtClean="0"/>
              <a:t>Payment Information </a:t>
            </a:r>
            <a:r>
              <a:rPr lang="en-US" dirty="0" smtClean="0"/>
              <a:t>tab displays.</a:t>
            </a:r>
          </a:p>
          <a:p>
            <a:endParaRPr lang="en-US" b="1" dirty="0" smtClean="0"/>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Review the </a:t>
            </a:r>
            <a:r>
              <a:rPr lang="en-US" b="1" dirty="0" smtClean="0"/>
              <a:t>Correspondence </a:t>
            </a:r>
            <a:r>
              <a:rPr lang="en-US" dirty="0" smtClean="0"/>
              <a:t>tab to search for and review correspondence associated with this refund.</a:t>
            </a:r>
          </a:p>
          <a:p>
            <a:endParaRPr lang="en-US" b="1" dirty="0" smtClean="0"/>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If you want to create new correspondence to send to GSA regarding this refund, then select the </a:t>
            </a:r>
            <a:r>
              <a:rPr lang="en-US" b="1" dirty="0" smtClean="0"/>
              <a:t>[Send New Correspondence] </a:t>
            </a:r>
            <a:r>
              <a:rPr lang="en-US" dirty="0" smtClean="0"/>
              <a:t>button.</a:t>
            </a:r>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Enter correspondence information and make sure to submit the correspondence when you are ready to submit it to GSA.</a:t>
            </a:r>
          </a:p>
          <a:p>
            <a:endParaRPr lang="en-US" b="1"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None/>
            </a:pPr>
            <a:endParaRPr lang="en-US" dirty="0" smtClean="0"/>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defTabSz="914266" eaLnBrk="1" hangingPunct="1">
              <a:buFont typeface="Arial" pitchFamily="34" charset="0"/>
              <a:buChar char="•"/>
              <a:defRPr/>
            </a:pPr>
            <a:r>
              <a:rPr lang="en-US" dirty="0" smtClean="0">
                <a:latin typeface="Arial" pitchFamily="34" charset="0"/>
              </a:rPr>
              <a:t> This concludes segment</a:t>
            </a:r>
            <a:r>
              <a:rPr lang="en-US" baseline="0" dirty="0" smtClean="0">
                <a:latin typeface="Arial" pitchFamily="34" charset="0"/>
              </a:rPr>
              <a:t> 6 of the VCSS presentation.</a:t>
            </a:r>
            <a:endParaRPr lang="en-US" dirty="0" smtClean="0">
              <a:latin typeface="Arial" pitchFamily="34" charset="0"/>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2"/>
          <p:cNvSpPr>
            <a:spLocks noGrp="1" noRot="1" noChangeAspect="1" noChangeArrowheads="1" noTextEdit="1"/>
          </p:cNvSpPr>
          <p:nvPr>
            <p:ph type="sldImg"/>
          </p:nvPr>
        </p:nvSpPr>
        <p:spPr>
          <a:xfrm>
            <a:off x="1257300" y="719138"/>
            <a:ext cx="4800600" cy="3600450"/>
          </a:xfrm>
          <a:ln/>
        </p:spPr>
      </p:sp>
      <p:sp>
        <p:nvSpPr>
          <p:cNvPr id="112644"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defTabSz="948507" eaLnBrk="1" hangingPunct="1">
              <a:buFont typeface="Arial" pitchFamily="34" charset="0"/>
              <a:buChar char="•"/>
              <a:defRPr/>
            </a:pPr>
            <a:r>
              <a:rPr lang="en-US" dirty="0" smtClean="0"/>
              <a:t>In segment 7 we will go over how to create and view statement and account correspondence, so lets begin! </a:t>
            </a:r>
          </a:p>
          <a:p>
            <a:pPr eaLnBrk="1" hangingPunct="1"/>
            <a:endParaRPr lang="en-US" dirty="0" smtClean="0">
              <a:latin typeface="Arial" pitchFamily="34" charset="0"/>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It is important to understand that there are several types of correspondence that can be sent:</a:t>
            </a:r>
          </a:p>
          <a:p>
            <a:pPr lvl="1">
              <a:buFont typeface="Arial" pitchFamily="34" charset="0"/>
              <a:buChar char="•"/>
            </a:pPr>
            <a:r>
              <a:rPr lang="en-US" dirty="0" smtClean="0"/>
              <a:t> </a:t>
            </a:r>
            <a:r>
              <a:rPr lang="en-US" b="1" dirty="0" smtClean="0"/>
              <a:t>Payment</a:t>
            </a:r>
            <a:r>
              <a:rPr lang="en-US" dirty="0" smtClean="0"/>
              <a:t> Correspondence – this was already covered in the payments section.  If you need to send correspondence to GSA regarding a specific payment, you must access the Payments menu bar, open the payment record, and send the correspondence.</a:t>
            </a:r>
          </a:p>
          <a:p>
            <a:pPr lvl="1">
              <a:buFont typeface="Arial" pitchFamily="34" charset="0"/>
              <a:buChar char="•"/>
            </a:pPr>
            <a:r>
              <a:rPr lang="en-US" dirty="0" smtClean="0"/>
              <a:t> </a:t>
            </a:r>
            <a:r>
              <a:rPr lang="en-US" b="1" dirty="0" smtClean="0"/>
              <a:t>Refund</a:t>
            </a:r>
            <a:r>
              <a:rPr lang="en-US" dirty="0" smtClean="0"/>
              <a:t> Correspondence – this was also already covered in the payments section.  If you need to send correspondence to GSA regarding a specific refund, you must access the Payments menu bar, open the refund record, and send the correspondence. </a:t>
            </a:r>
          </a:p>
          <a:p>
            <a:pPr lvl="1">
              <a:buFont typeface="Arial" pitchFamily="34" charset="0"/>
              <a:buChar char="•"/>
            </a:pPr>
            <a:r>
              <a:rPr lang="en-US" dirty="0" smtClean="0"/>
              <a:t> </a:t>
            </a:r>
            <a:r>
              <a:rPr lang="en-US" b="1" dirty="0" smtClean="0"/>
              <a:t>Account</a:t>
            </a:r>
            <a:r>
              <a:rPr lang="en-US" dirty="0" smtClean="0"/>
              <a:t> Correspondence – messages regarding general issues or questions with your account.  These messages are not related to a specific payment, refund or statement on your account.</a:t>
            </a:r>
          </a:p>
          <a:p>
            <a:pPr lvl="1">
              <a:buFont typeface="Arial" pitchFamily="34" charset="0"/>
              <a:buChar char="•"/>
            </a:pPr>
            <a:r>
              <a:rPr lang="en-US" dirty="0" smtClean="0"/>
              <a:t> </a:t>
            </a:r>
            <a:r>
              <a:rPr lang="en-US" b="1" dirty="0" smtClean="0"/>
              <a:t>Statement</a:t>
            </a:r>
            <a:r>
              <a:rPr lang="en-US" dirty="0" smtClean="0"/>
              <a:t> Correspondence – a message regarding a specific statement on your account.  These messages are not related to a specific payment or refund on your account.  </a:t>
            </a:r>
          </a:p>
          <a:p>
            <a:pPr lvl="1" defTabSz="914266" eaLnBrk="1" hangingPunct="1">
              <a:defRPr/>
            </a:pPr>
            <a:endParaRPr lang="en-US" dirty="0" smtClean="0">
              <a:latin typeface="Arial" pitchFamily="34" charset="0"/>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If you need to create or review correspondence, access the </a:t>
            </a:r>
            <a:r>
              <a:rPr lang="en-US" b="1" dirty="0" smtClean="0"/>
              <a:t>Correspondence </a:t>
            </a:r>
            <a:r>
              <a:rPr lang="en-US" dirty="0" smtClean="0"/>
              <a:t>menu bar options:</a:t>
            </a:r>
          </a:p>
          <a:p>
            <a:pPr lvl="1">
              <a:buFont typeface="Arial" pitchFamily="34" charset="0"/>
              <a:buChar char="•"/>
            </a:pPr>
            <a:r>
              <a:rPr lang="en-US" b="1" dirty="0" smtClean="0"/>
              <a:t> View Account Correspondence</a:t>
            </a:r>
            <a:r>
              <a:rPr lang="en-US" dirty="0" smtClean="0"/>
              <a:t> menu option goes to the Review Correspondence page where you can search for and view correspondence related to your account.  </a:t>
            </a:r>
          </a:p>
          <a:p>
            <a:pPr lvl="1">
              <a:buFont typeface="Arial" pitchFamily="34" charset="0"/>
              <a:buChar char="•"/>
            </a:pPr>
            <a:r>
              <a:rPr lang="en-US" b="1" dirty="0" smtClean="0"/>
              <a:t> View Statement Correspondence</a:t>
            </a:r>
            <a:r>
              <a:rPr lang="en-US" dirty="0" smtClean="0"/>
              <a:t> menu option goes to an Enter Statement Number page where you enter a Statement Number, and then you can search for and view correspondence related to that statement.</a:t>
            </a:r>
          </a:p>
          <a:p>
            <a:pPr lvl="1">
              <a:buFont typeface="Arial" pitchFamily="34" charset="0"/>
              <a:buChar char="•"/>
            </a:pPr>
            <a:r>
              <a:rPr lang="en-US" b="1" dirty="0" smtClean="0"/>
              <a:t> Create Account Correspondence</a:t>
            </a:r>
            <a:r>
              <a:rPr lang="en-US" dirty="0" smtClean="0"/>
              <a:t> menu option goes to the Send Correspondence page where you can enter correspondence to send to GSA regarding your account.</a:t>
            </a:r>
          </a:p>
          <a:p>
            <a:pPr lvl="1">
              <a:buFont typeface="Arial" pitchFamily="34" charset="0"/>
              <a:buChar char="•"/>
            </a:pPr>
            <a:r>
              <a:rPr lang="en-US" b="1" dirty="0" smtClean="0"/>
              <a:t> Create Statement Correspondence</a:t>
            </a:r>
            <a:r>
              <a:rPr lang="en-US" dirty="0" smtClean="0"/>
              <a:t> menu option goes to the Enter Statement Number page where you enter a Statement Number, and then you can send correspondence related to that statement.</a:t>
            </a:r>
          </a:p>
          <a:p>
            <a:pPr>
              <a:buFont typeface="Arial" pitchFamily="34" charset="0"/>
              <a:buChar char="•"/>
            </a:pPr>
            <a:r>
              <a:rPr lang="en-US" dirty="0" smtClean="0"/>
              <a:t> We are now going to walk through each of these </a:t>
            </a:r>
            <a:r>
              <a:rPr lang="en-US" b="1" dirty="0" smtClean="0"/>
              <a:t>Correspondence</a:t>
            </a:r>
            <a:r>
              <a:rPr lang="en-US" dirty="0" smtClean="0"/>
              <a:t> options in this section.</a:t>
            </a:r>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defTabSz="914266" eaLnBrk="1" hangingPunct="1">
              <a:buFont typeface="Arial" pitchFamily="34" charset="0"/>
              <a:buChar char="•"/>
              <a:defRPr/>
            </a:pPr>
            <a:r>
              <a:rPr lang="en-US" dirty="0" smtClean="0"/>
              <a:t> Review Correspondence is used to search for and view account or statement correspondence.</a:t>
            </a:r>
          </a:p>
          <a:p>
            <a:pPr defTabSz="914266" eaLnBrk="1" hangingPunct="1">
              <a:defRPr/>
            </a:pPr>
            <a:endParaRPr lang="en-US" dirty="0" smtClean="0">
              <a:latin typeface="Arial" pitchFamily="34" charset="0"/>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Access the </a:t>
            </a:r>
            <a:r>
              <a:rPr lang="en-US" b="1" dirty="0" smtClean="0"/>
              <a:t>Review Correspondence</a:t>
            </a:r>
            <a:r>
              <a:rPr lang="en-US" dirty="0" smtClean="0"/>
              <a:t> page from the menu bar.</a:t>
            </a:r>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The Enter Statement Number page displays, where you identify the statement you want to review correspondence for.  </a:t>
            </a:r>
          </a:p>
          <a:p>
            <a:pPr>
              <a:buFont typeface="Arial" pitchFamily="34" charset="0"/>
              <a:buChar char="•"/>
            </a:pPr>
            <a:r>
              <a:rPr lang="en-US" dirty="0" smtClean="0"/>
              <a:t> If you selected the View Account Correspondence option, you will not see this page.</a:t>
            </a:r>
          </a:p>
          <a:p>
            <a:endParaRPr lang="en-US" b="1" dirty="0" smtClean="0"/>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The Review Correspondence search page displays where you can search for correspondence associated with the statement you identified on the previous page.</a:t>
            </a:r>
          </a:p>
          <a:p>
            <a:pPr>
              <a:buFont typeface="Arial" pitchFamily="34" charset="0"/>
              <a:buChar char="•"/>
            </a:pPr>
            <a:r>
              <a:rPr lang="en-US" dirty="0" smtClean="0"/>
              <a:t> If you selected View Account Correspondence from the menu bar, you will also be taken to this same page.  The only difference is the search is filtered according to a statement you identify or your account.</a:t>
            </a:r>
            <a:endParaRPr lang="en-US" b="1" dirty="0" smtClean="0"/>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endParaRPr lang="en-US" dirty="0" smtClean="0"/>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To review details for an account correspondence record, select the record and review the details.</a:t>
            </a:r>
          </a:p>
          <a:p>
            <a:endParaRPr lang="en-US" b="1" dirty="0" smtClean="0"/>
          </a:p>
          <a:p>
            <a:r>
              <a:rPr lang="en-US" b="1" dirty="0" smtClean="0"/>
              <a:t>D</a:t>
            </a: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defTabSz="914266" eaLnBrk="1" hangingPunct="1">
              <a:buFont typeface="Arial" pitchFamily="34" charset="0"/>
              <a:buChar char="•"/>
              <a:defRPr/>
            </a:pPr>
            <a:r>
              <a:rPr lang="en-US" dirty="0" smtClean="0"/>
              <a:t> After you submit the account registration, GSA will review your registration request for approval.</a:t>
            </a:r>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To review attachments associated with an account correspondence record, select the </a:t>
            </a:r>
            <a:r>
              <a:rPr lang="en-US" b="1" dirty="0" smtClean="0"/>
              <a:t>[Attachments] </a:t>
            </a:r>
            <a:r>
              <a:rPr lang="en-US" dirty="0" smtClean="0"/>
              <a:t>button.</a:t>
            </a:r>
          </a:p>
          <a:p>
            <a:endParaRPr lang="en-US" b="1" dirty="0" smtClean="0"/>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defTabSz="914266" eaLnBrk="1" hangingPunct="1">
              <a:buFont typeface="Arial" pitchFamily="34" charset="0"/>
              <a:buChar char="•"/>
              <a:defRPr/>
            </a:pPr>
            <a:r>
              <a:rPr lang="en-US" dirty="0" smtClean="0"/>
              <a:t> Create correspondence to send to GSA regarding a general issue or question with your account, or a specific statement on your account.</a:t>
            </a:r>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Access the </a:t>
            </a:r>
            <a:r>
              <a:rPr lang="en-US" b="1" dirty="0" smtClean="0"/>
              <a:t>Send Correspondence</a:t>
            </a:r>
            <a:r>
              <a:rPr lang="en-US" dirty="0" smtClean="0"/>
              <a:t> page from the menu bar.</a:t>
            </a:r>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The Enter Statement Number page displays, where you identify the statement you want to create correspondence for.  </a:t>
            </a:r>
          </a:p>
          <a:p>
            <a:pPr>
              <a:buFont typeface="Arial" pitchFamily="34" charset="0"/>
              <a:buChar char="•"/>
            </a:pPr>
            <a:r>
              <a:rPr lang="en-US" dirty="0" smtClean="0"/>
              <a:t> If you selected the Create Account Correspondence option, you will not see this page.</a:t>
            </a:r>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The </a:t>
            </a:r>
            <a:r>
              <a:rPr lang="en-US" b="1" dirty="0" smtClean="0"/>
              <a:t>Send Correspondence</a:t>
            </a:r>
            <a:r>
              <a:rPr lang="en-US" dirty="0" smtClean="0"/>
              <a:t> page displays where you can enter account correspondence information.</a:t>
            </a:r>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Review the correspondence information.</a:t>
            </a:r>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If you would like to add supporting documentation to your correspondence to GSA regarding your account, select the </a:t>
            </a:r>
            <a:r>
              <a:rPr lang="en-US" b="1" dirty="0" smtClean="0"/>
              <a:t>Attachments </a:t>
            </a:r>
            <a:r>
              <a:rPr lang="en-US" dirty="0" smtClean="0"/>
              <a:t>tab.</a:t>
            </a:r>
          </a:p>
          <a:p>
            <a:endParaRPr lang="en-US" b="1" dirty="0" smtClean="0"/>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defTabSz="914266" eaLnBrk="1" hangingPunct="1">
              <a:buFont typeface="Arial" pitchFamily="34" charset="0"/>
              <a:buChar char="•"/>
              <a:defRPr/>
            </a:pPr>
            <a:r>
              <a:rPr lang="en-US" dirty="0" smtClean="0"/>
              <a:t> Search for and select the file on your computer.</a:t>
            </a:r>
          </a:p>
          <a:p>
            <a:pPr defTabSz="914266" eaLnBrk="1" hangingPunct="1">
              <a:defRPr/>
            </a:pPr>
            <a:endParaRPr lang="en-US" dirty="0" smtClean="0">
              <a:latin typeface="Arial" pitchFamily="34" charset="0"/>
            </a:endParaRPr>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defTabSz="914266" eaLnBrk="1" hangingPunct="1">
              <a:buFont typeface="Arial" pitchFamily="34" charset="0"/>
              <a:buChar char="•"/>
              <a:defRPr/>
            </a:pPr>
            <a:r>
              <a:rPr lang="en-US" dirty="0" smtClean="0"/>
              <a:t> You need to make sure to actually add the attachment by clicking the </a:t>
            </a:r>
            <a:r>
              <a:rPr lang="en-US" b="1" dirty="0" smtClean="0"/>
              <a:t>[Add] </a:t>
            </a:r>
            <a:r>
              <a:rPr lang="en-US" dirty="0" smtClean="0"/>
              <a:t>button.</a:t>
            </a:r>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Make sure to go back to the Send Correspondence tab in order to access the </a:t>
            </a:r>
            <a:r>
              <a:rPr lang="en-US" b="1" dirty="0" smtClean="0"/>
              <a:t>[Submit Correspondence] </a:t>
            </a:r>
            <a:r>
              <a:rPr lang="en-US" dirty="0" smtClean="0"/>
              <a:t>button.</a:t>
            </a:r>
          </a:p>
          <a:p>
            <a:endParaRPr lang="en-US" b="1"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2"/>
          <p:cNvSpPr>
            <a:spLocks noGrp="1" noRot="1" noChangeAspect="1" noChangeArrowheads="1" noTextEdit="1"/>
          </p:cNvSpPr>
          <p:nvPr>
            <p:ph type="sldImg"/>
          </p:nvPr>
        </p:nvSpPr>
        <p:spPr>
          <a:xfrm>
            <a:off x="1257300" y="719138"/>
            <a:ext cx="4800600" cy="3600450"/>
          </a:xfrm>
          <a:ln/>
        </p:spPr>
      </p:sp>
      <p:sp>
        <p:nvSpPr>
          <p:cNvPr id="112644"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defTabSz="948507" eaLnBrk="1" hangingPunct="1">
              <a:defRPr/>
            </a:pPr>
            <a:r>
              <a:rPr lang="en-US" dirty="0" smtClean="0"/>
              <a:t>This course is organized into 8 smaller segments for your convenience, so that you can view just the segments that you need.  All segments can be found online through GSA’s VCSS Launch Page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You can only follow this step if GSA approved your registration request and sent you an approval email with the VCSS URL and PIN.</a:t>
            </a:r>
          </a:p>
          <a:p>
            <a:endParaRPr lang="en-US" b="1" dirty="0" smtClean="0"/>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defTabSz="914266" eaLnBrk="1" hangingPunct="1">
              <a:buFont typeface="Arial" pitchFamily="34" charset="0"/>
              <a:buChar char="•"/>
              <a:defRPr/>
            </a:pPr>
            <a:r>
              <a:rPr lang="en-US" dirty="0" smtClean="0">
                <a:latin typeface="Arial" pitchFamily="34" charset="0"/>
              </a:rPr>
              <a:t> This concludes segment</a:t>
            </a:r>
            <a:r>
              <a:rPr lang="en-US" baseline="0" dirty="0" smtClean="0">
                <a:latin typeface="Arial" pitchFamily="34" charset="0"/>
              </a:rPr>
              <a:t> 7 of the VCSS presentation.</a:t>
            </a:r>
            <a:endParaRPr lang="en-US" dirty="0" smtClean="0">
              <a:latin typeface="Arial" pitchFamily="34" charset="0"/>
            </a:endParaRPr>
          </a:p>
          <a:p>
            <a:pPr defTabSz="914266" eaLnBrk="1" hangingPunct="1">
              <a:defRPr/>
            </a:pPr>
            <a:endParaRPr lang="en-US" dirty="0" smtClean="0">
              <a:latin typeface="Arial" pitchFamily="34" charset="0"/>
            </a:endParaRPr>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2"/>
          <p:cNvSpPr>
            <a:spLocks noGrp="1" noRot="1" noChangeAspect="1" noChangeArrowheads="1" noTextEdit="1"/>
          </p:cNvSpPr>
          <p:nvPr>
            <p:ph type="sldImg"/>
          </p:nvPr>
        </p:nvSpPr>
        <p:spPr>
          <a:xfrm>
            <a:off x="1257300" y="719138"/>
            <a:ext cx="4800600" cy="3600450"/>
          </a:xfrm>
          <a:ln/>
        </p:spPr>
      </p:sp>
      <p:sp>
        <p:nvSpPr>
          <p:cNvPr id="112644"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defTabSz="948507" eaLnBrk="1" hangingPunct="1">
              <a:buFont typeface="Arial" pitchFamily="34" charset="0"/>
              <a:buChar char="•"/>
              <a:defRPr/>
            </a:pPr>
            <a:r>
              <a:rPr lang="en-US" dirty="0" smtClean="0"/>
              <a:t>In Segment 8 we will review how to launch and view external applications from within VCSS for other business that your organization does with GSA.  We will also provide a short overview of the different external applications.</a:t>
            </a:r>
          </a:p>
          <a:p>
            <a:pPr eaLnBrk="1" hangingPunct="1"/>
            <a:endParaRPr lang="en-US" dirty="0" smtClean="0">
              <a:latin typeface="Arial" pitchFamily="34" charset="0"/>
            </a:endParaRPr>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If you need to access an external application for other business with GSA, access the </a:t>
            </a:r>
            <a:r>
              <a:rPr lang="en-US" b="1" dirty="0" smtClean="0"/>
              <a:t>External Applications </a:t>
            </a:r>
            <a:r>
              <a:rPr lang="en-US" dirty="0" smtClean="0"/>
              <a:t>menu bar options:</a:t>
            </a:r>
          </a:p>
          <a:p>
            <a:pPr lvl="1">
              <a:buFont typeface="Arial" pitchFamily="34" charset="0"/>
              <a:buChar char="•"/>
            </a:pPr>
            <a:r>
              <a:rPr lang="en-US" b="1" dirty="0" smtClean="0"/>
              <a:t> Pay.gov</a:t>
            </a:r>
            <a:endParaRPr lang="en-US" dirty="0" smtClean="0"/>
          </a:p>
          <a:p>
            <a:pPr lvl="1">
              <a:buFont typeface="Arial" pitchFamily="34" charset="0"/>
              <a:buChar char="•"/>
            </a:pPr>
            <a:r>
              <a:rPr lang="en-US" b="1" dirty="0" smtClean="0"/>
              <a:t> IPAC </a:t>
            </a:r>
            <a:endParaRPr lang="en-US" dirty="0" smtClean="0"/>
          </a:p>
          <a:p>
            <a:pPr lvl="1">
              <a:buFont typeface="Arial" pitchFamily="34" charset="0"/>
              <a:buChar char="•"/>
            </a:pPr>
            <a:r>
              <a:rPr lang="en-US" b="1" dirty="0" smtClean="0"/>
              <a:t> ROW</a:t>
            </a:r>
            <a:endParaRPr lang="en-US" dirty="0" smtClean="0"/>
          </a:p>
          <a:p>
            <a:pPr lvl="1">
              <a:buFont typeface="Arial" pitchFamily="34" charset="0"/>
              <a:buChar char="•"/>
            </a:pPr>
            <a:r>
              <a:rPr lang="en-US" b="1" dirty="0" smtClean="0"/>
              <a:t> WebBill</a:t>
            </a:r>
            <a:endParaRPr lang="en-US" dirty="0" smtClean="0"/>
          </a:p>
          <a:p>
            <a:pPr lvl="1">
              <a:buFont typeface="Arial" pitchFamily="34" charset="0"/>
              <a:buChar char="•"/>
            </a:pPr>
            <a:r>
              <a:rPr lang="en-US" b="1" dirty="0" smtClean="0"/>
              <a:t> RWA</a:t>
            </a:r>
            <a:endParaRPr lang="en-US" dirty="0" smtClean="0"/>
          </a:p>
          <a:p>
            <a:pPr lvl="1">
              <a:buFont typeface="Arial" pitchFamily="34" charset="0"/>
              <a:buChar char="•"/>
            </a:pPr>
            <a:r>
              <a:rPr lang="en-US" b="1" dirty="0" smtClean="0"/>
              <a:t> MORRIS</a:t>
            </a:r>
            <a:endParaRPr lang="en-US" dirty="0" smtClean="0"/>
          </a:p>
          <a:p>
            <a:pPr lvl="1">
              <a:buFont typeface="Arial" pitchFamily="34" charset="0"/>
              <a:buChar char="•"/>
            </a:pPr>
            <a:r>
              <a:rPr lang="en-US" b="1" dirty="0" smtClean="0"/>
              <a:t> TOPS</a:t>
            </a:r>
            <a:endParaRPr lang="en-US" dirty="0" smtClean="0"/>
          </a:p>
          <a:p>
            <a:pPr lvl="1">
              <a:buFont typeface="Arial" pitchFamily="34" charset="0"/>
              <a:buChar char="•"/>
            </a:pPr>
            <a:r>
              <a:rPr lang="en-US" b="1" dirty="0" smtClean="0"/>
              <a:t> EMORRIS</a:t>
            </a:r>
            <a:endParaRPr lang="en-US" dirty="0" smtClean="0"/>
          </a:p>
          <a:p>
            <a:pPr>
              <a:buFont typeface="Arial" pitchFamily="34" charset="0"/>
              <a:buChar char="•"/>
            </a:pPr>
            <a:r>
              <a:rPr lang="en-US" dirty="0" smtClean="0"/>
              <a:t> We are now going to walk through each of these </a:t>
            </a:r>
            <a:r>
              <a:rPr lang="en-US" b="1" dirty="0" smtClean="0"/>
              <a:t>External Application</a:t>
            </a:r>
            <a:r>
              <a:rPr lang="en-US" dirty="0" smtClean="0"/>
              <a:t> options in this section.</a:t>
            </a:r>
          </a:p>
          <a:p>
            <a:pPr defTabSz="914266" eaLnBrk="1" hangingPunct="1">
              <a:defRPr/>
            </a:pPr>
            <a:endParaRPr lang="en-US" dirty="0" smtClean="0">
              <a:latin typeface="Arial" pitchFamily="34" charset="0"/>
            </a:endParaRPr>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It is important to note that once you launch one of these external applications, you are going to be working outside of VCSS.  </a:t>
            </a:r>
          </a:p>
          <a:p>
            <a:pPr>
              <a:buFont typeface="Arial" pitchFamily="34" charset="0"/>
              <a:buChar char="•"/>
            </a:pPr>
            <a:r>
              <a:rPr lang="en-US" dirty="0" smtClean="0"/>
              <a:t> Most of these external applications require a login, separate from VCSS.</a:t>
            </a:r>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defTabSz="914266" eaLnBrk="1" hangingPunct="1">
              <a:buFont typeface="Arial" pitchFamily="34" charset="0"/>
              <a:buChar char="•"/>
              <a:defRPr/>
            </a:pPr>
            <a:r>
              <a:rPr lang="en-US" dirty="0" smtClean="0"/>
              <a:t>Here is an overview of the treasury applications available through the VCSS.</a:t>
            </a:r>
          </a:p>
          <a:p>
            <a:pPr defTabSz="914266" eaLnBrk="1" hangingPunct="1">
              <a:buFont typeface="Arial" pitchFamily="34" charset="0"/>
              <a:buChar char="•"/>
              <a:defRPr/>
            </a:pPr>
            <a:endParaRPr lang="en-US" dirty="0" smtClean="0"/>
          </a:p>
          <a:p>
            <a:pPr defTabSz="914266" eaLnBrk="1" hangingPunct="1">
              <a:buFont typeface="Arial" pitchFamily="34" charset="0"/>
              <a:buChar char="•"/>
              <a:defRPr/>
            </a:pPr>
            <a:r>
              <a:rPr lang="en-US" dirty="0" smtClean="0"/>
              <a:t>Pay.gov is used to process collections electronically.</a:t>
            </a:r>
          </a:p>
          <a:p>
            <a:pPr defTabSz="914266" eaLnBrk="1" hangingPunct="1">
              <a:buFont typeface="Arial" pitchFamily="34" charset="0"/>
              <a:buChar char="•"/>
              <a:defRPr/>
            </a:pPr>
            <a:endParaRPr lang="en-US" dirty="0" smtClean="0"/>
          </a:p>
          <a:p>
            <a:pPr defTabSz="914266" eaLnBrk="1" hangingPunct="1">
              <a:buFont typeface="Arial" pitchFamily="34" charset="0"/>
              <a:buChar char="•"/>
              <a:defRPr/>
            </a:pPr>
            <a:r>
              <a:rPr lang="en-US" dirty="0" smtClean="0"/>
              <a:t>The intra governmental payment and collection system(otherwise known as IPAC) is also accessible if you need to facilitate intra governmental fund transfers.</a:t>
            </a:r>
          </a:p>
          <a:p>
            <a:pPr defTabSz="914266" eaLnBrk="1" hangingPunct="1">
              <a:buFont typeface="Arial" pitchFamily="34" charset="0"/>
              <a:buChar char="•"/>
              <a:defRPr/>
            </a:pPr>
            <a:endParaRPr lang="en-US" dirty="0" smtClean="0"/>
          </a:p>
          <a:p>
            <a:pPr defTabSz="914266" eaLnBrk="1" hangingPunct="1">
              <a:buFont typeface="Arial" pitchFamily="34" charset="0"/>
              <a:buChar char="•"/>
              <a:defRPr/>
            </a:pPr>
            <a:endParaRPr lang="en-US" dirty="0" smtClean="0"/>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defTabSz="914266" eaLnBrk="1" hangingPunct="1">
              <a:buFont typeface="Arial" pitchFamily="34" charset="0"/>
              <a:buChar char="•"/>
              <a:defRPr/>
            </a:pPr>
            <a:r>
              <a:rPr lang="en-US" dirty="0" smtClean="0">
                <a:latin typeface="Arial" pitchFamily="34" charset="0"/>
              </a:rPr>
              <a:t> This concludes segment</a:t>
            </a:r>
            <a:r>
              <a:rPr lang="en-US" baseline="0" dirty="0" smtClean="0">
                <a:latin typeface="Arial" pitchFamily="34" charset="0"/>
              </a:rPr>
              <a:t> 8 of the VCSS presentation.  You can review previous segments by going to the VCSS launch page.</a:t>
            </a:r>
          </a:p>
          <a:p>
            <a:pPr defTabSz="914266" eaLnBrk="1" hangingPunct="1">
              <a:buFont typeface="Arial" pitchFamily="34" charset="0"/>
              <a:buChar char="•"/>
              <a:defRPr/>
            </a:pPr>
            <a:endParaRPr lang="en-US" baseline="0" dirty="0" smtClean="0">
              <a:latin typeface="Arial" pitchFamily="34" charset="0"/>
            </a:endParaRPr>
          </a:p>
          <a:p>
            <a:pPr defTabSz="914266" eaLnBrk="1" hangingPunct="1">
              <a:buFont typeface="Arial" pitchFamily="34" charset="0"/>
              <a:buChar char="•"/>
              <a:defRPr/>
            </a:pPr>
            <a:r>
              <a:rPr lang="en-US" baseline="0" dirty="0" smtClean="0">
                <a:latin typeface="Arial" pitchFamily="34" charset="0"/>
              </a:rPr>
              <a:t>Thanks</a:t>
            </a:r>
            <a:endParaRPr lang="en-US" dirty="0" smtClean="0">
              <a:latin typeface="Arial" pitchFamily="34" charset="0"/>
            </a:endParaRPr>
          </a:p>
          <a:p>
            <a:pPr defTabSz="914266" eaLnBrk="1" hangingPunct="1">
              <a:defRPr/>
            </a:pPr>
            <a:endParaRPr lang="en-US" dirty="0"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You can now enter the </a:t>
            </a:r>
            <a:r>
              <a:rPr lang="en-US" b="1" dirty="0" smtClean="0"/>
              <a:t>email address</a:t>
            </a:r>
            <a:r>
              <a:rPr lang="en-US" dirty="0" smtClean="0"/>
              <a:t> you used on the organization registration form and the </a:t>
            </a:r>
            <a:r>
              <a:rPr lang="en-US" b="1" dirty="0" smtClean="0"/>
              <a:t>PIN</a:t>
            </a:r>
            <a:r>
              <a:rPr lang="en-US" dirty="0" smtClean="0"/>
              <a:t> in the email from GSA.</a:t>
            </a:r>
          </a:p>
          <a:p>
            <a:endParaRPr lang="en-US" b="1"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Confirm the registration information in order to have a User ID login created for you to access the VCSS customer account you just registered.</a:t>
            </a:r>
          </a:p>
          <a:p>
            <a:endParaRPr lang="en-US" b="1"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Submit the registration information in order to have a User ID login created for you to access the VCSS account you just registered.</a:t>
            </a:r>
          </a:p>
          <a:p>
            <a:endParaRPr lang="en-US" b="1"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defTabSz="948507">
              <a:buFont typeface="Arial" pitchFamily="34" charset="0"/>
              <a:buChar char="•"/>
              <a:defRPr/>
            </a:pPr>
            <a:r>
              <a:rPr lang="en-US" dirty="0" smtClean="0"/>
              <a:t> After you submit the registration information in VCSS, it is now in GSA hands to review your registration request and approve it.</a:t>
            </a:r>
          </a:p>
          <a:p>
            <a:pPr>
              <a:buFont typeface="Arial" pitchFamily="34" charset="0"/>
              <a:buNone/>
            </a:pPr>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You can only follow this step if GSA approved your registration request and sent you two emails with your new User ID login and password. </a:t>
            </a:r>
          </a:p>
          <a:p>
            <a:endParaRPr lang="en-US" b="1"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defTabSz="914266" eaLnBrk="1" hangingPunct="1">
              <a:defRPr/>
            </a:pPr>
            <a:endParaRPr lang="en-US" dirty="0"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To login, enter your </a:t>
            </a:r>
            <a:r>
              <a:rPr lang="en-US" b="1" dirty="0" smtClean="0"/>
              <a:t>User ID</a:t>
            </a:r>
            <a:r>
              <a:rPr lang="en-US" dirty="0" smtClean="0"/>
              <a:t> and</a:t>
            </a:r>
            <a:r>
              <a:rPr lang="en-US" b="1" dirty="0" smtClean="0"/>
              <a:t> password</a:t>
            </a:r>
            <a:r>
              <a:rPr lang="en-US" dirty="0" smtClean="0"/>
              <a:t> sent in the approval email from GSA.</a:t>
            </a:r>
          </a:p>
          <a:p>
            <a:pPr>
              <a:buFont typeface="Arial" pitchFamily="34" charset="0"/>
              <a:buChar char="•"/>
            </a:pPr>
            <a:r>
              <a:rPr lang="en-US" dirty="0" smtClean="0"/>
              <a:t> If the login is successful, you now have access to the VCSS customer account you just registered.</a:t>
            </a:r>
          </a:p>
          <a:p>
            <a:endParaRPr lang="en-US" b="1"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defTabSz="914266" eaLnBrk="1" hangingPunct="1">
              <a:buFont typeface="Arial" pitchFamily="34" charset="0"/>
              <a:buChar char="•"/>
              <a:defRPr/>
            </a:pPr>
            <a:r>
              <a:rPr lang="en-US" dirty="0" smtClean="0"/>
              <a:t> We are now going to walk through the process of how to request user access to an existing VCSS account, which is an account that has already been registered.</a:t>
            </a:r>
            <a:endParaRPr lang="en-US" dirty="0"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sz="1000" dirty="0" smtClean="0"/>
              <a:t> This slide provides a high level overview of the steps taken to request access to a VCSS account.  We are going to review the details for each step in this diagram in the next few slides.  </a:t>
            </a:r>
          </a:p>
          <a:p>
            <a:pPr>
              <a:buFont typeface="Arial" pitchFamily="34" charset="0"/>
              <a:buChar char="•"/>
            </a:pPr>
            <a:r>
              <a:rPr lang="en-US" sz="1000" dirty="0" smtClean="0"/>
              <a:t> Since the person requesting access can either be the customer or the account administrator, the process diagram uses the term “requestor” to refer to either of these two persons.</a:t>
            </a:r>
          </a:p>
          <a:p>
            <a:pPr>
              <a:buFont typeface="Arial" pitchFamily="34" charset="0"/>
              <a:buChar char="•"/>
            </a:pPr>
            <a:r>
              <a:rPr lang="en-US" sz="1000" dirty="0" smtClean="0"/>
              <a:t> This is a process diagram for the request access process, which is organized with boxes and rows.  Each box represents a step in the registration process.  Each row is called a “swim lane” that lists the person responsible for each step.  </a:t>
            </a:r>
          </a:p>
          <a:p>
            <a:pPr>
              <a:buFont typeface="Arial" pitchFamily="34" charset="0"/>
              <a:buChar char="•"/>
            </a:pPr>
            <a:r>
              <a:rPr lang="en-US" sz="1000" dirty="0" smtClean="0"/>
              <a:t> First, the requestor, which can be the customer or account administrator that is requesting access, accesses the GSA launch page to complete and submit the user registration, which is covered in steps number 1 through 4.</a:t>
            </a:r>
          </a:p>
          <a:p>
            <a:pPr>
              <a:buFont typeface="Arial" pitchFamily="34" charset="0"/>
              <a:buChar char="•"/>
            </a:pPr>
            <a:r>
              <a:rPr lang="en-US" sz="1000" dirty="0" smtClean="0"/>
              <a:t> Next, the account administrator, for the VCSS account you are requesting access to, receives and reviews the user registration for approval, which is covered in step number 5.</a:t>
            </a:r>
          </a:p>
          <a:p>
            <a:pPr defTabSz="948507">
              <a:buFont typeface="Arial" pitchFamily="34" charset="0"/>
              <a:buChar char="•"/>
              <a:defRPr/>
            </a:pPr>
            <a:r>
              <a:rPr lang="en-US" sz="1000" dirty="0" smtClean="0"/>
              <a:t> If the account administrator approves the user registration, then the access request is sent to GSA for approval. </a:t>
            </a:r>
          </a:p>
          <a:p>
            <a:pPr>
              <a:buFont typeface="Arial" pitchFamily="34" charset="0"/>
              <a:buChar char="•"/>
            </a:pPr>
            <a:r>
              <a:rPr lang="en-US" sz="1000" dirty="0" smtClean="0"/>
              <a:t> However, if the account administrator does not approve the user registration, then the requestor receives a rejection email.  Since the user registration has been rejected, the process ends here.</a:t>
            </a:r>
          </a:p>
          <a:p>
            <a:pPr>
              <a:buFont typeface="Arial" pitchFamily="34" charset="0"/>
              <a:buChar char="•"/>
            </a:pPr>
            <a:r>
              <a:rPr lang="en-US" sz="1000" dirty="0" smtClean="0"/>
              <a:t> In the case that the account administrator approves the user registration, GSA then receives and reviews the user registration for approval, which is covered in step number 6.  </a:t>
            </a:r>
          </a:p>
          <a:p>
            <a:pPr>
              <a:buFont typeface="Arial" pitchFamily="34" charset="0"/>
              <a:buChar char="•"/>
            </a:pPr>
            <a:r>
              <a:rPr lang="en-US" sz="1000" dirty="0" smtClean="0"/>
              <a:t> If GSA approves the user registration, then the requestor receives an approval email from GSA.  </a:t>
            </a:r>
          </a:p>
          <a:p>
            <a:pPr defTabSz="948507">
              <a:buFont typeface="Arial" pitchFamily="34" charset="0"/>
              <a:buChar char="•"/>
              <a:defRPr/>
            </a:pPr>
            <a:r>
              <a:rPr lang="en-US" sz="1000" dirty="0" smtClean="0"/>
              <a:t> However, if GSA does not approve the user registration, then the Requestor receives a rejection email from GSA.  Since the user registration has been rejected, the process ends here.</a:t>
            </a:r>
          </a:p>
          <a:p>
            <a:pPr defTabSz="948507">
              <a:buFont typeface="Arial" pitchFamily="34" charset="0"/>
              <a:buChar char="•"/>
              <a:defRPr/>
            </a:pPr>
            <a:r>
              <a:rPr lang="en-US" sz="1000" dirty="0" smtClean="0"/>
              <a:t> In the case that the requestor receives an approval email from GSA, if you currently have a User ID, then the VCSS account that you requested access to is granted.  If you do not have a User ID and are logging into VCSS for the first time, then GSA sends you a separate email with a User ID and password.  You can access the GSA launch page to login to VCSS, and then enter your new User ID and password sent in the email from GSA, which is covered in steps number 7 through 10.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2"/>
          <p:cNvSpPr>
            <a:spLocks noGrp="1" noRot="1" noChangeAspect="1" noChangeArrowheads="1" noTextEdit="1"/>
          </p:cNvSpPr>
          <p:nvPr>
            <p:ph type="sldImg"/>
          </p:nvPr>
        </p:nvSpPr>
        <p:spPr>
          <a:xfrm>
            <a:off x="1257300" y="719138"/>
            <a:ext cx="4800600" cy="3600450"/>
          </a:xfrm>
          <a:ln/>
        </p:spPr>
      </p:sp>
      <p:sp>
        <p:nvSpPr>
          <p:cNvPr id="112644"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eaLnBrk="1" hangingPunct="1"/>
            <a:r>
              <a:rPr lang="en-US" dirty="0" smtClean="0">
                <a:latin typeface="Arial" pitchFamily="34" charset="0"/>
              </a:rPr>
              <a:t>In</a:t>
            </a:r>
            <a:r>
              <a:rPr lang="en-US" baseline="0" dirty="0" smtClean="0">
                <a:latin typeface="Arial" pitchFamily="34" charset="0"/>
              </a:rPr>
              <a:t> Segment 1 we will cover background of the new software, important facts for quick reference, an overview of VCSS, and an overview of the GSA launch page</a:t>
            </a:r>
            <a:endParaRPr lang="en-US" dirty="0"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As a customer or account administrator, you access the GSA launch page and go through the following steps.</a:t>
            </a:r>
          </a:p>
          <a:p>
            <a:endParaRPr lang="en-US" b="1"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If needed, you can request access to more than one account from this page.</a:t>
            </a:r>
          </a:p>
          <a:p>
            <a:endParaRPr lang="en-US" b="1"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If needed, you can request access to more than one account from this page.</a:t>
            </a:r>
          </a:p>
          <a:p>
            <a:endParaRPr lang="en-US" b="1"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endParaRPr lang="en-US" b="1" dirty="0" smtClean="0"/>
          </a:p>
          <a:p>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After you have filled out the organization registration form, you should verify the information that you entered is correct, and then submit the registration.</a:t>
            </a:r>
          </a:p>
          <a:p>
            <a:endParaRPr lang="en-US" b="1"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It is now in the hands of the account administrator (of the account you requested access to) to review the access request for approval.</a:t>
            </a:r>
          </a:p>
          <a:p>
            <a:pPr>
              <a:buFont typeface="Arial" pitchFamily="34" charset="0"/>
              <a:buChar char="•"/>
            </a:pPr>
            <a:r>
              <a:rPr lang="en-US" dirty="0" smtClean="0"/>
              <a:t> If you are the account administrator then you will receive this access request.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If the account administrator has approved the access request, GSA can review the access request for approval.</a:t>
            </a:r>
          </a:p>
          <a:p>
            <a:pPr>
              <a:buFont typeface="Arial" pitchFamily="34" charset="0"/>
              <a:buChar char="•"/>
            </a:pPr>
            <a:r>
              <a:rPr lang="en-US" dirty="0" smtClean="0"/>
              <a:t> GSA reviews and approves the access request.</a:t>
            </a:r>
          </a:p>
          <a:p>
            <a:pPr defTabSz="914266" eaLnBrk="1" hangingPunct="1">
              <a:defRPr/>
            </a:pPr>
            <a:endParaRPr lang="en-US" dirty="0"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If you already have a VCSS User ID, you can still access the GSA launch page to login to VCSS.</a:t>
            </a:r>
          </a:p>
          <a:p>
            <a:endParaRPr lang="en-US" b="1"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2"/>
          <p:cNvSpPr>
            <a:spLocks noGrp="1" noRot="1" noChangeAspect="1" noChangeArrowheads="1" noTextEdit="1"/>
          </p:cNvSpPr>
          <p:nvPr>
            <p:ph type="sldImg"/>
          </p:nvPr>
        </p:nvSpPr>
        <p:spPr>
          <a:xfrm>
            <a:off x="1257300" y="719138"/>
            <a:ext cx="4800600" cy="3600450"/>
          </a:xfrm>
          <a:ln/>
        </p:spPr>
      </p:sp>
      <p:sp>
        <p:nvSpPr>
          <p:cNvPr id="112644"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eaLnBrk="1" hangingPunct="1"/>
            <a:r>
              <a:rPr lang="en-US" dirty="0" smtClean="0"/>
              <a:t>GSA is implementing  new software to help modernize it’s billing, accounts receivable and collection systems.  This new billing and accounts receivable software is known as BAAR, and will also include new web functionality through the Vendor and Customer Self Service portal.</a:t>
            </a:r>
          </a:p>
          <a:p>
            <a:pPr eaLnBrk="1" hangingPunct="1"/>
            <a:endParaRPr lang="en-US" dirty="0" smtClean="0"/>
          </a:p>
          <a:p>
            <a:pPr eaLnBrk="1" hangingPunct="1"/>
            <a:r>
              <a:rPr lang="en-US" dirty="0" smtClean="0"/>
              <a:t>BAAR will be implemented in three phases, based on functionality required by GSA business lines.  Phase 1 will include RENT and FLEET.  Phase 2 and Phase 3.</a:t>
            </a:r>
          </a:p>
          <a:p>
            <a:pPr eaLnBrk="1" hangingPunct="1"/>
            <a:endParaRPr lang="en-US" dirty="0" smtClean="0"/>
          </a:p>
          <a:p>
            <a:pPr eaLnBrk="1" hangingPunct="1"/>
            <a:r>
              <a:rPr lang="en-US" dirty="0" smtClean="0"/>
              <a:t>There will also be new terminology introduced.   For example, BOAC codes will now be called Account codes.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On the VCSS login page, enter your </a:t>
            </a:r>
            <a:r>
              <a:rPr lang="en-US" b="1" dirty="0" smtClean="0"/>
              <a:t>User ID</a:t>
            </a:r>
            <a:r>
              <a:rPr lang="en-US" dirty="0" smtClean="0"/>
              <a:t> and </a:t>
            </a:r>
            <a:r>
              <a:rPr lang="en-US" b="1" dirty="0" smtClean="0"/>
              <a:t>password</a:t>
            </a:r>
            <a:r>
              <a:rPr lang="en-US" dirty="0" smtClean="0"/>
              <a:t>.</a:t>
            </a:r>
          </a:p>
          <a:p>
            <a:endParaRPr lang="en-US" b="1"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defTabSz="914266" eaLnBrk="1" hangingPunct="1">
              <a:buFont typeface="Arial" pitchFamily="34" charset="0"/>
              <a:buNone/>
              <a:defRPr/>
            </a:pPr>
            <a:endParaRPr lang="en-US" dirty="0"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defTabSz="914266" eaLnBrk="1" hangingPunct="1">
              <a:buFont typeface="Arial" pitchFamily="34" charset="0"/>
              <a:buChar char="•"/>
              <a:defRPr/>
            </a:pPr>
            <a:r>
              <a:rPr lang="en-US" dirty="0" smtClean="0">
                <a:latin typeface="Arial" pitchFamily="34" charset="0"/>
              </a:rPr>
              <a:t> This concludes segment</a:t>
            </a:r>
            <a:r>
              <a:rPr lang="en-US" baseline="0" dirty="0" smtClean="0">
                <a:latin typeface="Arial" pitchFamily="34" charset="0"/>
              </a:rPr>
              <a:t> 2 of the VCSS presentation.</a:t>
            </a:r>
            <a:endParaRPr lang="en-US" dirty="0" smtClean="0">
              <a:latin typeface="Arial" pitchFamily="34" charset="0"/>
            </a:endParaRPr>
          </a:p>
          <a:p>
            <a:pPr defTabSz="914266" eaLnBrk="1" hangingPunct="1">
              <a:defRPr/>
            </a:pPr>
            <a:endParaRPr lang="en-US" dirty="0" smtClean="0">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2"/>
          <p:cNvSpPr>
            <a:spLocks noGrp="1" noRot="1" noChangeAspect="1" noChangeArrowheads="1" noTextEdit="1"/>
          </p:cNvSpPr>
          <p:nvPr>
            <p:ph type="sldImg"/>
          </p:nvPr>
        </p:nvSpPr>
        <p:spPr>
          <a:xfrm>
            <a:off x="1257300" y="719138"/>
            <a:ext cx="4800600" cy="3600450"/>
          </a:xfrm>
          <a:ln/>
        </p:spPr>
      </p:sp>
      <p:sp>
        <p:nvSpPr>
          <p:cNvPr id="112644"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r>
              <a:rPr lang="en-US" dirty="0" smtClean="0"/>
              <a:t>In this segment, we are going to review basic navigation in VCSS, such as:</a:t>
            </a:r>
          </a:p>
          <a:p>
            <a:pPr>
              <a:buFont typeface="Arial" pitchFamily="34" charset="0"/>
              <a:buChar char="•"/>
            </a:pPr>
            <a:r>
              <a:rPr lang="en-US" dirty="0" smtClean="0"/>
              <a:t> How to login to VCSS, how pages are laid out, the menu bar, shortcuts and other useful features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You can login to VCSS via the GSA launch page.  </a:t>
            </a:r>
          </a:p>
          <a:p>
            <a:endParaRPr lang="en-US" b="1"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defTabSz="914266" eaLnBrk="1" hangingPunct="1">
              <a:defRPr/>
            </a:pPr>
            <a:endParaRPr lang="en-US" dirty="0" smtClean="0">
              <a:latin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Although the screenshot only shows a single account on the Outstanding Balances by Account page, multiple accounts could be displayed if the user has access to multiple accounts.</a:t>
            </a:r>
          </a:p>
          <a:p>
            <a:endParaRPr lang="en-US" b="1"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None/>
            </a:pPr>
            <a:r>
              <a:rPr lang="en-US" dirty="0" smtClean="0"/>
              <a:t>Here is an overview of the Vendor and Customer Self Service web application. </a:t>
            </a:r>
          </a:p>
          <a:p>
            <a:pPr>
              <a:buFont typeface="Arial" pitchFamily="34" charset="0"/>
              <a:buNone/>
            </a:pPr>
            <a:r>
              <a:rPr lang="en-US" dirty="0" smtClean="0"/>
              <a:t>VCSS is a website, created for your convenience to access your account information quickly and efficiently online.</a:t>
            </a:r>
          </a:p>
          <a:p>
            <a:pPr>
              <a:buFont typeface="Arial" pitchFamily="34" charset="0"/>
              <a:buNone/>
            </a:pPr>
            <a:r>
              <a:rPr lang="en-US" dirty="0" smtClean="0"/>
              <a:t>You can send correspondence with GSA for communication purposes.  You can also submit a dispute for a statement.</a:t>
            </a:r>
          </a:p>
          <a:p>
            <a:pPr>
              <a:buFont typeface="Arial" pitchFamily="34" charset="0"/>
              <a:buNone/>
            </a:pPr>
            <a:endParaRPr lang="en-US" dirty="0" smtClean="0"/>
          </a:p>
          <a:p>
            <a:pPr>
              <a:buFont typeface="Arial" pitchFamily="34" charset="0"/>
              <a:buNone/>
            </a:pPr>
            <a:r>
              <a:rPr lang="en-US" dirty="0" smtClean="0"/>
              <a:t>There are two levels of registration in VCSS.</a:t>
            </a:r>
          </a:p>
          <a:p>
            <a:pPr>
              <a:buFont typeface="Arial" pitchFamily="34" charset="0"/>
              <a:buNone/>
            </a:pPr>
            <a:r>
              <a:rPr lang="en-US" dirty="0" smtClean="0"/>
              <a:t>When a customer is first registered in VCSS, a VCSS account is created.  Accounts are identified by an account code, which you may know as a BOAC or Agency Bureau code.  You will also be given a User ID to log into VCSS.  It’s important to note that some users may have access to one or more VCSS accounts.</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defTabSz="914266" eaLnBrk="1" hangingPunct="1">
              <a:buFont typeface="Arial" pitchFamily="34" charset="0"/>
              <a:buChar char="•"/>
              <a:defRPr/>
            </a:pPr>
            <a:r>
              <a:rPr lang="en-US" dirty="0" smtClean="0"/>
              <a:t> Here is a list of the link strip hyperlinks to other areas in VCSS.  We are now going to walk through each of these links and what they are used for. </a:t>
            </a:r>
            <a:endParaRPr lang="en-US" dirty="0" smtClean="0">
              <a:latin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defTabSz="914266" eaLnBrk="1" hangingPunct="1">
              <a:defRPr/>
            </a:pPr>
            <a:r>
              <a:rPr lang="en-US" dirty="0" smtClean="0"/>
              <a:t>In the link strip, select the </a:t>
            </a:r>
            <a:r>
              <a:rPr lang="en-US" u="sng" dirty="0" smtClean="0"/>
              <a:t>Home</a:t>
            </a:r>
            <a:r>
              <a:rPr lang="en-US" dirty="0" smtClean="0"/>
              <a:t> hyperlink.</a:t>
            </a:r>
            <a:endParaRPr lang="en-US" dirty="0" smtClean="0">
              <a:latin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lvl="0"/>
            <a:endParaRPr lang="en-US" dirty="0" smtClean="0">
              <a:latin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After viewing your notices you’ll be directed to the VCSS home page.  You’ll see your Outstanding Balances by Account, the Link Strip, and the Menu Bar.</a:t>
            </a:r>
          </a:p>
          <a:p>
            <a:pPr>
              <a:buFont typeface="Arial" pitchFamily="34" charset="0"/>
              <a:buChar char="•"/>
            </a:pPr>
            <a:r>
              <a:rPr lang="en-US" dirty="0" smtClean="0"/>
              <a:t>Let’s go through the different hyperlinks on the link strip.</a:t>
            </a:r>
          </a:p>
          <a:p>
            <a:pPr>
              <a:buFont typeface="Arial" pitchFamily="34" charset="0"/>
              <a:buChar char="•"/>
            </a:pPr>
            <a:r>
              <a:rPr lang="en-US" dirty="0" smtClean="0"/>
              <a:t>You can click on the Home page to bring you back to this page.</a:t>
            </a:r>
          </a:p>
          <a:p>
            <a:pPr>
              <a:buFont typeface="Arial" pitchFamily="34" charset="0"/>
              <a:buChar char="•"/>
            </a:pPr>
            <a:r>
              <a:rPr lang="en-US" dirty="0" smtClean="0"/>
              <a:t> You can click on Notices to view notices</a:t>
            </a:r>
          </a:p>
          <a:p>
            <a:pPr>
              <a:buFont typeface="Arial" pitchFamily="34" charset="0"/>
              <a:buChar char="•"/>
            </a:pPr>
            <a:r>
              <a:rPr lang="en-US" dirty="0" smtClean="0"/>
              <a:t>Next is the Personal Information link which allows you to change things like your name, phone number, fax number, or add a short description.</a:t>
            </a:r>
          </a:p>
          <a:p>
            <a:pPr>
              <a:buFont typeface="Arial" pitchFamily="34" charset="0"/>
              <a:buChar char="•"/>
            </a:pPr>
            <a:r>
              <a:rPr lang="en-US" dirty="0" smtClean="0"/>
              <a:t> It is important to note that when you make changes to information, you want to make sure to select the </a:t>
            </a:r>
            <a:r>
              <a:rPr lang="en-US" b="1" dirty="0" smtClean="0"/>
              <a:t>[Save] </a:t>
            </a:r>
            <a:r>
              <a:rPr lang="en-US" dirty="0" smtClean="0"/>
              <a:t>button.</a:t>
            </a:r>
          </a:p>
          <a:p>
            <a:pPr>
              <a:buFont typeface="Arial" pitchFamily="34" charset="0"/>
              <a:buChar char="•"/>
            </a:pPr>
            <a:r>
              <a:rPr lang="en-US" dirty="0" smtClean="0"/>
              <a:t>After clicking save you’ll notice that you’re brought back to your homepage and a message that action was successfully.  You can now go back to the personal information and notice that its been changed.</a:t>
            </a:r>
          </a:p>
          <a:p>
            <a:endParaRPr lang="en-US" b="1" dirty="0" smtClean="0"/>
          </a:p>
          <a:p>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Next is the preferences link.  You’ll see various tabs that you can access.</a:t>
            </a:r>
          </a:p>
          <a:p>
            <a:pPr>
              <a:buFont typeface="Arial" pitchFamily="34" charset="0"/>
              <a:buChar char="•"/>
            </a:pPr>
            <a:r>
              <a:rPr lang="en-US" dirty="0" smtClean="0"/>
              <a:t> Access several settings to customize your experience in VCSS.  </a:t>
            </a:r>
          </a:p>
          <a:p>
            <a:pPr>
              <a:buFont typeface="Arial" pitchFamily="34" charset="0"/>
              <a:buChar char="•"/>
            </a:pPr>
            <a:r>
              <a:rPr lang="en-US" dirty="0" smtClean="0"/>
              <a:t> Select a Preferences tabs to change settings.</a:t>
            </a:r>
          </a:p>
          <a:p>
            <a:endParaRPr lang="en-US" b="1"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This is a password retrieval tool that is highly recommended that you set up in the case you lose your password.</a:t>
            </a:r>
          </a:p>
          <a:p>
            <a:endParaRPr lang="en-US" b="1"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endParaRPr 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For example, let’s say you are requesting a dispute to send to GSA because you think one of your statements might be in error.  While you are going through the dispute process and entering dispute information, you can select the </a:t>
            </a:r>
            <a:r>
              <a:rPr lang="en-US" b="1" dirty="0" smtClean="0"/>
              <a:t>new window icon</a:t>
            </a:r>
            <a:r>
              <a:rPr lang="en-US" dirty="0" smtClean="0"/>
              <a:t>, open up a new window, and view the actual statement as reference.  While you are reviewing the statement, the dispute process window still remains open.  When you are finished reviewing the statement, select the </a:t>
            </a:r>
            <a:r>
              <a:rPr lang="en-US" b="1" dirty="0" smtClean="0"/>
              <a:t>Close Window</a:t>
            </a:r>
            <a:r>
              <a:rPr lang="en-US" dirty="0" smtClean="0"/>
              <a:t> hyperlink in the new window, then go back to the dispute process window that you are working in.</a:t>
            </a:r>
          </a:p>
          <a:p>
            <a:pPr>
              <a:buFont typeface="Arial" pitchFamily="34" charset="0"/>
              <a:buChar char="•"/>
            </a:pPr>
            <a:r>
              <a:rPr lang="en-US" dirty="0" smtClean="0"/>
              <a:t> It is important to know that you should not use the Internet Explorer navigation options.  Do not use the Back button or use the </a:t>
            </a:r>
            <a:r>
              <a:rPr lang="en-US" b="1" dirty="0" smtClean="0"/>
              <a:t>X </a:t>
            </a:r>
            <a:r>
              <a:rPr lang="en-US" dirty="0" smtClean="0"/>
              <a:t>to close the window.  Instead, you need to use the </a:t>
            </a:r>
            <a:r>
              <a:rPr lang="en-US" b="1" dirty="0" smtClean="0"/>
              <a:t>Close Window</a:t>
            </a:r>
            <a:r>
              <a:rPr lang="en-US" dirty="0" smtClean="0"/>
              <a:t> hyperlink to close a window.</a:t>
            </a:r>
          </a:p>
          <a:p>
            <a:endParaRPr lang="en-US" b="1"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lvl="0"/>
            <a:endParaRPr lang="en-US" dirty="0" smtClean="0">
              <a:latin typeface="Arial"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marL="237127" indent="-237127"/>
            <a:endParaRPr lang="en-US"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defTabSz="914266" eaLnBrk="1" hangingPunct="1">
              <a:defRPr/>
            </a:pPr>
            <a:r>
              <a:rPr lang="en-US" dirty="0" smtClean="0"/>
              <a:t>The GSA launch page provides ability to the followin</a:t>
            </a:r>
            <a:r>
              <a:rPr lang="en-US" dirty="0" smtClean="0">
                <a:latin typeface="Arial" pitchFamily="34" charset="0"/>
              </a:rPr>
              <a:t>g.</a:t>
            </a:r>
          </a:p>
          <a:p>
            <a:pPr defTabSz="914266" eaLnBrk="1" hangingPunct="1">
              <a:defRPr/>
            </a:pPr>
            <a:endParaRPr lang="en-US" dirty="0" smtClean="0">
              <a:latin typeface="Arial" pitchFamily="34" charset="0"/>
            </a:endParaRPr>
          </a:p>
          <a:p>
            <a:pPr defTabSz="914266" eaLnBrk="1" hangingPunct="1">
              <a:defRPr/>
            </a:pPr>
            <a:r>
              <a:rPr lang="en-US" dirty="0" smtClean="0">
                <a:latin typeface="Arial" pitchFamily="34" charset="0"/>
              </a:rPr>
              <a:t>Launch the vcss website, register a vcss account, request access to a vcss account, and access vcss instructions and documentation.  You can get to this launch page by entering the following url in your web browser.</a:t>
            </a:r>
            <a:endParaRPr 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endParaRPr 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endParaRPr 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Here is a list of the menu bar options that display in the menu bar.  This is how you navigate through your account and account information.  This menu bar is static and remains on the home page of VCSS.</a:t>
            </a:r>
          </a:p>
          <a:p>
            <a:pPr>
              <a:buFont typeface="Arial" pitchFamily="34" charset="0"/>
              <a:buChar char="•"/>
            </a:pPr>
            <a:r>
              <a:rPr lang="en-US" dirty="0" smtClean="0"/>
              <a:t> We are going to walk through each of these in separate sections of this training, after we finish going through basic navigation.</a:t>
            </a:r>
          </a:p>
          <a:p>
            <a:endParaRPr lang="en-US"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For example, let’s say you selected the </a:t>
            </a:r>
            <a:r>
              <a:rPr lang="en-US" b="1" dirty="0" smtClean="0"/>
              <a:t>Accounts</a:t>
            </a:r>
            <a:r>
              <a:rPr lang="en-US" dirty="0" smtClean="0"/>
              <a:t> menu bar, then the </a:t>
            </a:r>
            <a:r>
              <a:rPr lang="en-US" b="1" dirty="0" smtClean="0"/>
              <a:t>Account Summary</a:t>
            </a:r>
            <a:r>
              <a:rPr lang="en-US" dirty="0" smtClean="0"/>
              <a:t> option.  The breadcrumbs trail now shows you the </a:t>
            </a:r>
            <a:r>
              <a:rPr lang="en-US" b="1" dirty="0" smtClean="0"/>
              <a:t>Account Summary hyperlink</a:t>
            </a:r>
            <a:r>
              <a:rPr lang="en-US" dirty="0" smtClean="0"/>
              <a:t> which is the page you are now on.  Since the Account Summary option is within the </a:t>
            </a:r>
            <a:r>
              <a:rPr lang="en-US" b="1" dirty="0" smtClean="0"/>
              <a:t>Accounts</a:t>
            </a:r>
            <a:r>
              <a:rPr lang="en-US" dirty="0" smtClean="0"/>
              <a:t> menu bar, the </a:t>
            </a:r>
            <a:r>
              <a:rPr lang="en-US" b="1" dirty="0" smtClean="0"/>
              <a:t>Accounts</a:t>
            </a:r>
            <a:r>
              <a:rPr lang="en-US" dirty="0" smtClean="0"/>
              <a:t> hyperlink displays too. </a:t>
            </a:r>
          </a:p>
          <a:p>
            <a:endParaRPr lang="en-US" b="1"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defTabSz="914266" eaLnBrk="1" hangingPunct="1">
              <a:buFont typeface="Arial" pitchFamily="34" charset="0"/>
              <a:buChar char="•"/>
              <a:defRPr/>
            </a:pPr>
            <a:r>
              <a:rPr lang="en-US" dirty="0" smtClean="0"/>
              <a:t> Point out the </a:t>
            </a:r>
            <a:r>
              <a:rPr lang="en-US" b="1" dirty="0" smtClean="0"/>
              <a:t>back</a:t>
            </a:r>
            <a:r>
              <a:rPr lang="en-US" dirty="0" smtClean="0"/>
              <a:t> button and the </a:t>
            </a:r>
            <a:r>
              <a:rPr lang="en-US" b="1" dirty="0" smtClean="0"/>
              <a:t>X </a:t>
            </a:r>
            <a:r>
              <a:rPr lang="en-US" dirty="0" smtClean="0"/>
              <a:t>in Internet Explorer to point out that you should not use Internet Explorer navigational options (i.e. Back button) to navigate within VCSS. </a:t>
            </a:r>
            <a:endParaRPr lang="en-US" dirty="0" smtClean="0">
              <a:latin typeface="Arial"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If you access a specific page frequently in VCSS, (e.g. the account summary page), then add that page as a bookmark to access quickly a later time.  </a:t>
            </a:r>
          </a:p>
          <a:p>
            <a:pPr>
              <a:buFont typeface="Arial" pitchFamily="34" charset="0"/>
              <a:buChar char="•"/>
            </a:pPr>
            <a:r>
              <a:rPr lang="en-US" dirty="0" smtClean="0"/>
              <a:t> Bookmarks in VCSS work similarly to adding a favorite in Internet Explorer. </a:t>
            </a:r>
          </a:p>
          <a:p>
            <a:endParaRPr lang="en-US" b="1" dirty="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defTabSz="914266" eaLnBrk="1" hangingPunct="1">
              <a:buFont typeface="Arial" pitchFamily="34" charset="0"/>
              <a:buChar char="•"/>
              <a:defRPr/>
            </a:pPr>
            <a:r>
              <a:rPr lang="en-US" dirty="0" smtClean="0"/>
              <a:t> Your bookmarks remain from one login session to the next.  </a:t>
            </a:r>
          </a:p>
          <a:p>
            <a:pPr defTabSz="914266" eaLnBrk="1" hangingPunct="1">
              <a:defRPr/>
            </a:pPr>
            <a:endParaRPr lang="en-US" b="1" dirty="0" smtClean="0">
              <a:latin typeface="Arial"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a:t>
            </a:r>
            <a:r>
              <a:rPr lang="en-US" sz="1000" dirty="0" smtClean="0"/>
              <a:t>Once you have added a bookmark, you can organize your bookmarks by changing the name of the bookmark.  If you have more than one Bookmark, you can re-order how the bookmarks display in the Bookmarks menu.  </a:t>
            </a:r>
            <a:endParaRPr lang="en-US" sz="1000" b="1" dirty="0" smtClean="0"/>
          </a:p>
          <a:p>
            <a:endParaRPr lang="en-US" sz="1000"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Throughout VCSS, you come across </a:t>
            </a:r>
            <a:r>
              <a:rPr lang="en-US" b="1" u="sng" dirty="0" smtClean="0"/>
              <a:t>blue underlined text</a:t>
            </a:r>
            <a:r>
              <a:rPr lang="en-US" dirty="0" smtClean="0"/>
              <a:t>, which is a clickable hyperlink.  Many of these hyperlinks are the label next to a specific field, and when you select the hyperlink, you access a search page to search for values that can be used in that specific field.</a:t>
            </a:r>
          </a:p>
          <a:p>
            <a:pPr>
              <a:buFont typeface="Arial" pitchFamily="34" charset="0"/>
              <a:buChar char="•"/>
            </a:pPr>
            <a:r>
              <a:rPr lang="en-US" dirty="0" smtClean="0"/>
              <a:t> For example, if you need to enter a specific statement number in VCSS, the </a:t>
            </a:r>
            <a:r>
              <a:rPr lang="en-US" u="sng" dirty="0" smtClean="0"/>
              <a:t>Statement Number</a:t>
            </a:r>
            <a:r>
              <a:rPr lang="en-US" dirty="0" smtClean="0"/>
              <a:t> field is a blue hyperlink, meaning you can select it.  When you select the </a:t>
            </a:r>
            <a:r>
              <a:rPr lang="en-US" u="sng" dirty="0" smtClean="0"/>
              <a:t>Statement Number</a:t>
            </a:r>
            <a:r>
              <a:rPr lang="en-US" dirty="0" smtClean="0"/>
              <a:t> hyperlink, you access a search page to search for statement numbers associated with your account.</a:t>
            </a:r>
          </a:p>
          <a:p>
            <a:pPr>
              <a:buFont typeface="Arial" pitchFamily="34" charset="0"/>
              <a:buChar char="•"/>
            </a:pPr>
            <a:r>
              <a:rPr lang="en-US" dirty="0" smtClean="0"/>
              <a:t> This can be helpful if you cannot remember specific values to put in a field.  Instead, you can select the </a:t>
            </a:r>
            <a:r>
              <a:rPr lang="en-US" b="1" dirty="0" smtClean="0"/>
              <a:t>hyperlink</a:t>
            </a:r>
            <a:r>
              <a:rPr lang="en-US" dirty="0" smtClean="0"/>
              <a:t> to search for a particular value to put in the field.</a:t>
            </a:r>
          </a:p>
          <a:p>
            <a:pPr>
              <a:buFont typeface="Arial" pitchFamily="34" charset="0"/>
              <a:buChar char="•"/>
            </a:pPr>
            <a:r>
              <a:rPr lang="en-US" dirty="0" smtClean="0"/>
              <a:t> We can review an example of selecting a hyperlink later in the training.</a:t>
            </a:r>
            <a:endParaRPr lang="en-US" dirty="0" smtClean="0">
              <a:latin typeface="Arial"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For example, let’s say you need to search for information on one of your accounts frequently.  If you add the account code as a favorite, then you can select it from the list of favorites, instead of typing the account code in by memory, and it populates the saved value in the account code field.  These favorites that you add will remain saved from one login session to the next.  They can only be removed by you, using the trashcan icon.</a:t>
            </a:r>
          </a:p>
          <a:p>
            <a:pPr>
              <a:buFont typeface="Arial" pitchFamily="34" charset="0"/>
              <a:buChar char="•"/>
            </a:pPr>
            <a:r>
              <a:rPr lang="en-US" dirty="0" smtClean="0"/>
              <a:t> Favorites will be available in a future release. </a:t>
            </a:r>
            <a:endParaRPr lang="en-US" baseline="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2"/>
          <p:cNvSpPr>
            <a:spLocks noGrp="1" noRot="1" noChangeAspect="1" noChangeArrowheads="1" noTextEdit="1"/>
          </p:cNvSpPr>
          <p:nvPr>
            <p:ph type="sldImg"/>
          </p:nvPr>
        </p:nvSpPr>
        <p:spPr>
          <a:xfrm>
            <a:off x="1257300" y="719138"/>
            <a:ext cx="4800600" cy="3600450"/>
          </a:xfrm>
          <a:ln/>
        </p:spPr>
      </p:sp>
      <p:sp>
        <p:nvSpPr>
          <p:cNvPr id="112644"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r>
              <a:rPr lang="en-US" dirty="0" smtClean="0"/>
              <a:t>Here is a short list of tasks covered in each segment that you can use for your reference.</a:t>
            </a:r>
            <a:endParaRPr lang="en-US" dirty="0" smtClean="0">
              <a:latin typeface="Arial"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DDF6DF59-49D0-4EDD-AC42-69774A1E2AE0}" type="slidenum">
              <a:rPr lang="en-US" smtClean="0">
                <a:latin typeface="Arial" pitchFamily="34" charset="0"/>
              </a:rPr>
              <a:pPr/>
              <a:t>70</a:t>
            </a:fld>
            <a:endParaRPr lang="en-US" dirty="0" smtClean="0">
              <a:latin typeface="Arial" pitchFamily="34" charset="0"/>
            </a:endParaRPr>
          </a:p>
        </p:txBody>
      </p:sp>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Any field with a favorites icon next to it, means that you can add favorite values to be used in this field on different pages within VCSS.</a:t>
            </a:r>
          </a:p>
          <a:p>
            <a:pPr>
              <a:buFont typeface="Arial" pitchFamily="34" charset="0"/>
              <a:buChar char="•"/>
            </a:pPr>
            <a:r>
              <a:rPr lang="en-US" dirty="0" smtClean="0"/>
              <a:t> Select the favorites icon next to a field to view the favorites pop-up window.</a:t>
            </a:r>
          </a:p>
          <a:p>
            <a:pPr>
              <a:buFont typeface="Arial" pitchFamily="34" charset="0"/>
              <a:buChar char="•"/>
            </a:pPr>
            <a:r>
              <a:rPr lang="en-US" dirty="0" smtClean="0"/>
              <a:t> The favorites pop-up window will display any favorite values you have already added previously.  Since we have not added any favorites yet, this favorites pop-up window is empty.  There is always a </a:t>
            </a:r>
            <a:r>
              <a:rPr lang="en-US" b="1" dirty="0" smtClean="0"/>
              <a:t>Search</a:t>
            </a:r>
            <a:r>
              <a:rPr lang="en-US" dirty="0" smtClean="0"/>
              <a:t> hyperlink available to search for new values to be added as favorites. </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DDF6DF59-49D0-4EDD-AC42-69774A1E2AE0}" type="slidenum">
              <a:rPr lang="en-US" smtClean="0">
                <a:latin typeface="Arial" pitchFamily="34" charset="0"/>
              </a:rPr>
              <a:pPr/>
              <a:t>71</a:t>
            </a:fld>
            <a:endParaRPr lang="en-US" dirty="0" smtClean="0">
              <a:latin typeface="Arial" pitchFamily="34" charset="0"/>
            </a:endParaRPr>
          </a:p>
        </p:txBody>
      </p:sp>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After selecting the Search hyperlink in a favorites pop-up window, you will be taken to a search page to search for values that can be used in the field that you selected the favorites icon next to.</a:t>
            </a:r>
          </a:p>
          <a:p>
            <a:pPr>
              <a:buFont typeface="Arial" pitchFamily="34" charset="0"/>
              <a:buChar char="•"/>
            </a:pPr>
            <a:r>
              <a:rPr lang="en-US" dirty="0" smtClean="0"/>
              <a:t> After running your search for favorite values, in the search results the values that met your search criteria display.  Select the favorites icon next to a value that you would like to have added as a favorite for the field.  Upon selecting the favorites icon, the search page refreshes and the value is added to the fields’ favorites pop-up window. </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DDF6DF59-49D0-4EDD-AC42-69774A1E2AE0}" type="slidenum">
              <a:rPr lang="en-US" smtClean="0">
                <a:latin typeface="Arial" pitchFamily="34" charset="0"/>
              </a:rPr>
              <a:pPr/>
              <a:t>72</a:t>
            </a:fld>
            <a:endParaRPr lang="en-US" dirty="0" smtClean="0">
              <a:latin typeface="Arial" pitchFamily="34" charset="0"/>
            </a:endParaRPr>
          </a:p>
        </p:txBody>
      </p:sp>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To leave the search page and return to the page with the field where you selected the favorites icon next to, you have two options.</a:t>
            </a:r>
          </a:p>
          <a:p>
            <a:endParaRPr lang="en-US" dirty="0"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DDF6DF59-49D0-4EDD-AC42-69774A1E2AE0}" type="slidenum">
              <a:rPr lang="en-US" smtClean="0">
                <a:latin typeface="Arial" pitchFamily="34" charset="0"/>
              </a:rPr>
              <a:pPr/>
              <a:t>73</a:t>
            </a:fld>
            <a:endParaRPr lang="en-US" dirty="0" smtClean="0">
              <a:latin typeface="Arial" pitchFamily="34" charset="0"/>
            </a:endParaRPr>
          </a:p>
        </p:txBody>
      </p:sp>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When you select the favorites icon next to the field you added the favorites for, the favorites pop-up window displays with the favorites value that you added.  </a:t>
            </a:r>
          </a:p>
          <a:p>
            <a:pPr>
              <a:buFont typeface="Arial" pitchFamily="34" charset="0"/>
              <a:buChar char="•"/>
            </a:pPr>
            <a:r>
              <a:rPr lang="en-US" dirty="0" smtClean="0"/>
              <a:t> In most instances, when this field displays in other pages of VCSS, select the favorites icon next to the field and you will see your favorite values display.</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marL="237127" indent="-237127"/>
            <a:endParaRPr lang="en-US" dirty="0"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endParaRPr lang="en-US" dirty="0"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We will run through an example using the wildcard (*) character, which will really help with searching.</a:t>
            </a:r>
          </a:p>
          <a:p>
            <a:pPr>
              <a:buFont typeface="Arial" pitchFamily="34" charset="0"/>
              <a:buChar char="•"/>
            </a:pPr>
            <a:r>
              <a:rPr lang="en-US" dirty="0" smtClean="0"/>
              <a:t> You can use more than one wildcard (*) character in a search field.</a:t>
            </a:r>
          </a:p>
          <a:p>
            <a:endParaRPr lang="en-US" b="1" dirty="0"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You can always review search results in the </a:t>
            </a:r>
            <a:r>
              <a:rPr lang="en-US" b="1" dirty="0" smtClean="0"/>
              <a:t>search results</a:t>
            </a:r>
            <a:r>
              <a:rPr lang="en-US" dirty="0" smtClean="0"/>
              <a:t> area, with many options to change your view of the search results.</a:t>
            </a:r>
          </a:p>
          <a:p>
            <a:endParaRPr lang="en-US" b="1" dirty="0"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When you select a record in the search results, there will be action buttons available to perform for that record selected.</a:t>
            </a:r>
          </a:p>
          <a:p>
            <a:pPr>
              <a:buFont typeface="Arial" pitchFamily="34" charset="0"/>
              <a:buChar char="•"/>
            </a:pPr>
            <a:r>
              <a:rPr lang="en-US" dirty="0" smtClean="0"/>
              <a:t> Two common action buttons you will see are the </a:t>
            </a:r>
            <a:r>
              <a:rPr lang="en-US" b="1" dirty="0" smtClean="0"/>
              <a:t>[Sort] </a:t>
            </a:r>
            <a:r>
              <a:rPr lang="en-US" dirty="0" smtClean="0"/>
              <a:t>button and the </a:t>
            </a:r>
            <a:r>
              <a:rPr lang="en-US" b="1" dirty="0" smtClean="0"/>
              <a:t>[View as CSV] </a:t>
            </a:r>
            <a:r>
              <a:rPr lang="en-US" dirty="0" smtClean="0"/>
              <a:t>buttons.</a:t>
            </a:r>
          </a:p>
          <a:p>
            <a:endParaRPr lang="en-US" b="1" dirty="0"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If there are multiple records, you can sort them by a specific column heading in ascending or descending order.</a:t>
            </a:r>
          </a:p>
          <a:p>
            <a:pPr>
              <a:buFont typeface="Arial" pitchFamily="34" charset="0"/>
              <a:buChar char="•"/>
            </a:pPr>
            <a:r>
              <a:rPr lang="en-US" dirty="0" smtClean="0"/>
              <a:t> This can be really helpful there are many records and you want to specify the particular values you want to see.</a:t>
            </a:r>
          </a:p>
          <a:p>
            <a:endParaRPr lang="en-US" b="1"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defTabSz="914266" eaLnBrk="1" hangingPunct="1">
              <a:buFont typeface="Arial" pitchFamily="34" charset="0"/>
              <a:buChar char="•"/>
              <a:defRPr/>
            </a:pPr>
            <a:r>
              <a:rPr lang="en-US" dirty="0" smtClean="0">
                <a:latin typeface="Arial" pitchFamily="34" charset="0"/>
              </a:rPr>
              <a:t> This concludes segment</a:t>
            </a:r>
            <a:r>
              <a:rPr lang="en-US" baseline="0" dirty="0" smtClean="0">
                <a:latin typeface="Arial" pitchFamily="34" charset="0"/>
              </a:rPr>
              <a:t> 1 of the VCSS presentation.  Now that you have introduction to VCSS, feel free to listen to Segment number 2 to learn about registering a VCSS account and requesting access.  These segments can found at the GSA VCSS launch page.</a:t>
            </a:r>
          </a:p>
          <a:p>
            <a:pPr defTabSz="914266" eaLnBrk="1" hangingPunct="1">
              <a:buFont typeface="Arial" pitchFamily="34" charset="0"/>
              <a:buChar char="•"/>
              <a:defRPr/>
            </a:pPr>
            <a:endParaRPr lang="en-US" baseline="0" dirty="0" smtClean="0">
              <a:latin typeface="Arial" pitchFamily="34" charset="0"/>
            </a:endParaRPr>
          </a:p>
          <a:p>
            <a:pPr defTabSz="914266" eaLnBrk="1" hangingPunct="1">
              <a:defRPr/>
            </a:pPr>
            <a:r>
              <a:rPr lang="en-US" baseline="0" dirty="0" smtClean="0">
                <a:latin typeface="Arial" pitchFamily="34" charset="0"/>
              </a:rPr>
              <a:t>Thanks</a:t>
            </a:r>
            <a:endParaRPr lang="en-US" dirty="0" smtClean="0">
              <a:latin typeface="Arial"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If there are multiple records, you can export the records to a CSV file that can be opened in an Excel spreadsheet.</a:t>
            </a:r>
          </a:p>
          <a:p>
            <a:endParaRPr lang="en-US" b="1" dirty="0"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defTabSz="948507">
              <a:buFont typeface="Arial" pitchFamily="34" charset="0"/>
              <a:buChar char="•"/>
              <a:defRPr/>
            </a:pPr>
            <a:r>
              <a:rPr lang="en-US" dirty="0" smtClean="0">
                <a:latin typeface="Arial" pitchFamily="34" charset="0"/>
              </a:rPr>
              <a:t> This concludes segment</a:t>
            </a:r>
            <a:r>
              <a:rPr lang="en-US" baseline="0" dirty="0" smtClean="0">
                <a:latin typeface="Arial" pitchFamily="34" charset="0"/>
              </a:rPr>
              <a:t> 3 of the VCSS presentation.</a:t>
            </a:r>
            <a:endParaRPr lang="en-US" dirty="0" smtClean="0">
              <a:latin typeface="Arial" pitchFamily="34" charset="0"/>
            </a:endParaRPr>
          </a:p>
          <a:p>
            <a:endParaRPr lang="en-US" dirty="0"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2"/>
          <p:cNvSpPr>
            <a:spLocks noGrp="1" noRot="1" noChangeAspect="1" noChangeArrowheads="1" noTextEdit="1"/>
          </p:cNvSpPr>
          <p:nvPr>
            <p:ph type="sldImg"/>
          </p:nvPr>
        </p:nvSpPr>
        <p:spPr>
          <a:xfrm>
            <a:off x="1257300" y="719138"/>
            <a:ext cx="4800600" cy="3600450"/>
          </a:xfrm>
          <a:ln/>
        </p:spPr>
      </p:sp>
      <p:sp>
        <p:nvSpPr>
          <p:cNvPr id="112644"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eaLnBrk="1" hangingPunct="1"/>
            <a:r>
              <a:rPr lang="en-US" dirty="0" smtClean="0">
                <a:latin typeface="Arial" pitchFamily="34" charset="0"/>
              </a:rPr>
              <a:t>In Segment 4 we will be going over how to search and view account information, as well as review balances.</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We are now going to walk through each of these </a:t>
            </a:r>
            <a:r>
              <a:rPr lang="en-US" b="1" dirty="0" smtClean="0"/>
              <a:t>Accounts</a:t>
            </a:r>
            <a:r>
              <a:rPr lang="en-US" dirty="0" smtClean="0"/>
              <a:t> menu bar options in this section.</a:t>
            </a:r>
          </a:p>
          <a:p>
            <a:pPr defTabSz="914266" eaLnBrk="1" hangingPunct="1">
              <a:defRPr/>
            </a:pPr>
            <a:endParaRPr lang="en-US" dirty="0" smtClean="0">
              <a:latin typeface="Arial" pitchFamily="3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The </a:t>
            </a:r>
            <a:r>
              <a:rPr lang="en-US" b="1" dirty="0" smtClean="0"/>
              <a:t>Account Information </a:t>
            </a:r>
            <a:r>
              <a:rPr lang="en-US" dirty="0" smtClean="0"/>
              <a:t>option displays in your Accounts menu bar if you have access to one account. </a:t>
            </a:r>
          </a:p>
          <a:p>
            <a:pPr>
              <a:buFont typeface="Arial" pitchFamily="34" charset="0"/>
              <a:buChar char="•"/>
            </a:pPr>
            <a:r>
              <a:rPr lang="en-US" dirty="0" smtClean="0"/>
              <a:t> Access the </a:t>
            </a:r>
            <a:r>
              <a:rPr lang="en-US" b="1" dirty="0" smtClean="0"/>
              <a:t>Account Information</a:t>
            </a:r>
            <a:r>
              <a:rPr lang="en-US" dirty="0" smtClean="0"/>
              <a:t> page from the menu bar.</a:t>
            </a:r>
          </a:p>
          <a:p>
            <a:pPr>
              <a:buFont typeface="Arial" pitchFamily="34" charset="0"/>
              <a:buChar char="•"/>
            </a:pPr>
            <a:endParaRPr lang="en-US" dirty="0"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The </a:t>
            </a:r>
            <a:r>
              <a:rPr lang="en-US" b="1" dirty="0" smtClean="0"/>
              <a:t>Account Search </a:t>
            </a:r>
            <a:r>
              <a:rPr lang="en-US" dirty="0" smtClean="0"/>
              <a:t>option displays in your Accounts menu bar if you have access to more than one account.</a:t>
            </a:r>
          </a:p>
          <a:p>
            <a:pPr>
              <a:buFont typeface="Arial" pitchFamily="34" charset="0"/>
              <a:buChar char="•"/>
            </a:pPr>
            <a:r>
              <a:rPr lang="en-US" dirty="0" smtClean="0"/>
              <a:t> Access the </a:t>
            </a:r>
            <a:r>
              <a:rPr lang="en-US" b="1" dirty="0" smtClean="0"/>
              <a:t>Account Search </a:t>
            </a:r>
            <a:r>
              <a:rPr lang="en-US" dirty="0" smtClean="0"/>
              <a:t>page from the menu bar.</a:t>
            </a:r>
          </a:p>
          <a:p>
            <a:pPr>
              <a:buFont typeface="Arial" pitchFamily="34" charset="0"/>
              <a:buChar char="•"/>
            </a:pPr>
            <a:endParaRPr lang="en-US" dirty="0"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Here is the </a:t>
            </a:r>
            <a:r>
              <a:rPr lang="en-US" b="1" dirty="0" smtClean="0"/>
              <a:t>Account Search</a:t>
            </a:r>
            <a:r>
              <a:rPr lang="en-US" dirty="0" smtClean="0"/>
              <a:t> page.  If you have access to only a few accounts, select </a:t>
            </a:r>
            <a:r>
              <a:rPr lang="en-US" b="1" dirty="0" smtClean="0"/>
              <a:t>[Search] </a:t>
            </a:r>
            <a:r>
              <a:rPr lang="en-US" dirty="0" smtClean="0"/>
              <a:t>without entering in any search criteria.  This will display all of your account records in the search results.  </a:t>
            </a:r>
          </a:p>
          <a:p>
            <a:endParaRPr lang="en-US" b="1" dirty="0"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defTabSz="914266" eaLnBrk="1" hangingPunct="1">
              <a:buFont typeface="Arial" pitchFamily="34" charset="0"/>
              <a:buChar char="•"/>
              <a:defRPr/>
            </a:pPr>
            <a:r>
              <a:rPr lang="en-US" dirty="0" smtClean="0"/>
              <a:t> This shows the results of your search, containing account records.</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defTabSz="914266" eaLnBrk="1" hangingPunct="1">
              <a:defRPr/>
            </a:pPr>
            <a:r>
              <a:rPr lang="en-US" dirty="0" smtClean="0"/>
              <a:t>View the account record details.  From this page, here are the action buttons available for each account record.  To open the account information, select a record and then select </a:t>
            </a:r>
            <a:r>
              <a:rPr lang="en-US" b="1" dirty="0" smtClean="0"/>
              <a:t>[View]</a:t>
            </a:r>
            <a:r>
              <a:rPr lang="en-US" dirty="0" smtClean="0"/>
              <a:t>.</a:t>
            </a:r>
          </a:p>
          <a:p>
            <a:pPr defTabSz="914266" eaLnBrk="1" hangingPunct="1">
              <a:defRPr/>
            </a:pPr>
            <a:endParaRPr lang="en-US" dirty="0"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The account record displays after accessing the Account Search page to search for your account first, and then selected a record and selected the </a:t>
            </a:r>
            <a:r>
              <a:rPr lang="en-US" b="1" dirty="0" smtClean="0"/>
              <a:t>[View] </a:t>
            </a:r>
            <a:r>
              <a:rPr lang="en-US" dirty="0" smtClean="0"/>
              <a:t>button.</a:t>
            </a:r>
          </a:p>
          <a:p>
            <a:pPr>
              <a:buFont typeface="Arial" pitchFamily="34" charset="0"/>
              <a:buChar char="•"/>
            </a:pPr>
            <a:r>
              <a:rPr lang="en-US" dirty="0" smtClean="0"/>
              <a:t> The account record also displays after accessing Account Information from the menu bar, if you have access to only one account. </a:t>
            </a:r>
          </a:p>
          <a:p>
            <a:endParaRPr lang="en-US" b="1"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2"/>
          <p:cNvSpPr>
            <a:spLocks noGrp="1" noRot="1" noChangeAspect="1" noChangeArrowheads="1" noTextEdit="1"/>
          </p:cNvSpPr>
          <p:nvPr>
            <p:ph type="sldImg"/>
          </p:nvPr>
        </p:nvSpPr>
        <p:spPr>
          <a:xfrm>
            <a:off x="1257300" y="719138"/>
            <a:ext cx="4800600" cy="3600450"/>
          </a:xfrm>
          <a:ln/>
        </p:spPr>
      </p:sp>
      <p:sp>
        <p:nvSpPr>
          <p:cNvPr id="112644"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eaLnBrk="1" hangingPunct="1"/>
            <a:r>
              <a:rPr lang="en-US" dirty="0" smtClean="0">
                <a:latin typeface="Arial" pitchFamily="34" charset="0"/>
              </a:rPr>
              <a:t>In</a:t>
            </a:r>
            <a:r>
              <a:rPr lang="en-US" baseline="0" dirty="0" smtClean="0">
                <a:latin typeface="Arial" pitchFamily="34" charset="0"/>
              </a:rPr>
              <a:t> Segment 2 we will cover an overview of the registration process, how to register a new account, and how to request access to an existing account</a:t>
            </a:r>
            <a:endParaRPr lang="en-US" dirty="0" smtClean="0">
              <a:latin typeface="Arial" pitchFamily="34"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defTabSz="914266" eaLnBrk="1" hangingPunct="1">
              <a:defRPr/>
            </a:pPr>
            <a:endParaRPr lang="en-US" dirty="0" smtClean="0">
              <a:latin typeface="Arial" pitchFamily="34"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The </a:t>
            </a:r>
            <a:r>
              <a:rPr lang="en-US" b="1" dirty="0" smtClean="0"/>
              <a:t>Account Summary</a:t>
            </a:r>
            <a:r>
              <a:rPr lang="en-US" dirty="0" smtClean="0"/>
              <a:t> page is used to search for and view a summary of your account balances. </a:t>
            </a:r>
          </a:p>
          <a:p>
            <a:endParaRPr lang="en-US" b="1" dirty="0"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The </a:t>
            </a:r>
            <a:r>
              <a:rPr lang="en-US" b="1" dirty="0" smtClean="0"/>
              <a:t>Account Summary</a:t>
            </a:r>
            <a:r>
              <a:rPr lang="en-US" dirty="0" smtClean="0"/>
              <a:t> page displays, with a search area to enter search criteria to search for account summary records.  </a:t>
            </a:r>
          </a:p>
          <a:p>
            <a:endParaRPr lang="en-US" b="1" dirty="0"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After running the search for account summary records, review the search results in the search results.</a:t>
            </a:r>
          </a:p>
          <a:p>
            <a:pPr>
              <a:buFont typeface="Arial" pitchFamily="34" charset="0"/>
              <a:buChar char="•"/>
            </a:pPr>
            <a:r>
              <a:rPr lang="en-US" dirty="0" smtClean="0"/>
              <a:t> We are now going to review how to view associated statements and payments with an account summary record.</a:t>
            </a:r>
          </a:p>
          <a:p>
            <a:endParaRPr lang="en-US" b="1" dirty="0"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All history will be available for statements and Cash Receipts (CRs).  </a:t>
            </a:r>
          </a:p>
          <a:p>
            <a:endParaRPr lang="en-US" b="1" dirty="0"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endParaRPr lang="en-US" dirty="0"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Payment Authorizations (IPs) will only be available from when the customer was registered.</a:t>
            </a:r>
          </a:p>
          <a:p>
            <a:endParaRPr lang="en-US" b="1" dirty="0"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The </a:t>
            </a:r>
            <a:r>
              <a:rPr lang="en-US" b="1" dirty="0" smtClean="0"/>
              <a:t>Payment Search</a:t>
            </a:r>
            <a:r>
              <a:rPr lang="en-US" dirty="0" smtClean="0"/>
              <a:t> page displays where you can search for payments associated with the selected account summary record.</a:t>
            </a:r>
          </a:p>
          <a:p>
            <a:endParaRPr lang="en-US" b="1" dirty="0" smtClean="0"/>
          </a:p>
          <a:p>
            <a:endParaRPr lang="en-US" dirty="0" smtClean="0"/>
          </a:p>
          <a:p>
            <a:pPr defTabSz="914266" eaLnBrk="1" hangingPunct="1">
              <a:defRPr/>
            </a:pPr>
            <a:endParaRPr lang="en-US" dirty="0" smtClean="0">
              <a:latin typeface="Arial" pitchFamily="34"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marL="237127" indent="-237127"/>
            <a:endParaRPr lang="en-US" dirty="0"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xfrm>
            <a:off x="1257300" y="719138"/>
            <a:ext cx="4800600" cy="3600450"/>
          </a:xfrm>
          <a:ln/>
        </p:spPr>
      </p:sp>
      <p:sp>
        <p:nvSpPr>
          <p:cNvPr id="113668" name="Rectangle 3"/>
          <p:cNvSpPr>
            <a:spLocks noGrp="1" noChangeArrowheads="1"/>
          </p:cNvSpPr>
          <p:nvPr>
            <p:ph type="body" idx="1"/>
          </p:nvPr>
        </p:nvSpPr>
        <p:spPr>
          <a:xfrm>
            <a:off x="732183" y="4561226"/>
            <a:ext cx="5850835" cy="4320213"/>
          </a:xfrm>
          <a:prstGeom prst="rect">
            <a:avLst/>
          </a:prstGeom>
          <a:noFill/>
          <a:ln/>
        </p:spPr>
        <p:txBody>
          <a:bodyPr lIns="94851" tIns="47425" rIns="94851" bIns="47425"/>
          <a:lstStyle/>
          <a:p>
            <a:pPr>
              <a:buFont typeface="Arial" pitchFamily="34" charset="0"/>
              <a:buChar char="•"/>
            </a:pPr>
            <a:r>
              <a:rPr lang="en-US" dirty="0" smtClean="0"/>
              <a:t> The </a:t>
            </a:r>
            <a:r>
              <a:rPr lang="en-US" b="1" dirty="0" smtClean="0"/>
              <a:t>Outstanding Amount</a:t>
            </a:r>
            <a:r>
              <a:rPr lang="en-US" dirty="0" smtClean="0"/>
              <a:t> column is the total outstanding amount of statements.  The </a:t>
            </a:r>
            <a:r>
              <a:rPr lang="en-US" b="1" dirty="0" smtClean="0"/>
              <a:t>Outstanding Chargeback </a:t>
            </a:r>
            <a:r>
              <a:rPr lang="en-US" dirty="0" smtClean="0"/>
              <a:t>column</a:t>
            </a:r>
            <a:r>
              <a:rPr lang="en-US" b="1" dirty="0" smtClean="0"/>
              <a:t> </a:t>
            </a:r>
            <a:r>
              <a:rPr lang="en-US" dirty="0" smtClean="0"/>
              <a:t>is for IPAC statements only that have been charged back.  The </a:t>
            </a:r>
            <a:r>
              <a:rPr lang="en-US" b="1" dirty="0" smtClean="0"/>
              <a:t>Outstanding Credit Amount </a:t>
            </a:r>
            <a:r>
              <a:rPr lang="en-US" dirty="0" smtClean="0"/>
              <a:t>column</a:t>
            </a:r>
            <a:r>
              <a:rPr lang="en-US" b="1" dirty="0" smtClean="0"/>
              <a:t> </a:t>
            </a:r>
            <a:r>
              <a:rPr lang="en-US" dirty="0" smtClean="0"/>
              <a:t>is outstanding credits the customer has.</a:t>
            </a:r>
          </a:p>
          <a:p>
            <a:pPr>
              <a:buFont typeface="Arial" pitchFamily="34" charset="0"/>
              <a:buChar char="•"/>
            </a:pPr>
            <a:r>
              <a:rPr lang="en-US" dirty="0" smtClean="0"/>
              <a:t> We are now going to review the options on this page.</a:t>
            </a:r>
          </a:p>
          <a:p>
            <a:endParaRPr lang="en-US" b="1"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CGI_Federal_cmyk_50_legacy"/>
          <p:cNvPicPr>
            <a:picLocks noChangeAspect="1" noChangeArrowheads="1"/>
          </p:cNvPicPr>
          <p:nvPr/>
        </p:nvPicPr>
        <p:blipFill>
          <a:blip r:embed="rId2" cstate="print"/>
          <a:srcRect/>
          <a:stretch>
            <a:fillRect/>
          </a:stretch>
        </p:blipFill>
        <p:spPr bwMode="auto">
          <a:xfrm>
            <a:off x="8250494" y="6188927"/>
            <a:ext cx="602994" cy="416661"/>
          </a:xfrm>
          <a:prstGeom prst="rect">
            <a:avLst/>
          </a:prstGeom>
          <a:noFill/>
          <a:ln w="9525">
            <a:noFill/>
            <a:miter lim="800000"/>
            <a:headEnd/>
            <a:tailEnd/>
          </a:ln>
        </p:spPr>
      </p:pic>
      <p:pic>
        <p:nvPicPr>
          <p:cNvPr id="5" name="Picture 14" descr="titleboth2"/>
          <p:cNvPicPr>
            <a:picLocks noChangeAspect="1" noChangeArrowheads="1"/>
          </p:cNvPicPr>
          <p:nvPr/>
        </p:nvPicPr>
        <p:blipFill>
          <a:blip r:embed="rId3" cstate="print"/>
          <a:srcRect r="77934" b="-23"/>
          <a:stretch>
            <a:fillRect/>
          </a:stretch>
        </p:blipFill>
        <p:spPr bwMode="auto">
          <a:xfrm>
            <a:off x="0" y="-1588"/>
            <a:ext cx="2017713" cy="6859588"/>
          </a:xfrm>
          <a:prstGeom prst="rect">
            <a:avLst/>
          </a:prstGeom>
          <a:noFill/>
          <a:ln w="9525">
            <a:noFill/>
            <a:miter lim="800000"/>
            <a:headEnd/>
            <a:tailEnd/>
          </a:ln>
        </p:spPr>
      </p:pic>
      <p:pic>
        <p:nvPicPr>
          <p:cNvPr id="6" name="Picture 10" descr="gsa2"/>
          <p:cNvPicPr>
            <a:picLocks noChangeAspect="1" noChangeArrowheads="1"/>
          </p:cNvPicPr>
          <p:nvPr userDrawn="1"/>
        </p:nvPicPr>
        <p:blipFill>
          <a:blip r:embed="rId4" cstate="print"/>
          <a:srcRect/>
          <a:stretch>
            <a:fillRect/>
          </a:stretch>
        </p:blipFill>
        <p:spPr bwMode="auto">
          <a:xfrm>
            <a:off x="6032500" y="3178175"/>
            <a:ext cx="3111500" cy="2046288"/>
          </a:xfrm>
          <a:prstGeom prst="rect">
            <a:avLst/>
          </a:prstGeom>
          <a:noFill/>
          <a:ln w="9525">
            <a:noFill/>
            <a:miter lim="800000"/>
            <a:headEnd/>
            <a:tailEnd/>
          </a:ln>
        </p:spPr>
      </p:pic>
      <p:pic>
        <p:nvPicPr>
          <p:cNvPr id="7" name="Picture 9" descr="titleboth2"/>
          <p:cNvPicPr>
            <a:picLocks noChangeAspect="1" noChangeArrowheads="1"/>
          </p:cNvPicPr>
          <p:nvPr/>
        </p:nvPicPr>
        <p:blipFill>
          <a:blip r:embed="rId3" cstate="print"/>
          <a:srcRect l="21790" t="75464" b="23796"/>
          <a:stretch>
            <a:fillRect/>
          </a:stretch>
        </p:blipFill>
        <p:spPr bwMode="auto">
          <a:xfrm>
            <a:off x="1992313" y="5173663"/>
            <a:ext cx="7151687" cy="50800"/>
          </a:xfrm>
          <a:prstGeom prst="rect">
            <a:avLst/>
          </a:prstGeom>
          <a:noFill/>
          <a:ln w="9525">
            <a:noFill/>
            <a:miter lim="800000"/>
            <a:headEnd/>
            <a:tailEnd/>
          </a:ln>
        </p:spPr>
      </p:pic>
      <p:pic>
        <p:nvPicPr>
          <p:cNvPr id="8" name="Picture 11" descr="GSA-Rt-Top"/>
          <p:cNvPicPr>
            <a:picLocks noChangeAspect="1" noChangeArrowheads="1"/>
          </p:cNvPicPr>
          <p:nvPr userDrawn="1"/>
        </p:nvPicPr>
        <p:blipFill>
          <a:blip r:embed="rId5" cstate="print"/>
          <a:srcRect/>
          <a:stretch>
            <a:fillRect/>
          </a:stretch>
        </p:blipFill>
        <p:spPr bwMode="auto">
          <a:xfrm>
            <a:off x="2001838" y="3236913"/>
            <a:ext cx="4040187" cy="1939925"/>
          </a:xfrm>
          <a:prstGeom prst="rect">
            <a:avLst/>
          </a:prstGeom>
          <a:noFill/>
          <a:ln w="9525">
            <a:noFill/>
            <a:miter lim="800000"/>
            <a:headEnd/>
            <a:tailEnd/>
          </a:ln>
        </p:spPr>
      </p:pic>
      <p:pic>
        <p:nvPicPr>
          <p:cNvPr id="9" name="Picture 5" descr="titleboth2"/>
          <p:cNvPicPr>
            <a:picLocks noChangeAspect="1" noChangeArrowheads="1"/>
          </p:cNvPicPr>
          <p:nvPr/>
        </p:nvPicPr>
        <p:blipFill>
          <a:blip r:embed="rId3" cstate="print"/>
          <a:srcRect l="21893" t="46342" b="52986"/>
          <a:stretch>
            <a:fillRect/>
          </a:stretch>
        </p:blipFill>
        <p:spPr bwMode="auto">
          <a:xfrm>
            <a:off x="2001838" y="3176588"/>
            <a:ext cx="7142162" cy="46037"/>
          </a:xfrm>
          <a:prstGeom prst="rect">
            <a:avLst/>
          </a:prstGeom>
          <a:noFill/>
          <a:ln w="9525">
            <a:noFill/>
            <a:miter lim="800000"/>
            <a:headEnd/>
            <a:tailEnd/>
          </a:ln>
        </p:spPr>
      </p:pic>
      <p:sp>
        <p:nvSpPr>
          <p:cNvPr id="1759238" name="Rectangle 6"/>
          <p:cNvSpPr>
            <a:spLocks noGrp="1" noChangeArrowheads="1"/>
          </p:cNvSpPr>
          <p:nvPr>
            <p:ph type="ctrTitle"/>
          </p:nvPr>
        </p:nvSpPr>
        <p:spPr>
          <a:xfrm>
            <a:off x="2133600" y="1600200"/>
            <a:ext cx="7015163" cy="1295400"/>
          </a:xfrm>
        </p:spPr>
        <p:txBody>
          <a:bodyPr anchor="ctr"/>
          <a:lstStyle>
            <a:lvl1pPr>
              <a:defRPr sz="3200">
                <a:solidFill>
                  <a:schemeClr val="tx1"/>
                </a:solidFill>
              </a:defRPr>
            </a:lvl1pPr>
          </a:lstStyle>
          <a:p>
            <a:r>
              <a:rPr lang="en-US" dirty="0"/>
              <a:t>Click to edit Master title style</a:t>
            </a:r>
          </a:p>
        </p:txBody>
      </p:sp>
      <p:sp>
        <p:nvSpPr>
          <p:cNvPr id="1759240" name="Rectangle 8"/>
          <p:cNvSpPr>
            <a:spLocks noGrp="1" noChangeArrowheads="1"/>
          </p:cNvSpPr>
          <p:nvPr>
            <p:ph type="subTitle" sz="quarter" idx="1"/>
          </p:nvPr>
        </p:nvSpPr>
        <p:spPr>
          <a:xfrm>
            <a:off x="2159000" y="2819400"/>
            <a:ext cx="6934200" cy="838200"/>
          </a:xfrm>
        </p:spPr>
        <p:txBody>
          <a:bodyPr/>
          <a:lstStyle>
            <a:lvl1pPr marL="0" indent="0">
              <a:buFont typeface="Wingdings" pitchFamily="2" charset="2"/>
              <a:buNone/>
              <a:defRPr sz="2000"/>
            </a:lvl1pPr>
          </a:lstStyle>
          <a:p>
            <a:r>
              <a:rPr lang="en-US" dirty="0"/>
              <a:t>Click to edit Master subtitle style</a:t>
            </a:r>
          </a:p>
        </p:txBody>
      </p:sp>
      <p:sp>
        <p:nvSpPr>
          <p:cNvPr id="10" name="Rectangle 7"/>
          <p:cNvSpPr>
            <a:spLocks noGrp="1" noChangeArrowheads="1"/>
          </p:cNvSpPr>
          <p:nvPr>
            <p:ph type="ftr" sz="quarter" idx="10"/>
          </p:nvPr>
        </p:nvSpPr>
        <p:spPr>
          <a:xfrm>
            <a:off x="2133600" y="6553200"/>
            <a:ext cx="4343400" cy="304800"/>
          </a:xfrm>
          <a:prstGeom prst="rect">
            <a:avLst/>
          </a:prstGeom>
        </p:spPr>
        <p:txBody>
          <a:bodyPr anchor="b"/>
          <a:lstStyle>
            <a:lvl1pPr>
              <a:defRPr/>
            </a:lvl1pPr>
          </a:lstStyle>
          <a:p>
            <a:pPr>
              <a:defRPr/>
            </a:pPr>
            <a:r>
              <a:rPr lang="en-US" dirty="0"/>
              <a:t>CGI Federal Proprietary and Confidential</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21488" y="331788"/>
            <a:ext cx="2120900" cy="58023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331788"/>
            <a:ext cx="6213475" cy="58023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CGI_Federal_cmyk_50_legacy"/>
          <p:cNvPicPr>
            <a:picLocks noChangeAspect="1" noChangeArrowheads="1"/>
          </p:cNvPicPr>
          <p:nvPr/>
        </p:nvPicPr>
        <p:blipFill>
          <a:blip r:embed="rId2" cstate="print"/>
          <a:srcRect/>
          <a:stretch>
            <a:fillRect/>
          </a:stretch>
        </p:blipFill>
        <p:spPr bwMode="auto">
          <a:xfrm>
            <a:off x="7743825" y="5838825"/>
            <a:ext cx="1109663" cy="766763"/>
          </a:xfrm>
          <a:prstGeom prst="rect">
            <a:avLst/>
          </a:prstGeom>
          <a:noFill/>
          <a:ln w="9525">
            <a:noFill/>
            <a:miter lim="800000"/>
            <a:headEnd/>
            <a:tailEnd/>
          </a:ln>
        </p:spPr>
      </p:pic>
      <p:pic>
        <p:nvPicPr>
          <p:cNvPr id="5" name="Picture 9" descr="titleboth2"/>
          <p:cNvPicPr>
            <a:picLocks noChangeAspect="1" noChangeArrowheads="1"/>
          </p:cNvPicPr>
          <p:nvPr/>
        </p:nvPicPr>
        <p:blipFill>
          <a:blip r:embed="rId3" cstate="print"/>
          <a:srcRect r="77934" b="-23"/>
          <a:stretch>
            <a:fillRect/>
          </a:stretch>
        </p:blipFill>
        <p:spPr bwMode="auto">
          <a:xfrm>
            <a:off x="0" y="-1588"/>
            <a:ext cx="2017713" cy="6859588"/>
          </a:xfrm>
          <a:prstGeom prst="rect">
            <a:avLst/>
          </a:prstGeom>
          <a:noFill/>
          <a:ln w="9525">
            <a:noFill/>
            <a:miter lim="800000"/>
            <a:headEnd/>
            <a:tailEnd/>
          </a:ln>
        </p:spPr>
      </p:pic>
      <p:pic>
        <p:nvPicPr>
          <p:cNvPr id="6" name="Picture 10" descr="gsa2"/>
          <p:cNvPicPr>
            <a:picLocks noChangeAspect="1" noChangeArrowheads="1"/>
          </p:cNvPicPr>
          <p:nvPr userDrawn="1"/>
        </p:nvPicPr>
        <p:blipFill>
          <a:blip r:embed="rId4" cstate="print"/>
          <a:srcRect/>
          <a:stretch>
            <a:fillRect/>
          </a:stretch>
        </p:blipFill>
        <p:spPr bwMode="auto">
          <a:xfrm>
            <a:off x="6032500" y="3178175"/>
            <a:ext cx="3111500" cy="2046288"/>
          </a:xfrm>
          <a:prstGeom prst="rect">
            <a:avLst/>
          </a:prstGeom>
          <a:noFill/>
          <a:ln w="9525">
            <a:noFill/>
            <a:miter lim="800000"/>
            <a:headEnd/>
            <a:tailEnd/>
          </a:ln>
        </p:spPr>
      </p:pic>
      <p:pic>
        <p:nvPicPr>
          <p:cNvPr id="7" name="Picture 9" descr="titleboth2"/>
          <p:cNvPicPr>
            <a:picLocks noChangeAspect="1" noChangeArrowheads="1"/>
          </p:cNvPicPr>
          <p:nvPr/>
        </p:nvPicPr>
        <p:blipFill>
          <a:blip r:embed="rId3" cstate="print"/>
          <a:srcRect l="21790" t="75464" b="23796"/>
          <a:stretch>
            <a:fillRect/>
          </a:stretch>
        </p:blipFill>
        <p:spPr bwMode="auto">
          <a:xfrm>
            <a:off x="1992313" y="5173663"/>
            <a:ext cx="7151687" cy="50800"/>
          </a:xfrm>
          <a:prstGeom prst="rect">
            <a:avLst/>
          </a:prstGeom>
          <a:noFill/>
          <a:ln w="9525">
            <a:noFill/>
            <a:miter lim="800000"/>
            <a:headEnd/>
            <a:tailEnd/>
          </a:ln>
        </p:spPr>
      </p:pic>
      <p:pic>
        <p:nvPicPr>
          <p:cNvPr id="8" name="Picture 11" descr="GSA-Rt-Top"/>
          <p:cNvPicPr>
            <a:picLocks noChangeAspect="1" noChangeArrowheads="1"/>
          </p:cNvPicPr>
          <p:nvPr userDrawn="1"/>
        </p:nvPicPr>
        <p:blipFill>
          <a:blip r:embed="rId5" cstate="print"/>
          <a:srcRect/>
          <a:stretch>
            <a:fillRect/>
          </a:stretch>
        </p:blipFill>
        <p:spPr bwMode="auto">
          <a:xfrm>
            <a:off x="2001838" y="3236913"/>
            <a:ext cx="4040187" cy="1939925"/>
          </a:xfrm>
          <a:prstGeom prst="rect">
            <a:avLst/>
          </a:prstGeom>
          <a:noFill/>
          <a:ln w="9525">
            <a:noFill/>
            <a:miter lim="800000"/>
            <a:headEnd/>
            <a:tailEnd/>
          </a:ln>
        </p:spPr>
      </p:pic>
      <p:pic>
        <p:nvPicPr>
          <p:cNvPr id="9" name="Picture 5" descr="titleboth2"/>
          <p:cNvPicPr>
            <a:picLocks noChangeAspect="1" noChangeArrowheads="1"/>
          </p:cNvPicPr>
          <p:nvPr/>
        </p:nvPicPr>
        <p:blipFill>
          <a:blip r:embed="rId3" cstate="print"/>
          <a:srcRect l="21893" t="46342" b="52986"/>
          <a:stretch>
            <a:fillRect/>
          </a:stretch>
        </p:blipFill>
        <p:spPr bwMode="auto">
          <a:xfrm>
            <a:off x="2001838" y="3176588"/>
            <a:ext cx="7142162" cy="46037"/>
          </a:xfrm>
          <a:prstGeom prst="rect">
            <a:avLst/>
          </a:prstGeom>
          <a:noFill/>
          <a:ln w="9525">
            <a:noFill/>
            <a:miter lim="800000"/>
            <a:headEnd/>
            <a:tailEnd/>
          </a:ln>
        </p:spPr>
      </p:pic>
      <p:sp>
        <p:nvSpPr>
          <p:cNvPr id="1759238" name="Rectangle 6"/>
          <p:cNvSpPr>
            <a:spLocks noGrp="1" noChangeArrowheads="1"/>
          </p:cNvSpPr>
          <p:nvPr>
            <p:ph type="ctrTitle"/>
          </p:nvPr>
        </p:nvSpPr>
        <p:spPr>
          <a:xfrm>
            <a:off x="2133600" y="1600200"/>
            <a:ext cx="7015163" cy="1295400"/>
          </a:xfrm>
        </p:spPr>
        <p:txBody>
          <a:bodyPr anchor="ctr"/>
          <a:lstStyle>
            <a:lvl1pPr>
              <a:defRPr sz="3200">
                <a:solidFill>
                  <a:schemeClr val="tx1"/>
                </a:solidFill>
              </a:defRPr>
            </a:lvl1pPr>
          </a:lstStyle>
          <a:p>
            <a:r>
              <a:rPr lang="en-US" dirty="0"/>
              <a:t>Click to edit Master title style</a:t>
            </a:r>
          </a:p>
        </p:txBody>
      </p:sp>
      <p:sp>
        <p:nvSpPr>
          <p:cNvPr id="1759240" name="Rectangle 8"/>
          <p:cNvSpPr>
            <a:spLocks noGrp="1" noChangeArrowheads="1"/>
          </p:cNvSpPr>
          <p:nvPr>
            <p:ph type="subTitle" sz="quarter" idx="1"/>
          </p:nvPr>
        </p:nvSpPr>
        <p:spPr>
          <a:xfrm>
            <a:off x="2159000" y="2819400"/>
            <a:ext cx="6934200" cy="838200"/>
          </a:xfrm>
        </p:spPr>
        <p:txBody>
          <a:bodyPr/>
          <a:lstStyle>
            <a:lvl1pPr marL="0" indent="0">
              <a:buFont typeface="Wingdings" pitchFamily="2" charset="2"/>
              <a:buNone/>
              <a:defRPr sz="2000"/>
            </a:lvl1pPr>
          </a:lstStyle>
          <a:p>
            <a:r>
              <a:rPr lang="en-US" dirty="0"/>
              <a:t>Click to edit Master subtitle style</a:t>
            </a:r>
          </a:p>
        </p:txBody>
      </p:sp>
      <p:sp>
        <p:nvSpPr>
          <p:cNvPr id="10" name="Rectangle 7"/>
          <p:cNvSpPr>
            <a:spLocks noGrp="1" noChangeArrowheads="1"/>
          </p:cNvSpPr>
          <p:nvPr>
            <p:ph type="ftr" sz="quarter" idx="10"/>
          </p:nvPr>
        </p:nvSpPr>
        <p:spPr>
          <a:xfrm>
            <a:off x="2133600" y="6553200"/>
            <a:ext cx="4343400" cy="304800"/>
          </a:xfrm>
          <a:prstGeom prst="rect">
            <a:avLst/>
          </a:prstGeom>
        </p:spPr>
        <p:txBody>
          <a:bodyPr anchor="b"/>
          <a:lstStyle>
            <a:lvl1pPr>
              <a:defRPr/>
            </a:lvl1pPr>
          </a:lstStyle>
          <a:p>
            <a:pPr>
              <a:defRPr/>
            </a:pPr>
            <a:r>
              <a:rPr lang="en-US" dirty="0"/>
              <a:t>CGI Federal Proprietary and Confidential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12788" y="1608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03788" y="1608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21488" y="331788"/>
            <a:ext cx="2120900" cy="58023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331788"/>
            <a:ext cx="6213475" cy="58023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12788" y="1608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03788" y="1608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5" descr="contentboth"/>
          <p:cNvPicPr>
            <a:picLocks noChangeAspect="1" noChangeArrowheads="1"/>
          </p:cNvPicPr>
          <p:nvPr userDrawn="1"/>
        </p:nvPicPr>
        <p:blipFill>
          <a:blip r:embed="rId15" cstate="print"/>
          <a:srcRect b="84305"/>
          <a:stretch>
            <a:fillRect/>
          </a:stretch>
        </p:blipFill>
        <p:spPr bwMode="auto">
          <a:xfrm>
            <a:off x="0" y="0"/>
            <a:ext cx="9144000" cy="1076325"/>
          </a:xfrm>
          <a:prstGeom prst="rect">
            <a:avLst/>
          </a:prstGeom>
          <a:noFill/>
          <a:ln w="9525">
            <a:noFill/>
            <a:miter lim="800000"/>
            <a:headEnd/>
            <a:tailEnd/>
          </a:ln>
        </p:spPr>
      </p:pic>
      <p:sp>
        <p:nvSpPr>
          <p:cNvPr id="1027" name="Rectangle 2"/>
          <p:cNvSpPr>
            <a:spLocks noGrp="1" noChangeArrowheads="1"/>
          </p:cNvSpPr>
          <p:nvPr>
            <p:ph type="body" idx="1"/>
          </p:nvPr>
        </p:nvSpPr>
        <p:spPr bwMode="auto">
          <a:xfrm>
            <a:off x="712788" y="1608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9" name="Picture 4" descr="contentboth"/>
          <p:cNvPicPr>
            <a:picLocks noChangeAspect="1" noChangeArrowheads="1"/>
          </p:cNvPicPr>
          <p:nvPr/>
        </p:nvPicPr>
        <p:blipFill>
          <a:blip r:embed="rId15" cstate="print"/>
          <a:srcRect t="15555" r="95833"/>
          <a:stretch>
            <a:fillRect/>
          </a:stretch>
        </p:blipFill>
        <p:spPr bwMode="auto">
          <a:xfrm>
            <a:off x="0" y="1066800"/>
            <a:ext cx="381000" cy="5791200"/>
          </a:xfrm>
          <a:prstGeom prst="rect">
            <a:avLst/>
          </a:prstGeom>
          <a:noFill/>
          <a:ln w="9525">
            <a:noFill/>
            <a:miter lim="800000"/>
            <a:headEnd/>
            <a:tailEnd/>
          </a:ln>
        </p:spPr>
      </p:pic>
      <p:sp>
        <p:nvSpPr>
          <p:cNvPr id="1032" name="Rectangle 11"/>
          <p:cNvSpPr>
            <a:spLocks noGrp="1" noChangeArrowheads="1"/>
          </p:cNvSpPr>
          <p:nvPr>
            <p:ph type="title"/>
          </p:nvPr>
        </p:nvSpPr>
        <p:spPr bwMode="auto">
          <a:xfrm>
            <a:off x="455613" y="331788"/>
            <a:ext cx="7381875" cy="5635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pic>
        <p:nvPicPr>
          <p:cNvPr id="493570" name="Picture 2" descr="http://www.gms-hvac.com/Portals/0/gsa-logo.jpg"/>
          <p:cNvPicPr>
            <a:picLocks noChangeAspect="1" noChangeArrowheads="1"/>
          </p:cNvPicPr>
          <p:nvPr userDrawn="1"/>
        </p:nvPicPr>
        <p:blipFill>
          <a:blip r:embed="rId16" cstate="print"/>
          <a:srcRect/>
          <a:stretch>
            <a:fillRect/>
          </a:stretch>
        </p:blipFill>
        <p:spPr bwMode="auto">
          <a:xfrm>
            <a:off x="7887712" y="175710"/>
            <a:ext cx="1107450" cy="727540"/>
          </a:xfrm>
          <a:prstGeom prst="rect">
            <a:avLst/>
          </a:prstGeom>
          <a:noFill/>
        </p:spPr>
      </p:pic>
    </p:spTree>
  </p:cSld>
  <p:clrMap bg1="lt1" tx1="dk1" bg2="lt2" tx2="dk2" accent1="accent1" accent2="accent2" accent3="accent3" accent4="accent4" accent5="accent5" accent6="accent6" hlink="hlink" folHlink="folHlink"/>
  <p:sldLayoutIdLst>
    <p:sldLayoutId id="2147484335" r:id="rId1"/>
    <p:sldLayoutId id="2147484311" r:id="rId2"/>
    <p:sldLayoutId id="2147484312" r:id="rId3"/>
    <p:sldLayoutId id="2147484313" r:id="rId4"/>
    <p:sldLayoutId id="2147484314" r:id="rId5"/>
    <p:sldLayoutId id="2147484315" r:id="rId6"/>
    <p:sldLayoutId id="2147484316" r:id="rId7"/>
    <p:sldLayoutId id="2147484317" r:id="rId8"/>
    <p:sldLayoutId id="2147484318" r:id="rId9"/>
    <p:sldLayoutId id="2147484319" r:id="rId10"/>
    <p:sldLayoutId id="2147484320" r:id="rId11"/>
    <p:sldLayoutId id="2147484321" r:id="rId12"/>
    <p:sldLayoutId id="2147484322" r:id="rId13"/>
  </p:sldLayoutIdLst>
  <p:hf hdr="0" dt="0"/>
  <p:txStyles>
    <p:titleStyle>
      <a:lvl1pPr algn="l" rtl="0" eaLnBrk="0" fontAlgn="base" hangingPunct="0">
        <a:spcBef>
          <a:spcPct val="0"/>
        </a:spcBef>
        <a:spcAft>
          <a:spcPct val="0"/>
        </a:spcAft>
        <a:defRPr sz="2600" b="1">
          <a:solidFill>
            <a:schemeClr val="bg1"/>
          </a:solidFill>
          <a:latin typeface="+mj-lt"/>
          <a:ea typeface="+mj-ea"/>
          <a:cs typeface="+mj-cs"/>
        </a:defRPr>
      </a:lvl1pPr>
      <a:lvl2pPr algn="l" rtl="0" eaLnBrk="0" fontAlgn="base" hangingPunct="0">
        <a:spcBef>
          <a:spcPct val="0"/>
        </a:spcBef>
        <a:spcAft>
          <a:spcPct val="0"/>
        </a:spcAft>
        <a:defRPr sz="2600" b="1">
          <a:solidFill>
            <a:schemeClr val="bg1"/>
          </a:solidFill>
          <a:latin typeface="Arial" charset="0"/>
        </a:defRPr>
      </a:lvl2pPr>
      <a:lvl3pPr algn="l" rtl="0" eaLnBrk="0" fontAlgn="base" hangingPunct="0">
        <a:spcBef>
          <a:spcPct val="0"/>
        </a:spcBef>
        <a:spcAft>
          <a:spcPct val="0"/>
        </a:spcAft>
        <a:defRPr sz="2600" b="1">
          <a:solidFill>
            <a:schemeClr val="bg1"/>
          </a:solidFill>
          <a:latin typeface="Arial" charset="0"/>
        </a:defRPr>
      </a:lvl3pPr>
      <a:lvl4pPr algn="l" rtl="0" eaLnBrk="0" fontAlgn="base" hangingPunct="0">
        <a:spcBef>
          <a:spcPct val="0"/>
        </a:spcBef>
        <a:spcAft>
          <a:spcPct val="0"/>
        </a:spcAft>
        <a:defRPr sz="2600" b="1">
          <a:solidFill>
            <a:schemeClr val="bg1"/>
          </a:solidFill>
          <a:latin typeface="Arial" charset="0"/>
        </a:defRPr>
      </a:lvl4pPr>
      <a:lvl5pPr algn="l" rtl="0" eaLnBrk="0" fontAlgn="base" hangingPunct="0">
        <a:spcBef>
          <a:spcPct val="0"/>
        </a:spcBef>
        <a:spcAft>
          <a:spcPct val="0"/>
        </a:spcAft>
        <a:defRPr sz="2600" b="1">
          <a:solidFill>
            <a:schemeClr val="bg1"/>
          </a:solidFill>
          <a:latin typeface="Arial" charset="0"/>
        </a:defRPr>
      </a:lvl5pPr>
      <a:lvl6pPr marL="457200" algn="l" rtl="0" fontAlgn="base">
        <a:spcBef>
          <a:spcPct val="0"/>
        </a:spcBef>
        <a:spcAft>
          <a:spcPct val="0"/>
        </a:spcAft>
        <a:defRPr sz="2600" b="1">
          <a:solidFill>
            <a:schemeClr val="bg1"/>
          </a:solidFill>
          <a:latin typeface="Arial" charset="0"/>
        </a:defRPr>
      </a:lvl6pPr>
      <a:lvl7pPr marL="914400" algn="l" rtl="0" fontAlgn="base">
        <a:spcBef>
          <a:spcPct val="0"/>
        </a:spcBef>
        <a:spcAft>
          <a:spcPct val="0"/>
        </a:spcAft>
        <a:defRPr sz="2600" b="1">
          <a:solidFill>
            <a:schemeClr val="bg1"/>
          </a:solidFill>
          <a:latin typeface="Arial" charset="0"/>
        </a:defRPr>
      </a:lvl7pPr>
      <a:lvl8pPr marL="1371600" algn="l" rtl="0" fontAlgn="base">
        <a:spcBef>
          <a:spcPct val="0"/>
        </a:spcBef>
        <a:spcAft>
          <a:spcPct val="0"/>
        </a:spcAft>
        <a:defRPr sz="2600" b="1">
          <a:solidFill>
            <a:schemeClr val="bg1"/>
          </a:solidFill>
          <a:latin typeface="Arial" charset="0"/>
        </a:defRPr>
      </a:lvl8pPr>
      <a:lvl9pPr marL="1828800" algn="l" rtl="0" fontAlgn="base">
        <a:spcBef>
          <a:spcPct val="0"/>
        </a:spcBef>
        <a:spcAft>
          <a:spcPct val="0"/>
        </a:spcAft>
        <a:defRPr sz="2600" b="1">
          <a:solidFill>
            <a:schemeClr val="bg1"/>
          </a:solidFill>
          <a:latin typeface="Arial" charset="0"/>
        </a:defRPr>
      </a:lvl9pPr>
    </p:titleStyle>
    <p:bodyStyle>
      <a:lvl1pPr marL="231775" indent="-231775" algn="l" rtl="0" eaLnBrk="0" fontAlgn="base" hangingPunct="0">
        <a:spcBef>
          <a:spcPct val="20000"/>
        </a:spcBef>
        <a:spcAft>
          <a:spcPct val="0"/>
        </a:spcAft>
        <a:buClr>
          <a:srgbClr val="AF242B"/>
        </a:buClr>
        <a:buSzPct val="75000"/>
        <a:buFont typeface="Wingdings" pitchFamily="2" charset="2"/>
        <a:buChar char="w"/>
        <a:defRPr sz="2600">
          <a:solidFill>
            <a:schemeClr val="tx1"/>
          </a:solidFill>
          <a:latin typeface="+mn-lt"/>
          <a:ea typeface="+mn-ea"/>
          <a:cs typeface="+mn-cs"/>
        </a:defRPr>
      </a:lvl1pPr>
      <a:lvl2pPr marL="568325" indent="-222250" algn="l" rtl="0" eaLnBrk="0" fontAlgn="base" hangingPunct="0">
        <a:spcBef>
          <a:spcPct val="20000"/>
        </a:spcBef>
        <a:spcAft>
          <a:spcPct val="0"/>
        </a:spcAft>
        <a:buClr>
          <a:srgbClr val="AF242B"/>
        </a:buClr>
        <a:buSzPct val="75000"/>
        <a:buFont typeface="Wingdings" pitchFamily="2" charset="2"/>
        <a:buChar char="w"/>
        <a:defRPr sz="2400">
          <a:solidFill>
            <a:schemeClr val="tx1"/>
          </a:solidFill>
          <a:latin typeface="+mn-lt"/>
        </a:defRPr>
      </a:lvl2pPr>
      <a:lvl3pPr marL="914400" indent="-231775" algn="l" rtl="0" eaLnBrk="0" fontAlgn="base" hangingPunct="0">
        <a:spcBef>
          <a:spcPct val="20000"/>
        </a:spcBef>
        <a:spcAft>
          <a:spcPct val="0"/>
        </a:spcAft>
        <a:buClr>
          <a:srgbClr val="AF242B"/>
        </a:buClr>
        <a:buSzPct val="75000"/>
        <a:buFont typeface="Wingdings" pitchFamily="2" charset="2"/>
        <a:buChar char="w"/>
        <a:defRPr sz="2400">
          <a:solidFill>
            <a:schemeClr val="tx1"/>
          </a:solidFill>
          <a:latin typeface="+mn-lt"/>
        </a:defRPr>
      </a:lvl3pPr>
      <a:lvl4pPr marL="1260475" indent="-231775" algn="l" rtl="0" eaLnBrk="0" fontAlgn="base" hangingPunct="0">
        <a:spcBef>
          <a:spcPct val="20000"/>
        </a:spcBef>
        <a:spcAft>
          <a:spcPct val="0"/>
        </a:spcAft>
        <a:buClr>
          <a:srgbClr val="AF242B"/>
        </a:buClr>
        <a:buSzPct val="75000"/>
        <a:buFont typeface="Wingdings" pitchFamily="2" charset="2"/>
        <a:buChar char="w"/>
        <a:defRPr sz="2000">
          <a:solidFill>
            <a:schemeClr val="tx1"/>
          </a:solidFill>
          <a:latin typeface="+mn-lt"/>
        </a:defRPr>
      </a:lvl4pPr>
      <a:lvl5pPr marL="1539875" indent="-165100" algn="l" rtl="0" eaLnBrk="0" fontAlgn="base" hangingPunct="0">
        <a:spcBef>
          <a:spcPct val="20000"/>
        </a:spcBef>
        <a:spcAft>
          <a:spcPct val="0"/>
        </a:spcAft>
        <a:buClr>
          <a:srgbClr val="AF242B"/>
        </a:buClr>
        <a:buSzPct val="75000"/>
        <a:buFont typeface="Wingdings" pitchFamily="2" charset="2"/>
        <a:buChar char="w"/>
        <a:defRPr sz="2000">
          <a:solidFill>
            <a:schemeClr val="tx1"/>
          </a:solidFill>
          <a:latin typeface="+mn-lt"/>
        </a:defRPr>
      </a:lvl5pPr>
      <a:lvl6pPr marL="1997075" indent="-165100" algn="l" rtl="0" fontAlgn="base">
        <a:spcBef>
          <a:spcPct val="20000"/>
        </a:spcBef>
        <a:spcAft>
          <a:spcPct val="0"/>
        </a:spcAft>
        <a:buClr>
          <a:srgbClr val="AF242B"/>
        </a:buClr>
        <a:buSzPct val="75000"/>
        <a:buFont typeface="Wingdings" pitchFamily="2" charset="2"/>
        <a:buChar char="w"/>
        <a:defRPr sz="2000">
          <a:solidFill>
            <a:schemeClr val="tx1"/>
          </a:solidFill>
          <a:latin typeface="+mn-lt"/>
        </a:defRPr>
      </a:lvl6pPr>
      <a:lvl7pPr marL="2454275" indent="-165100" algn="l" rtl="0" fontAlgn="base">
        <a:spcBef>
          <a:spcPct val="20000"/>
        </a:spcBef>
        <a:spcAft>
          <a:spcPct val="0"/>
        </a:spcAft>
        <a:buClr>
          <a:srgbClr val="AF242B"/>
        </a:buClr>
        <a:buSzPct val="75000"/>
        <a:buFont typeface="Wingdings" pitchFamily="2" charset="2"/>
        <a:buChar char="w"/>
        <a:defRPr sz="2000">
          <a:solidFill>
            <a:schemeClr val="tx1"/>
          </a:solidFill>
          <a:latin typeface="+mn-lt"/>
        </a:defRPr>
      </a:lvl7pPr>
      <a:lvl8pPr marL="2911475" indent="-165100" algn="l" rtl="0" fontAlgn="base">
        <a:spcBef>
          <a:spcPct val="20000"/>
        </a:spcBef>
        <a:spcAft>
          <a:spcPct val="0"/>
        </a:spcAft>
        <a:buClr>
          <a:srgbClr val="AF242B"/>
        </a:buClr>
        <a:buSzPct val="75000"/>
        <a:buFont typeface="Wingdings" pitchFamily="2" charset="2"/>
        <a:buChar char="w"/>
        <a:defRPr sz="2000">
          <a:solidFill>
            <a:schemeClr val="tx1"/>
          </a:solidFill>
          <a:latin typeface="+mn-lt"/>
        </a:defRPr>
      </a:lvl8pPr>
      <a:lvl9pPr marL="3368675" indent="-165100" algn="l" rtl="0" fontAlgn="base">
        <a:spcBef>
          <a:spcPct val="20000"/>
        </a:spcBef>
        <a:spcAft>
          <a:spcPct val="0"/>
        </a:spcAft>
        <a:buClr>
          <a:srgbClr val="AF242B"/>
        </a:buClr>
        <a:buSzPct val="75000"/>
        <a:buFont typeface="Wingdings" pitchFamily="2" charset="2"/>
        <a:buChar char="w"/>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5" descr="contentboth"/>
          <p:cNvPicPr>
            <a:picLocks noChangeAspect="1" noChangeArrowheads="1"/>
          </p:cNvPicPr>
          <p:nvPr userDrawn="1"/>
        </p:nvPicPr>
        <p:blipFill>
          <a:blip r:embed="rId15" cstate="print"/>
          <a:srcRect b="84305"/>
          <a:stretch>
            <a:fillRect/>
          </a:stretch>
        </p:blipFill>
        <p:spPr bwMode="auto">
          <a:xfrm>
            <a:off x="0" y="0"/>
            <a:ext cx="9144000" cy="1076325"/>
          </a:xfrm>
          <a:prstGeom prst="rect">
            <a:avLst/>
          </a:prstGeom>
          <a:noFill/>
          <a:ln w="9525">
            <a:noFill/>
            <a:miter lim="800000"/>
            <a:headEnd/>
            <a:tailEnd/>
          </a:ln>
        </p:spPr>
      </p:pic>
      <p:sp>
        <p:nvSpPr>
          <p:cNvPr id="2051" name="Rectangle 2"/>
          <p:cNvSpPr>
            <a:spLocks noGrp="1" noChangeArrowheads="1"/>
          </p:cNvSpPr>
          <p:nvPr>
            <p:ph type="body" idx="1"/>
          </p:nvPr>
        </p:nvSpPr>
        <p:spPr bwMode="auto">
          <a:xfrm>
            <a:off x="712788" y="1608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3" name="Picture 4" descr="contentboth"/>
          <p:cNvPicPr>
            <a:picLocks noChangeAspect="1" noChangeArrowheads="1"/>
          </p:cNvPicPr>
          <p:nvPr/>
        </p:nvPicPr>
        <p:blipFill>
          <a:blip r:embed="rId15" cstate="print"/>
          <a:srcRect t="15555" r="95833"/>
          <a:stretch>
            <a:fillRect/>
          </a:stretch>
        </p:blipFill>
        <p:spPr bwMode="auto">
          <a:xfrm>
            <a:off x="0" y="1066800"/>
            <a:ext cx="381000" cy="5791200"/>
          </a:xfrm>
          <a:prstGeom prst="rect">
            <a:avLst/>
          </a:prstGeom>
          <a:noFill/>
          <a:ln w="9525">
            <a:noFill/>
            <a:miter lim="800000"/>
            <a:headEnd/>
            <a:tailEnd/>
          </a:ln>
        </p:spPr>
      </p:pic>
      <p:sp>
        <p:nvSpPr>
          <p:cNvPr id="2056" name="Rectangle 11"/>
          <p:cNvSpPr>
            <a:spLocks noGrp="1" noChangeArrowheads="1"/>
          </p:cNvSpPr>
          <p:nvPr>
            <p:ph type="title"/>
          </p:nvPr>
        </p:nvSpPr>
        <p:spPr bwMode="auto">
          <a:xfrm>
            <a:off x="455613" y="331788"/>
            <a:ext cx="7381875" cy="5635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pic>
        <p:nvPicPr>
          <p:cNvPr id="9" name="Picture 2" descr="http://www.gms-hvac.com/Portals/0/gsa-logo.jpg"/>
          <p:cNvPicPr>
            <a:picLocks noChangeAspect="1" noChangeArrowheads="1"/>
          </p:cNvPicPr>
          <p:nvPr userDrawn="1"/>
        </p:nvPicPr>
        <p:blipFill>
          <a:blip r:embed="rId16" cstate="print"/>
          <a:srcRect/>
          <a:stretch>
            <a:fillRect/>
          </a:stretch>
        </p:blipFill>
        <p:spPr bwMode="auto">
          <a:xfrm>
            <a:off x="7887712" y="175710"/>
            <a:ext cx="1107450" cy="727540"/>
          </a:xfrm>
          <a:prstGeom prst="rect">
            <a:avLst/>
          </a:prstGeom>
          <a:noFill/>
        </p:spPr>
      </p:pic>
    </p:spTree>
  </p:cSld>
  <p:clrMap bg1="lt1" tx1="dk1" bg2="lt2" tx2="dk2" accent1="accent1" accent2="accent2" accent3="accent3" accent4="accent4" accent5="accent5" accent6="accent6" hlink="hlink" folHlink="folHlink"/>
  <p:sldLayoutIdLst>
    <p:sldLayoutId id="2147484336" r:id="rId1"/>
    <p:sldLayoutId id="2147484323" r:id="rId2"/>
    <p:sldLayoutId id="2147484324" r:id="rId3"/>
    <p:sldLayoutId id="2147484325" r:id="rId4"/>
    <p:sldLayoutId id="2147484326" r:id="rId5"/>
    <p:sldLayoutId id="2147484327" r:id="rId6"/>
    <p:sldLayoutId id="2147484328" r:id="rId7"/>
    <p:sldLayoutId id="2147484329" r:id="rId8"/>
    <p:sldLayoutId id="2147484330" r:id="rId9"/>
    <p:sldLayoutId id="2147484331" r:id="rId10"/>
    <p:sldLayoutId id="2147484332" r:id="rId11"/>
    <p:sldLayoutId id="2147484333" r:id="rId12"/>
    <p:sldLayoutId id="2147484334" r:id="rId13"/>
  </p:sldLayoutIdLst>
  <p:hf hdr="0" dt="0"/>
  <p:txStyles>
    <p:titleStyle>
      <a:lvl1pPr algn="l" rtl="0" eaLnBrk="0" fontAlgn="base" hangingPunct="0">
        <a:spcBef>
          <a:spcPct val="0"/>
        </a:spcBef>
        <a:spcAft>
          <a:spcPct val="0"/>
        </a:spcAft>
        <a:defRPr sz="2600" b="1">
          <a:solidFill>
            <a:schemeClr val="bg1"/>
          </a:solidFill>
          <a:latin typeface="+mj-lt"/>
          <a:ea typeface="+mj-ea"/>
          <a:cs typeface="+mj-cs"/>
        </a:defRPr>
      </a:lvl1pPr>
      <a:lvl2pPr algn="l" rtl="0" eaLnBrk="0" fontAlgn="base" hangingPunct="0">
        <a:spcBef>
          <a:spcPct val="0"/>
        </a:spcBef>
        <a:spcAft>
          <a:spcPct val="0"/>
        </a:spcAft>
        <a:defRPr sz="2600" b="1">
          <a:solidFill>
            <a:schemeClr val="bg1"/>
          </a:solidFill>
          <a:latin typeface="Arial" charset="0"/>
        </a:defRPr>
      </a:lvl2pPr>
      <a:lvl3pPr algn="l" rtl="0" eaLnBrk="0" fontAlgn="base" hangingPunct="0">
        <a:spcBef>
          <a:spcPct val="0"/>
        </a:spcBef>
        <a:spcAft>
          <a:spcPct val="0"/>
        </a:spcAft>
        <a:defRPr sz="2600" b="1">
          <a:solidFill>
            <a:schemeClr val="bg1"/>
          </a:solidFill>
          <a:latin typeface="Arial" charset="0"/>
        </a:defRPr>
      </a:lvl3pPr>
      <a:lvl4pPr algn="l" rtl="0" eaLnBrk="0" fontAlgn="base" hangingPunct="0">
        <a:spcBef>
          <a:spcPct val="0"/>
        </a:spcBef>
        <a:spcAft>
          <a:spcPct val="0"/>
        </a:spcAft>
        <a:defRPr sz="2600" b="1">
          <a:solidFill>
            <a:schemeClr val="bg1"/>
          </a:solidFill>
          <a:latin typeface="Arial" charset="0"/>
        </a:defRPr>
      </a:lvl4pPr>
      <a:lvl5pPr algn="l" rtl="0" eaLnBrk="0" fontAlgn="base" hangingPunct="0">
        <a:spcBef>
          <a:spcPct val="0"/>
        </a:spcBef>
        <a:spcAft>
          <a:spcPct val="0"/>
        </a:spcAft>
        <a:defRPr sz="2600" b="1">
          <a:solidFill>
            <a:schemeClr val="bg1"/>
          </a:solidFill>
          <a:latin typeface="Arial" charset="0"/>
        </a:defRPr>
      </a:lvl5pPr>
      <a:lvl6pPr marL="457200" algn="l" rtl="0" fontAlgn="base">
        <a:spcBef>
          <a:spcPct val="0"/>
        </a:spcBef>
        <a:spcAft>
          <a:spcPct val="0"/>
        </a:spcAft>
        <a:defRPr sz="2600" b="1">
          <a:solidFill>
            <a:schemeClr val="bg1"/>
          </a:solidFill>
          <a:latin typeface="Arial" charset="0"/>
        </a:defRPr>
      </a:lvl6pPr>
      <a:lvl7pPr marL="914400" algn="l" rtl="0" fontAlgn="base">
        <a:spcBef>
          <a:spcPct val="0"/>
        </a:spcBef>
        <a:spcAft>
          <a:spcPct val="0"/>
        </a:spcAft>
        <a:defRPr sz="2600" b="1">
          <a:solidFill>
            <a:schemeClr val="bg1"/>
          </a:solidFill>
          <a:latin typeface="Arial" charset="0"/>
        </a:defRPr>
      </a:lvl7pPr>
      <a:lvl8pPr marL="1371600" algn="l" rtl="0" fontAlgn="base">
        <a:spcBef>
          <a:spcPct val="0"/>
        </a:spcBef>
        <a:spcAft>
          <a:spcPct val="0"/>
        </a:spcAft>
        <a:defRPr sz="2600" b="1">
          <a:solidFill>
            <a:schemeClr val="bg1"/>
          </a:solidFill>
          <a:latin typeface="Arial" charset="0"/>
        </a:defRPr>
      </a:lvl8pPr>
      <a:lvl9pPr marL="1828800" algn="l" rtl="0" fontAlgn="base">
        <a:spcBef>
          <a:spcPct val="0"/>
        </a:spcBef>
        <a:spcAft>
          <a:spcPct val="0"/>
        </a:spcAft>
        <a:defRPr sz="2600" b="1">
          <a:solidFill>
            <a:schemeClr val="bg1"/>
          </a:solidFill>
          <a:latin typeface="Arial" charset="0"/>
        </a:defRPr>
      </a:lvl9pPr>
    </p:titleStyle>
    <p:bodyStyle>
      <a:lvl1pPr marL="231775" indent="-231775" algn="l" rtl="0" eaLnBrk="0" fontAlgn="base" hangingPunct="0">
        <a:spcBef>
          <a:spcPct val="20000"/>
        </a:spcBef>
        <a:spcAft>
          <a:spcPct val="0"/>
        </a:spcAft>
        <a:buClr>
          <a:srgbClr val="AF242B"/>
        </a:buClr>
        <a:buSzPct val="75000"/>
        <a:buFont typeface="Wingdings" pitchFamily="2" charset="2"/>
        <a:buChar char="w"/>
        <a:defRPr sz="2600">
          <a:solidFill>
            <a:schemeClr val="tx1"/>
          </a:solidFill>
          <a:latin typeface="+mn-lt"/>
          <a:ea typeface="+mn-ea"/>
          <a:cs typeface="+mn-cs"/>
        </a:defRPr>
      </a:lvl1pPr>
      <a:lvl2pPr marL="568325" indent="-222250" algn="l" rtl="0" eaLnBrk="0" fontAlgn="base" hangingPunct="0">
        <a:spcBef>
          <a:spcPct val="20000"/>
        </a:spcBef>
        <a:spcAft>
          <a:spcPct val="0"/>
        </a:spcAft>
        <a:buClr>
          <a:srgbClr val="AF242B"/>
        </a:buClr>
        <a:buSzPct val="75000"/>
        <a:buFont typeface="Wingdings" pitchFamily="2" charset="2"/>
        <a:buChar char="w"/>
        <a:defRPr sz="2400">
          <a:solidFill>
            <a:schemeClr val="tx1"/>
          </a:solidFill>
          <a:latin typeface="+mn-lt"/>
        </a:defRPr>
      </a:lvl2pPr>
      <a:lvl3pPr marL="914400" indent="-231775" algn="l" rtl="0" eaLnBrk="0" fontAlgn="base" hangingPunct="0">
        <a:spcBef>
          <a:spcPct val="20000"/>
        </a:spcBef>
        <a:spcAft>
          <a:spcPct val="0"/>
        </a:spcAft>
        <a:buClr>
          <a:srgbClr val="AF242B"/>
        </a:buClr>
        <a:buSzPct val="75000"/>
        <a:buFont typeface="Wingdings" pitchFamily="2" charset="2"/>
        <a:buChar char="w"/>
        <a:defRPr sz="2400">
          <a:solidFill>
            <a:schemeClr val="tx1"/>
          </a:solidFill>
          <a:latin typeface="+mn-lt"/>
        </a:defRPr>
      </a:lvl3pPr>
      <a:lvl4pPr marL="1260475" indent="-231775" algn="l" rtl="0" eaLnBrk="0" fontAlgn="base" hangingPunct="0">
        <a:spcBef>
          <a:spcPct val="20000"/>
        </a:spcBef>
        <a:spcAft>
          <a:spcPct val="0"/>
        </a:spcAft>
        <a:buClr>
          <a:srgbClr val="AF242B"/>
        </a:buClr>
        <a:buSzPct val="75000"/>
        <a:buFont typeface="Wingdings" pitchFamily="2" charset="2"/>
        <a:buChar char="w"/>
        <a:defRPr sz="2000">
          <a:solidFill>
            <a:schemeClr val="tx1"/>
          </a:solidFill>
          <a:latin typeface="+mn-lt"/>
        </a:defRPr>
      </a:lvl4pPr>
      <a:lvl5pPr marL="1539875" indent="-165100" algn="l" rtl="0" eaLnBrk="0" fontAlgn="base" hangingPunct="0">
        <a:spcBef>
          <a:spcPct val="20000"/>
        </a:spcBef>
        <a:spcAft>
          <a:spcPct val="0"/>
        </a:spcAft>
        <a:buClr>
          <a:srgbClr val="AF242B"/>
        </a:buClr>
        <a:buSzPct val="75000"/>
        <a:buFont typeface="Wingdings" pitchFamily="2" charset="2"/>
        <a:buChar char="w"/>
        <a:defRPr sz="2000">
          <a:solidFill>
            <a:schemeClr val="tx1"/>
          </a:solidFill>
          <a:latin typeface="+mn-lt"/>
        </a:defRPr>
      </a:lvl5pPr>
      <a:lvl6pPr marL="1997075" indent="-165100" algn="l" rtl="0" fontAlgn="base">
        <a:spcBef>
          <a:spcPct val="20000"/>
        </a:spcBef>
        <a:spcAft>
          <a:spcPct val="0"/>
        </a:spcAft>
        <a:buClr>
          <a:srgbClr val="AF242B"/>
        </a:buClr>
        <a:buSzPct val="75000"/>
        <a:buFont typeface="Wingdings" pitchFamily="2" charset="2"/>
        <a:buChar char="w"/>
        <a:defRPr sz="2000">
          <a:solidFill>
            <a:schemeClr val="tx1"/>
          </a:solidFill>
          <a:latin typeface="+mn-lt"/>
        </a:defRPr>
      </a:lvl6pPr>
      <a:lvl7pPr marL="2454275" indent="-165100" algn="l" rtl="0" fontAlgn="base">
        <a:spcBef>
          <a:spcPct val="20000"/>
        </a:spcBef>
        <a:spcAft>
          <a:spcPct val="0"/>
        </a:spcAft>
        <a:buClr>
          <a:srgbClr val="AF242B"/>
        </a:buClr>
        <a:buSzPct val="75000"/>
        <a:buFont typeface="Wingdings" pitchFamily="2" charset="2"/>
        <a:buChar char="w"/>
        <a:defRPr sz="2000">
          <a:solidFill>
            <a:schemeClr val="tx1"/>
          </a:solidFill>
          <a:latin typeface="+mn-lt"/>
        </a:defRPr>
      </a:lvl7pPr>
      <a:lvl8pPr marL="2911475" indent="-165100" algn="l" rtl="0" fontAlgn="base">
        <a:spcBef>
          <a:spcPct val="20000"/>
        </a:spcBef>
        <a:spcAft>
          <a:spcPct val="0"/>
        </a:spcAft>
        <a:buClr>
          <a:srgbClr val="AF242B"/>
        </a:buClr>
        <a:buSzPct val="75000"/>
        <a:buFont typeface="Wingdings" pitchFamily="2" charset="2"/>
        <a:buChar char="w"/>
        <a:defRPr sz="2000">
          <a:solidFill>
            <a:schemeClr val="tx1"/>
          </a:solidFill>
          <a:latin typeface="+mn-lt"/>
        </a:defRPr>
      </a:lvl8pPr>
      <a:lvl9pPr marL="3368675" indent="-165100" algn="l" rtl="0" fontAlgn="base">
        <a:spcBef>
          <a:spcPct val="20000"/>
        </a:spcBef>
        <a:spcAft>
          <a:spcPct val="0"/>
        </a:spcAft>
        <a:buClr>
          <a:srgbClr val="AF242B"/>
        </a:buClr>
        <a:buSzPct val="75000"/>
        <a:buFont typeface="Wingdings" pitchFamily="2" charset="2"/>
        <a:buChar char="w"/>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19.xml"/><Relationship Id="rId1" Type="http://schemas.openxmlformats.org/officeDocument/2006/relationships/slideLayout" Target="../slideLayouts/slideLayout2.xml"/><Relationship Id="rId4" Type="http://schemas.openxmlformats.org/officeDocument/2006/relationships/image" Target="../media/image102.png"/></Relationships>
</file>

<file path=ppt/slides/_rels/slide121.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128.xml"/><Relationship Id="rId1" Type="http://schemas.openxmlformats.org/officeDocument/2006/relationships/slideLayout" Target="../slideLayouts/slideLayout2.xml"/><Relationship Id="rId4" Type="http://schemas.openxmlformats.org/officeDocument/2006/relationships/image" Target="../media/image112.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132.xml"/><Relationship Id="rId1" Type="http://schemas.openxmlformats.org/officeDocument/2006/relationships/slideLayout" Target="../slideLayouts/slideLayout2.xml"/><Relationship Id="rId4" Type="http://schemas.openxmlformats.org/officeDocument/2006/relationships/image" Target="../media/image117.png"/></Relationships>
</file>

<file path=ppt/slides/_rels/slide134.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141.xml"/><Relationship Id="rId1" Type="http://schemas.openxmlformats.org/officeDocument/2006/relationships/slideLayout" Target="../slideLayouts/slideLayout2.xml"/><Relationship Id="rId4" Type="http://schemas.openxmlformats.org/officeDocument/2006/relationships/image" Target="../media/image127.png"/></Relationships>
</file>

<file path=ppt/slides/_rels/slide143.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143.xml"/><Relationship Id="rId1" Type="http://schemas.openxmlformats.org/officeDocument/2006/relationships/slideLayout" Target="../slideLayouts/slideLayout2.xml"/><Relationship Id="rId4" Type="http://schemas.openxmlformats.org/officeDocument/2006/relationships/image" Target="../media/image130.png"/></Relationships>
</file>

<file path=ppt/slides/_rels/slide145.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144.xml"/><Relationship Id="rId1" Type="http://schemas.openxmlformats.org/officeDocument/2006/relationships/slideLayout" Target="../slideLayouts/slideLayout2.xml"/><Relationship Id="rId4" Type="http://schemas.openxmlformats.org/officeDocument/2006/relationships/image" Target="../media/image132.png"/></Relationships>
</file>

<file path=ppt/slides/_rels/slide146.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0.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154.xml"/><Relationship Id="rId1" Type="http://schemas.openxmlformats.org/officeDocument/2006/relationships/slideLayout" Target="../slideLayouts/slideLayout2.xml"/><Relationship Id="rId4" Type="http://schemas.openxmlformats.org/officeDocument/2006/relationships/image" Target="../media/image140.png"/></Relationships>
</file>

<file path=ppt/slides/_rels/slide156.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155.xml"/><Relationship Id="rId1" Type="http://schemas.openxmlformats.org/officeDocument/2006/relationships/slideLayout" Target="../slideLayouts/slideLayout2.xml"/><Relationship Id="rId4" Type="http://schemas.openxmlformats.org/officeDocument/2006/relationships/image" Target="../media/image140.png"/></Relationships>
</file>

<file path=ppt/slides/_rels/slide157.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156.xml"/><Relationship Id="rId1" Type="http://schemas.openxmlformats.org/officeDocument/2006/relationships/slideLayout" Target="../slideLayouts/slideLayout2.xml"/><Relationship Id="rId4" Type="http://schemas.openxmlformats.org/officeDocument/2006/relationships/image" Target="../media/image143.png"/></Relationships>
</file>

<file path=ppt/slides/_rels/slide158.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144.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notesSlide" Target="../notesSlides/notesSlide185.xml"/><Relationship Id="rId1" Type="http://schemas.openxmlformats.org/officeDocument/2006/relationships/slideLayout" Target="../slideLayouts/slideLayout2.xml"/><Relationship Id="rId4" Type="http://schemas.openxmlformats.org/officeDocument/2006/relationships/image" Target="../media/image169.png"/></Relationships>
</file>

<file path=ppt/slides/_rels/slide188.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notesSlide" Target="../notesSlides/notesSlide192.xml"/><Relationship Id="rId1" Type="http://schemas.openxmlformats.org/officeDocument/2006/relationships/slideLayout" Target="../slideLayouts/slideLayout2.xml"/><Relationship Id="rId4" Type="http://schemas.openxmlformats.org/officeDocument/2006/relationships/image" Target="../media/image176.png"/></Relationships>
</file>

<file path=ppt/slides/_rels/slide195.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image" Target="../media/image179.png"/><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notesSlide" Target="../notesSlides/notesSlide198.xml"/><Relationship Id="rId1" Type="http://schemas.openxmlformats.org/officeDocument/2006/relationships/slideLayout" Target="../slideLayouts/slideLayout2.xml"/><Relationship Id="rId4" Type="http://schemas.openxmlformats.org/officeDocument/2006/relationships/image" Target="../media/image183.png"/></Relationships>
</file>

<file path=ppt/slides/_rels/slide201.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3" Type="http://schemas.openxmlformats.org/officeDocument/2006/relationships/image" Target="../media/image185.png"/><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3" Type="http://schemas.openxmlformats.org/officeDocument/2006/relationships/image" Target="../media/image186.png"/><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gsa.gov/baar"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6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6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6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6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7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7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7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ctrTitle"/>
          </p:nvPr>
        </p:nvSpPr>
        <p:spPr>
          <a:xfrm>
            <a:off x="2133600" y="1600200"/>
            <a:ext cx="6685935" cy="1295400"/>
          </a:xfrm>
        </p:spPr>
        <p:txBody>
          <a:bodyPr/>
          <a:lstStyle/>
          <a:p>
            <a:pPr eaLnBrk="1" hangingPunct="1"/>
            <a:r>
              <a:rPr lang="en-US" dirty="0" smtClean="0"/>
              <a:t>GSA’s Vendor and Customer </a:t>
            </a:r>
            <a:br>
              <a:rPr lang="en-US" dirty="0" smtClean="0"/>
            </a:br>
            <a:r>
              <a:rPr lang="en-US" dirty="0" smtClean="0"/>
              <a:t>Self Service (VCSS)</a:t>
            </a:r>
            <a:endParaRPr lang="en-US" sz="2400" b="0" dirty="0" smtClean="0"/>
          </a:p>
        </p:txBody>
      </p:sp>
      <p:sp>
        <p:nvSpPr>
          <p:cNvPr id="4" name="Rectangle 4"/>
          <p:cNvSpPr txBox="1">
            <a:spLocks noChangeArrowheads="1"/>
          </p:cNvSpPr>
          <p:nvPr/>
        </p:nvSpPr>
        <p:spPr bwMode="auto">
          <a:xfrm>
            <a:off x="2133601" y="5318760"/>
            <a:ext cx="559308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3" y="331788"/>
            <a:ext cx="8024710" cy="563562"/>
          </a:xfrm>
        </p:spPr>
        <p:txBody>
          <a:bodyPr/>
          <a:lstStyle/>
          <a:p>
            <a:pPr eaLnBrk="1" hangingPunct="1"/>
            <a:r>
              <a:rPr lang="en-US" dirty="0" smtClean="0"/>
              <a:t>VCSS Registration Overview</a:t>
            </a:r>
          </a:p>
        </p:txBody>
      </p:sp>
      <p:sp>
        <p:nvSpPr>
          <p:cNvPr id="8195" name="Rectangle 7"/>
          <p:cNvSpPr>
            <a:spLocks noGrp="1" noChangeArrowheads="1"/>
          </p:cNvSpPr>
          <p:nvPr>
            <p:ph idx="1"/>
          </p:nvPr>
        </p:nvSpPr>
        <p:spPr>
          <a:xfrm>
            <a:off x="481781" y="1433079"/>
            <a:ext cx="8460607" cy="4456733"/>
          </a:xfrm>
        </p:spPr>
        <p:txBody>
          <a:bodyPr/>
          <a:lstStyle/>
          <a:p>
            <a:pPr eaLnBrk="1" hangingPunct="1"/>
            <a:r>
              <a:rPr lang="en-US" sz="2000" b="1" dirty="0" smtClean="0"/>
              <a:t>VCSS Account Registration is the process you complete in order to register a VCSS account</a:t>
            </a:r>
          </a:p>
          <a:p>
            <a:pPr eaLnBrk="1" hangingPunct="1">
              <a:buNone/>
            </a:pPr>
            <a:endParaRPr lang="en-US" sz="1000" b="1" dirty="0" smtClean="0"/>
          </a:p>
          <a:p>
            <a:pPr lvl="1" eaLnBrk="1" hangingPunct="1"/>
            <a:r>
              <a:rPr lang="en-US" sz="1800" dirty="0" smtClean="0"/>
              <a:t>The first person that registers the account in VCSS must agree to become the account administrator.</a:t>
            </a:r>
            <a:endParaRPr lang="en-US" sz="1000" dirty="0" smtClean="0"/>
          </a:p>
          <a:p>
            <a:pPr lvl="1" eaLnBrk="1" hangingPunct="1"/>
            <a:r>
              <a:rPr lang="en-US" sz="1800" dirty="0" smtClean="0"/>
              <a:t>As an account administrator, your responsibilities include approving or disapproving all new user access to the VCSS account.</a:t>
            </a:r>
          </a:p>
          <a:p>
            <a:pPr lvl="1" eaLnBrk="1" hangingPunct="1"/>
            <a:r>
              <a:rPr lang="en-US" sz="1800" dirty="0" smtClean="0"/>
              <a:t>You can only register one VCSS account at a time.</a:t>
            </a:r>
          </a:p>
          <a:p>
            <a:pPr lvl="1" eaLnBrk="1" hangingPunct="1">
              <a:buNone/>
            </a:pPr>
            <a:endParaRPr lang="en-US" sz="1800" dirty="0" smtClean="0"/>
          </a:p>
          <a:p>
            <a:pPr eaLnBrk="1" hangingPunct="1"/>
            <a:r>
              <a:rPr lang="en-US" sz="2000" b="1" dirty="0" smtClean="0"/>
              <a:t>A User ID must also be created in order to access VCSS</a:t>
            </a:r>
          </a:p>
          <a:p>
            <a:pPr lvl="1" eaLnBrk="1" hangingPunct="1"/>
            <a:r>
              <a:rPr lang="en-US" sz="1800" dirty="0" smtClean="0"/>
              <a:t>During the approval process for a new VCSS Account registration you can create a new User ID</a:t>
            </a:r>
          </a:p>
          <a:p>
            <a:pPr lvl="1" eaLnBrk="1" hangingPunct="1"/>
            <a:r>
              <a:rPr lang="en-US" sz="1800" dirty="0" smtClean="0"/>
              <a:t>You can ask GSA to create a User ID to access existing VCSS Accounts</a:t>
            </a:r>
          </a:p>
          <a:p>
            <a:pPr lvl="1" eaLnBrk="1" hangingPunct="1">
              <a:buNone/>
            </a:pPr>
            <a:endParaRPr lang="en-US" sz="1800" dirty="0" smtClean="0"/>
          </a:p>
        </p:txBody>
      </p:sp>
      <p:pic>
        <p:nvPicPr>
          <p:cNvPr id="1031" name="Picture 7" descr="C:\Documents and Settings\tgiasson\Local Settings\Temporary Internet Files\Content.IE5\FTTN6352\MC900065122[1].wmf"/>
          <p:cNvPicPr>
            <a:picLocks noChangeAspect="1" noChangeArrowheads="1"/>
          </p:cNvPicPr>
          <p:nvPr/>
        </p:nvPicPr>
        <p:blipFill>
          <a:blip r:embed="rId3" cstate="print"/>
          <a:srcRect/>
          <a:stretch>
            <a:fillRect/>
          </a:stretch>
        </p:blipFill>
        <p:spPr bwMode="auto">
          <a:xfrm>
            <a:off x="6763870" y="5578825"/>
            <a:ext cx="1595761" cy="1108988"/>
          </a:xfrm>
          <a:prstGeom prst="rect">
            <a:avLst/>
          </a:prstGeom>
          <a:noFill/>
        </p:spPr>
      </p:pic>
      <p:sp>
        <p:nvSpPr>
          <p:cNvPr id="6" name="TextBox 5"/>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B1</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noChangeArrowheads="1"/>
          </p:cNvPicPr>
          <p:nvPr/>
        </p:nvPicPr>
        <p:blipFill>
          <a:blip r:embed="rId3" cstate="print"/>
          <a:srcRect t="29677" r="4557"/>
          <a:stretch>
            <a:fillRect/>
          </a:stretch>
        </p:blipFill>
        <p:spPr bwMode="auto">
          <a:xfrm>
            <a:off x="774934" y="4003849"/>
            <a:ext cx="8064734" cy="2331716"/>
          </a:xfrm>
          <a:prstGeom prst="rect">
            <a:avLst/>
          </a:prstGeom>
          <a:noFill/>
          <a:ln w="9525">
            <a:solidFill>
              <a:schemeClr val="tx1"/>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Outstanding Balances by Account (Cont’d)</a:t>
            </a:r>
          </a:p>
        </p:txBody>
      </p:sp>
      <p:sp>
        <p:nvSpPr>
          <p:cNvPr id="8195" name="Rectangle 7"/>
          <p:cNvSpPr>
            <a:spLocks noGrp="1" noChangeArrowheads="1"/>
          </p:cNvSpPr>
          <p:nvPr>
            <p:ph idx="1"/>
          </p:nvPr>
        </p:nvSpPr>
        <p:spPr>
          <a:xfrm>
            <a:off x="458792" y="1344773"/>
            <a:ext cx="8548728" cy="2326475"/>
          </a:xfrm>
        </p:spPr>
        <p:txBody>
          <a:bodyPr/>
          <a:lstStyle/>
          <a:p>
            <a:pPr eaLnBrk="1" hangingPunct="1"/>
            <a:r>
              <a:rPr lang="en-US" sz="2200" b="1" dirty="0" smtClean="0"/>
              <a:t>Outstanding Balances by Account page</a:t>
            </a:r>
          </a:p>
          <a:p>
            <a:pPr lvl="1" eaLnBrk="1" hangingPunct="1"/>
            <a:r>
              <a:rPr lang="en-US" sz="1800" dirty="0" smtClean="0"/>
              <a:t>The Outstanding Balances by Account page displays, with a list of your account(s) by outstanding balance. </a:t>
            </a:r>
          </a:p>
          <a:p>
            <a:pPr lvl="2" eaLnBrk="1" hangingPunct="1"/>
            <a:r>
              <a:rPr lang="en-US" sz="1600" dirty="0" smtClean="0"/>
              <a:t>The </a:t>
            </a:r>
            <a:r>
              <a:rPr lang="en-US" sz="1600" b="1" dirty="0" smtClean="0"/>
              <a:t>Outstanding Amount</a:t>
            </a:r>
            <a:r>
              <a:rPr lang="en-US" sz="1600" dirty="0" smtClean="0"/>
              <a:t> column is the total outstanding amount of statements.  </a:t>
            </a:r>
          </a:p>
          <a:p>
            <a:pPr lvl="2" eaLnBrk="1" hangingPunct="1"/>
            <a:r>
              <a:rPr lang="en-US" sz="1600" dirty="0" smtClean="0"/>
              <a:t>The </a:t>
            </a:r>
            <a:r>
              <a:rPr lang="en-US" sz="1600" b="1" dirty="0" smtClean="0"/>
              <a:t>Outstanding Credit Amount </a:t>
            </a:r>
            <a:r>
              <a:rPr lang="en-US" sz="1600" dirty="0" smtClean="0"/>
              <a:t>column</a:t>
            </a:r>
            <a:r>
              <a:rPr lang="en-US" sz="1600" b="1" dirty="0" smtClean="0"/>
              <a:t> </a:t>
            </a:r>
            <a:r>
              <a:rPr lang="en-US" sz="1600" dirty="0" smtClean="0"/>
              <a:t>is outstanding credits the customer has.</a:t>
            </a:r>
          </a:p>
          <a:p>
            <a:pPr lvl="2" eaLnBrk="1" hangingPunct="1"/>
            <a:endParaRPr lang="en-US" sz="2000" dirty="0" smtClean="0"/>
          </a:p>
        </p:txBody>
      </p:sp>
      <p:sp>
        <p:nvSpPr>
          <p:cNvPr id="7" name="Rectangle 6"/>
          <p:cNvSpPr/>
          <p:nvPr/>
        </p:nvSpPr>
        <p:spPr bwMode="auto">
          <a:xfrm>
            <a:off x="796200" y="5568033"/>
            <a:ext cx="8011624" cy="173861"/>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 name="TextBox 5"/>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D18</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a:stretch>
            <a:fillRect/>
          </a:stretch>
        </p:blipFill>
        <p:spPr bwMode="auto">
          <a:xfrm>
            <a:off x="493059" y="2656102"/>
            <a:ext cx="8435788" cy="2290455"/>
          </a:xfrm>
          <a:prstGeom prst="rect">
            <a:avLst/>
          </a:prstGeom>
          <a:noFill/>
          <a:ln w="9525">
            <a:solidFill>
              <a:schemeClr val="tx1"/>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Outstanding Balances by Account (Cont’d)</a:t>
            </a:r>
          </a:p>
        </p:txBody>
      </p:sp>
      <p:sp>
        <p:nvSpPr>
          <p:cNvPr id="8195" name="Rectangle 7"/>
          <p:cNvSpPr>
            <a:spLocks noGrp="1" noChangeArrowheads="1"/>
          </p:cNvSpPr>
          <p:nvPr>
            <p:ph idx="1"/>
          </p:nvPr>
        </p:nvSpPr>
        <p:spPr>
          <a:xfrm>
            <a:off x="580056" y="1316447"/>
            <a:ext cx="8229600" cy="1088550"/>
          </a:xfrm>
        </p:spPr>
        <p:txBody>
          <a:bodyPr/>
          <a:lstStyle/>
          <a:p>
            <a:pPr eaLnBrk="1" hangingPunct="1"/>
            <a:r>
              <a:rPr lang="en-US" sz="2200" b="1" dirty="0" smtClean="0"/>
              <a:t>Outstanding Balances by Account page</a:t>
            </a:r>
          </a:p>
          <a:p>
            <a:pPr lvl="1" eaLnBrk="1" hangingPunct="1"/>
            <a:r>
              <a:rPr lang="en-US" sz="1800" dirty="0" smtClean="0"/>
              <a:t>To view outstanding statements on your account, select an account record and then select the </a:t>
            </a:r>
            <a:r>
              <a:rPr lang="en-US" sz="1800" b="1" dirty="0" smtClean="0"/>
              <a:t>[View Outstanding Statements]</a:t>
            </a:r>
            <a:r>
              <a:rPr lang="en-US" sz="1800" dirty="0" smtClean="0"/>
              <a:t> button.</a:t>
            </a:r>
          </a:p>
        </p:txBody>
      </p:sp>
      <p:sp>
        <p:nvSpPr>
          <p:cNvPr id="9" name="Rectangle 8"/>
          <p:cNvSpPr/>
          <p:nvPr/>
        </p:nvSpPr>
        <p:spPr bwMode="auto">
          <a:xfrm>
            <a:off x="503128" y="4384111"/>
            <a:ext cx="8398825" cy="214783"/>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0" name="Rectangle 9"/>
          <p:cNvSpPr/>
          <p:nvPr/>
        </p:nvSpPr>
        <p:spPr bwMode="auto">
          <a:xfrm>
            <a:off x="623229" y="3425686"/>
            <a:ext cx="1555195" cy="285702"/>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 name="TextBox 7"/>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D19</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1815352" y="3056690"/>
            <a:ext cx="5257801" cy="3571726"/>
          </a:xfrm>
          <a:prstGeom prst="rect">
            <a:avLst/>
          </a:prstGeom>
          <a:noFill/>
          <a:ln w="9525">
            <a:solidFill>
              <a:schemeClr val="tx1"/>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Outstanding Balances by Account (Cont’d)</a:t>
            </a:r>
          </a:p>
        </p:txBody>
      </p:sp>
      <p:sp>
        <p:nvSpPr>
          <p:cNvPr id="8195" name="Rectangle 7"/>
          <p:cNvSpPr>
            <a:spLocks noGrp="1" noChangeArrowheads="1"/>
          </p:cNvSpPr>
          <p:nvPr>
            <p:ph idx="1"/>
          </p:nvPr>
        </p:nvSpPr>
        <p:spPr>
          <a:xfrm>
            <a:off x="410121" y="1148948"/>
            <a:ext cx="8733879" cy="1656882"/>
          </a:xfrm>
        </p:spPr>
        <p:txBody>
          <a:bodyPr/>
          <a:lstStyle/>
          <a:p>
            <a:pPr eaLnBrk="1" hangingPunct="1"/>
            <a:r>
              <a:rPr lang="en-US" sz="2200" b="1" dirty="0" smtClean="0"/>
              <a:t>Statement Search page</a:t>
            </a:r>
          </a:p>
          <a:p>
            <a:pPr lvl="1" eaLnBrk="1" hangingPunct="1"/>
            <a:r>
              <a:rPr lang="en-US" sz="1600" dirty="0" smtClean="0"/>
              <a:t>The Statement Search page displays with outstanding statement records already shown in the search results.</a:t>
            </a:r>
          </a:p>
          <a:p>
            <a:pPr lvl="1" eaLnBrk="1" hangingPunct="1"/>
            <a:r>
              <a:rPr lang="en-US" sz="1600" dirty="0" smtClean="0"/>
              <a:t>From this page you can select a </a:t>
            </a:r>
            <a:r>
              <a:rPr lang="en-US" sz="1600" b="1" dirty="0" smtClean="0"/>
              <a:t>statement record </a:t>
            </a:r>
            <a:r>
              <a:rPr lang="en-US" sz="1600" dirty="0" smtClean="0"/>
              <a:t>and then:</a:t>
            </a:r>
          </a:p>
          <a:p>
            <a:pPr lvl="2" eaLnBrk="1" hangingPunct="1"/>
            <a:r>
              <a:rPr lang="en-US" sz="1600" dirty="0" smtClean="0"/>
              <a:t>Select the </a:t>
            </a:r>
            <a:r>
              <a:rPr lang="en-US" sz="1600" b="1" dirty="0" smtClean="0"/>
              <a:t>[View] </a:t>
            </a:r>
            <a:r>
              <a:rPr lang="en-US" sz="1600" dirty="0" smtClean="0"/>
              <a:t>button to view the statement details, or </a:t>
            </a:r>
          </a:p>
          <a:p>
            <a:pPr lvl="2" eaLnBrk="1" hangingPunct="1"/>
            <a:r>
              <a:rPr lang="en-US" sz="1600" dirty="0" smtClean="0"/>
              <a:t>Select the </a:t>
            </a:r>
            <a:r>
              <a:rPr lang="en-US" sz="1600" b="1" dirty="0" smtClean="0"/>
              <a:t>[View PDF] </a:t>
            </a:r>
            <a:r>
              <a:rPr lang="en-US" sz="1600" dirty="0" smtClean="0"/>
              <a:t>button to view a PDF version of the statement.</a:t>
            </a:r>
          </a:p>
          <a:p>
            <a:pPr lvl="2" eaLnBrk="1" hangingPunct="1"/>
            <a:endParaRPr lang="en-US" sz="1600" dirty="0" smtClean="0"/>
          </a:p>
        </p:txBody>
      </p:sp>
      <p:sp>
        <p:nvSpPr>
          <p:cNvPr id="6" name="Rectangle 5"/>
          <p:cNvSpPr/>
          <p:nvPr/>
        </p:nvSpPr>
        <p:spPr bwMode="auto">
          <a:xfrm>
            <a:off x="1896035" y="5462232"/>
            <a:ext cx="865769" cy="212428"/>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7" name="Rectangle 6"/>
          <p:cNvSpPr/>
          <p:nvPr/>
        </p:nvSpPr>
        <p:spPr bwMode="auto">
          <a:xfrm>
            <a:off x="1805375" y="6212541"/>
            <a:ext cx="5267777" cy="349624"/>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9" name="TextBox 8"/>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D20</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srcRect/>
          <a:stretch>
            <a:fillRect/>
          </a:stretch>
        </p:blipFill>
        <p:spPr bwMode="auto">
          <a:xfrm>
            <a:off x="519954" y="2871255"/>
            <a:ext cx="8435788" cy="2290455"/>
          </a:xfrm>
          <a:prstGeom prst="rect">
            <a:avLst/>
          </a:prstGeom>
          <a:noFill/>
          <a:ln w="9525">
            <a:solidFill>
              <a:schemeClr val="tx1"/>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Outstanding Balances by Account (Cont’d)</a:t>
            </a:r>
          </a:p>
        </p:txBody>
      </p:sp>
      <p:sp>
        <p:nvSpPr>
          <p:cNvPr id="8195" name="Rectangle 7"/>
          <p:cNvSpPr>
            <a:spLocks noGrp="1" noChangeArrowheads="1"/>
          </p:cNvSpPr>
          <p:nvPr>
            <p:ph idx="1"/>
          </p:nvPr>
        </p:nvSpPr>
        <p:spPr>
          <a:xfrm>
            <a:off x="442452" y="1308974"/>
            <a:ext cx="8642556" cy="1096023"/>
          </a:xfrm>
        </p:spPr>
        <p:txBody>
          <a:bodyPr/>
          <a:lstStyle/>
          <a:p>
            <a:pPr eaLnBrk="1" hangingPunct="1"/>
            <a:r>
              <a:rPr lang="en-US" sz="2200" b="1" dirty="0" smtClean="0"/>
              <a:t>Outstanding Balances by Account page</a:t>
            </a:r>
          </a:p>
          <a:p>
            <a:pPr lvl="1" eaLnBrk="1" hangingPunct="1"/>
            <a:r>
              <a:rPr lang="en-US" sz="1800" dirty="0" smtClean="0"/>
              <a:t>To view recent statements on your account, select an account record and then select the </a:t>
            </a:r>
            <a:r>
              <a:rPr lang="en-US" sz="1800" b="1" dirty="0" smtClean="0"/>
              <a:t>[View Recent Statements (3 Months)]</a:t>
            </a:r>
            <a:r>
              <a:rPr lang="en-US" sz="1800" dirty="0" smtClean="0"/>
              <a:t> button.</a:t>
            </a:r>
          </a:p>
        </p:txBody>
      </p:sp>
      <p:sp>
        <p:nvSpPr>
          <p:cNvPr id="10" name="Rectangle 9"/>
          <p:cNvSpPr/>
          <p:nvPr/>
        </p:nvSpPr>
        <p:spPr bwMode="auto">
          <a:xfrm>
            <a:off x="503127" y="4609579"/>
            <a:ext cx="8478035" cy="187889"/>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1" name="Rectangle 10"/>
          <p:cNvSpPr/>
          <p:nvPr/>
        </p:nvSpPr>
        <p:spPr bwMode="auto">
          <a:xfrm>
            <a:off x="2250139" y="3652075"/>
            <a:ext cx="1878108" cy="287914"/>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7" name="TextBox 6"/>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D21</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srcRect/>
          <a:stretch>
            <a:fillRect/>
          </a:stretch>
        </p:blipFill>
        <p:spPr bwMode="auto">
          <a:xfrm>
            <a:off x="2017058" y="3070137"/>
            <a:ext cx="5257801" cy="3571726"/>
          </a:xfrm>
          <a:prstGeom prst="rect">
            <a:avLst/>
          </a:prstGeom>
          <a:noFill/>
          <a:ln w="9525">
            <a:solidFill>
              <a:schemeClr val="tx1"/>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Outstanding Balances by Account (Cont’d)</a:t>
            </a:r>
          </a:p>
        </p:txBody>
      </p:sp>
      <p:sp>
        <p:nvSpPr>
          <p:cNvPr id="8195" name="Rectangle 7"/>
          <p:cNvSpPr>
            <a:spLocks noGrp="1" noChangeArrowheads="1"/>
          </p:cNvSpPr>
          <p:nvPr>
            <p:ph idx="1"/>
          </p:nvPr>
        </p:nvSpPr>
        <p:spPr>
          <a:xfrm>
            <a:off x="450937" y="1122479"/>
            <a:ext cx="8693063" cy="1187157"/>
          </a:xfrm>
        </p:spPr>
        <p:txBody>
          <a:bodyPr/>
          <a:lstStyle/>
          <a:p>
            <a:pPr eaLnBrk="1" hangingPunct="1"/>
            <a:r>
              <a:rPr lang="en-US" sz="2200" b="1" dirty="0" smtClean="0"/>
              <a:t>Statement Search page</a:t>
            </a:r>
          </a:p>
          <a:p>
            <a:pPr lvl="1" eaLnBrk="1" hangingPunct="1"/>
            <a:r>
              <a:rPr lang="en-US" sz="1800" dirty="0" smtClean="0"/>
              <a:t>The Statement Search page displays with recent statement records in the search results.</a:t>
            </a:r>
          </a:p>
          <a:p>
            <a:pPr lvl="1" eaLnBrk="1" hangingPunct="1"/>
            <a:r>
              <a:rPr lang="en-US" sz="1800" dirty="0" smtClean="0"/>
              <a:t>From this page you can select a </a:t>
            </a:r>
            <a:r>
              <a:rPr lang="en-US" sz="1800" b="1" dirty="0" smtClean="0"/>
              <a:t>statement record </a:t>
            </a:r>
            <a:r>
              <a:rPr lang="en-US" sz="1800" dirty="0" smtClean="0"/>
              <a:t>and then select the </a:t>
            </a:r>
            <a:r>
              <a:rPr lang="en-US" sz="1800" b="1" dirty="0" smtClean="0"/>
              <a:t>[View] </a:t>
            </a:r>
            <a:r>
              <a:rPr lang="en-US" sz="1800" dirty="0" smtClean="0"/>
              <a:t>button to view the statement details or select the </a:t>
            </a:r>
            <a:r>
              <a:rPr lang="en-US" sz="1800" b="1" dirty="0" smtClean="0"/>
              <a:t>[View PDF] </a:t>
            </a:r>
            <a:r>
              <a:rPr lang="en-US" sz="1800" dirty="0" smtClean="0"/>
              <a:t>button to view a PDF version of the statement.</a:t>
            </a:r>
          </a:p>
          <a:p>
            <a:pPr lvl="1" eaLnBrk="1" hangingPunct="1"/>
            <a:endParaRPr lang="en-US" sz="1800" dirty="0" smtClean="0"/>
          </a:p>
        </p:txBody>
      </p:sp>
      <p:sp>
        <p:nvSpPr>
          <p:cNvPr id="8" name="Rectangle 7"/>
          <p:cNvSpPr/>
          <p:nvPr/>
        </p:nvSpPr>
        <p:spPr bwMode="auto">
          <a:xfrm>
            <a:off x="2029553" y="6212910"/>
            <a:ext cx="5245306" cy="456831"/>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9" name="Rectangle 8"/>
          <p:cNvSpPr/>
          <p:nvPr/>
        </p:nvSpPr>
        <p:spPr bwMode="auto">
          <a:xfrm>
            <a:off x="2084507" y="5498927"/>
            <a:ext cx="820058" cy="216073"/>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7" name="TextBox 6"/>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D22</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srcRect/>
          <a:stretch>
            <a:fillRect/>
          </a:stretch>
        </p:blipFill>
        <p:spPr bwMode="auto">
          <a:xfrm>
            <a:off x="519954" y="2871255"/>
            <a:ext cx="8435788" cy="2290455"/>
          </a:xfrm>
          <a:prstGeom prst="rect">
            <a:avLst/>
          </a:prstGeom>
          <a:noFill/>
          <a:ln w="9525">
            <a:solidFill>
              <a:schemeClr val="tx1"/>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Outstanding Balances by Account (Cont’d)</a:t>
            </a:r>
          </a:p>
        </p:txBody>
      </p:sp>
      <p:sp>
        <p:nvSpPr>
          <p:cNvPr id="8195" name="Rectangle 7"/>
          <p:cNvSpPr>
            <a:spLocks noGrp="1" noChangeArrowheads="1"/>
          </p:cNvSpPr>
          <p:nvPr>
            <p:ph idx="1"/>
          </p:nvPr>
        </p:nvSpPr>
        <p:spPr>
          <a:xfrm>
            <a:off x="471948" y="1292202"/>
            <a:ext cx="8470440" cy="1037640"/>
          </a:xfrm>
        </p:spPr>
        <p:txBody>
          <a:bodyPr/>
          <a:lstStyle/>
          <a:p>
            <a:pPr eaLnBrk="1" hangingPunct="1"/>
            <a:r>
              <a:rPr lang="en-US" sz="2200" b="1" dirty="0" smtClean="0"/>
              <a:t>Outstanding Balances by Account page</a:t>
            </a:r>
          </a:p>
          <a:p>
            <a:pPr lvl="1" eaLnBrk="1" hangingPunct="1"/>
            <a:r>
              <a:rPr lang="en-US" sz="1800" dirty="0" smtClean="0"/>
              <a:t>To create correspondence to send to GSA, in the search results select an </a:t>
            </a:r>
            <a:r>
              <a:rPr lang="en-US" sz="1800" b="1" dirty="0" smtClean="0"/>
              <a:t>account record</a:t>
            </a:r>
            <a:r>
              <a:rPr lang="en-US" sz="1800" dirty="0" smtClean="0"/>
              <a:t> and then select the </a:t>
            </a:r>
            <a:r>
              <a:rPr lang="en-US" sz="1800" b="1" dirty="0" smtClean="0"/>
              <a:t>[Send Correspondence] </a:t>
            </a:r>
            <a:r>
              <a:rPr lang="en-US" sz="1800" dirty="0" smtClean="0"/>
              <a:t>button.</a:t>
            </a:r>
          </a:p>
        </p:txBody>
      </p:sp>
      <p:sp>
        <p:nvSpPr>
          <p:cNvPr id="10" name="Rectangle 9"/>
          <p:cNvSpPr/>
          <p:nvPr/>
        </p:nvSpPr>
        <p:spPr bwMode="auto">
          <a:xfrm>
            <a:off x="503127" y="4609579"/>
            <a:ext cx="8478035" cy="187889"/>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1" name="Rectangle 10"/>
          <p:cNvSpPr/>
          <p:nvPr/>
        </p:nvSpPr>
        <p:spPr bwMode="auto">
          <a:xfrm>
            <a:off x="4168588" y="3678968"/>
            <a:ext cx="1232157" cy="247573"/>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7" name="TextBox 6"/>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D23</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a:stretch>
            <a:fillRect/>
          </a:stretch>
        </p:blipFill>
        <p:spPr bwMode="auto">
          <a:xfrm>
            <a:off x="4141695" y="1788458"/>
            <a:ext cx="4827494" cy="4053490"/>
          </a:xfrm>
          <a:prstGeom prst="rect">
            <a:avLst/>
          </a:prstGeom>
          <a:noFill/>
          <a:ln w="9525">
            <a:solidFill>
              <a:schemeClr val="tx1"/>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Outstanding Balances by Account (Cont’d)</a:t>
            </a:r>
          </a:p>
        </p:txBody>
      </p:sp>
      <p:sp>
        <p:nvSpPr>
          <p:cNvPr id="8195" name="Rectangle 7"/>
          <p:cNvSpPr>
            <a:spLocks noGrp="1" noChangeArrowheads="1"/>
          </p:cNvSpPr>
          <p:nvPr>
            <p:ph idx="1"/>
          </p:nvPr>
        </p:nvSpPr>
        <p:spPr>
          <a:xfrm>
            <a:off x="407096" y="1215312"/>
            <a:ext cx="3855415" cy="5212784"/>
          </a:xfrm>
        </p:spPr>
        <p:txBody>
          <a:bodyPr/>
          <a:lstStyle/>
          <a:p>
            <a:pPr eaLnBrk="1" hangingPunct="1"/>
            <a:r>
              <a:rPr lang="en-US" sz="2200" b="1" dirty="0" smtClean="0"/>
              <a:t>Send Correspondence page</a:t>
            </a:r>
          </a:p>
          <a:p>
            <a:pPr eaLnBrk="1" hangingPunct="1">
              <a:buNone/>
            </a:pPr>
            <a:endParaRPr lang="en-US" sz="500" b="1" dirty="0" smtClean="0"/>
          </a:p>
          <a:p>
            <a:pPr lvl="1" eaLnBrk="1" hangingPunct="1"/>
            <a:r>
              <a:rPr lang="en-US" sz="1800" dirty="0" smtClean="0"/>
              <a:t>The Send Correspondence page displays.  To send correspondence to GSA, fill out the following information:</a:t>
            </a:r>
          </a:p>
          <a:p>
            <a:pPr lvl="2" eaLnBrk="1" hangingPunct="1"/>
            <a:r>
              <a:rPr lang="en-US" sz="1600" dirty="0" smtClean="0"/>
              <a:t>Your contact, account, and correspondence information.</a:t>
            </a:r>
          </a:p>
          <a:p>
            <a:pPr lvl="2" eaLnBrk="1" hangingPunct="1"/>
            <a:r>
              <a:rPr lang="en-US" sz="1600" dirty="0" smtClean="0"/>
              <a:t>Add an attachment, if needed (file types supported are text, PDF, Microsoft Excel and Word documents). </a:t>
            </a:r>
          </a:p>
          <a:p>
            <a:pPr lvl="2" eaLnBrk="1" hangingPunct="1"/>
            <a:r>
              <a:rPr lang="en-US" sz="1600" dirty="0" smtClean="0"/>
              <a:t>Select the </a:t>
            </a:r>
            <a:r>
              <a:rPr lang="en-US" sz="1600" b="1" dirty="0" smtClean="0"/>
              <a:t>[Submit Correspondence] </a:t>
            </a:r>
            <a:r>
              <a:rPr lang="en-US" sz="1600" dirty="0" smtClean="0"/>
              <a:t>button to send the correspondence to GSA.  Once submitted, GSA will receive and review this correspondence.</a:t>
            </a:r>
          </a:p>
        </p:txBody>
      </p:sp>
      <p:sp>
        <p:nvSpPr>
          <p:cNvPr id="8" name="Rectangle 7"/>
          <p:cNvSpPr/>
          <p:nvPr/>
        </p:nvSpPr>
        <p:spPr bwMode="auto">
          <a:xfrm>
            <a:off x="4343368" y="2089353"/>
            <a:ext cx="820303" cy="156306"/>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9" name="Rectangle 8"/>
          <p:cNvSpPr/>
          <p:nvPr/>
        </p:nvSpPr>
        <p:spPr bwMode="auto">
          <a:xfrm>
            <a:off x="4184091" y="2256427"/>
            <a:ext cx="4690968" cy="3552702"/>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7" name="TextBox 6"/>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D24</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Business Line Summary</a:t>
            </a:r>
          </a:p>
        </p:txBody>
      </p:sp>
      <p:sp>
        <p:nvSpPr>
          <p:cNvPr id="8195" name="Rectangle 7"/>
          <p:cNvSpPr>
            <a:spLocks noGrp="1" noChangeArrowheads="1"/>
          </p:cNvSpPr>
          <p:nvPr>
            <p:ph idx="1"/>
          </p:nvPr>
        </p:nvSpPr>
        <p:spPr>
          <a:xfrm>
            <a:off x="587528" y="1329778"/>
            <a:ext cx="8229600" cy="3668107"/>
          </a:xfrm>
        </p:spPr>
        <p:txBody>
          <a:bodyPr/>
          <a:lstStyle/>
          <a:p>
            <a:pPr eaLnBrk="1" hangingPunct="1"/>
            <a:r>
              <a:rPr lang="en-US" sz="2000" b="1" dirty="0" smtClean="0"/>
              <a:t>The Business Line Summary page is used to search for and view balances for your accounts, with data grouped by the business lines in GSA.</a:t>
            </a:r>
          </a:p>
          <a:p>
            <a:pPr eaLnBrk="1" hangingPunct="1"/>
            <a:endParaRPr lang="en-US" sz="1000" dirty="0" smtClean="0"/>
          </a:p>
          <a:p>
            <a:pPr lvl="1" eaLnBrk="1" hangingPunct="1"/>
            <a:r>
              <a:rPr lang="en-US" sz="1800" dirty="0" smtClean="0"/>
              <a:t>View business line balances, such as total statement amounts, paid amounts, outstanding amounts, and credit amounts.</a:t>
            </a:r>
          </a:p>
          <a:p>
            <a:pPr lvl="1" eaLnBrk="1" hangingPunct="1"/>
            <a:endParaRPr lang="en-US" sz="800" dirty="0" smtClean="0"/>
          </a:p>
          <a:p>
            <a:pPr lvl="1" eaLnBrk="1" hangingPunct="1"/>
            <a:r>
              <a:rPr lang="en-US" sz="1800" dirty="0" smtClean="0"/>
              <a:t>Also, view statements and payments associated with a business line summary record.</a:t>
            </a:r>
          </a:p>
          <a:p>
            <a:pPr lvl="1" eaLnBrk="1" hangingPunct="1"/>
            <a:endParaRPr lang="en-US" sz="1000" dirty="0" smtClean="0"/>
          </a:p>
          <a:p>
            <a:pPr marL="577850" lvl="2" eaLnBrk="1" hangingPunct="1"/>
            <a:r>
              <a:rPr lang="en-US" sz="1800" dirty="0" smtClean="0"/>
              <a:t>To access the Business Line Summary page, from the menu bar select </a:t>
            </a:r>
            <a:r>
              <a:rPr lang="en-US" sz="1800" b="1" dirty="0" smtClean="0"/>
              <a:t>Accounts &gt; Business Line Summary</a:t>
            </a:r>
            <a:r>
              <a:rPr lang="en-US" sz="1800" dirty="0" smtClean="0"/>
              <a:t>.</a:t>
            </a:r>
          </a:p>
          <a:p>
            <a:pPr eaLnBrk="1" hangingPunct="1">
              <a:buNone/>
            </a:pPr>
            <a:endParaRPr lang="en-US" sz="2000" dirty="0" smtClean="0"/>
          </a:p>
        </p:txBody>
      </p:sp>
      <p:pic>
        <p:nvPicPr>
          <p:cNvPr id="29698" name="Picture 2"/>
          <p:cNvPicPr>
            <a:picLocks noChangeAspect="1" noChangeArrowheads="1"/>
          </p:cNvPicPr>
          <p:nvPr/>
        </p:nvPicPr>
        <p:blipFill>
          <a:blip r:embed="rId3" cstate="print"/>
          <a:srcRect/>
          <a:stretch>
            <a:fillRect/>
          </a:stretch>
        </p:blipFill>
        <p:spPr bwMode="auto">
          <a:xfrm>
            <a:off x="3479952" y="4872624"/>
            <a:ext cx="2614077" cy="1377863"/>
          </a:xfrm>
          <a:prstGeom prst="rect">
            <a:avLst/>
          </a:prstGeom>
          <a:noFill/>
          <a:ln w="9525">
            <a:noFill/>
            <a:miter lim="800000"/>
            <a:headEnd/>
            <a:tailEnd/>
          </a:ln>
        </p:spPr>
      </p:pic>
      <p:sp>
        <p:nvSpPr>
          <p:cNvPr id="5" name="Rectangle 4"/>
          <p:cNvSpPr/>
          <p:nvPr/>
        </p:nvSpPr>
        <p:spPr bwMode="auto">
          <a:xfrm>
            <a:off x="3484319" y="4885150"/>
            <a:ext cx="1137786" cy="338203"/>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 name="Rectangle 5"/>
          <p:cNvSpPr/>
          <p:nvPr/>
        </p:nvSpPr>
        <p:spPr bwMode="auto">
          <a:xfrm>
            <a:off x="3498931" y="5951951"/>
            <a:ext cx="2576191" cy="298538"/>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7" name="TextBox 6"/>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D25</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Business Line Summary (Cont’d)</a:t>
            </a:r>
          </a:p>
        </p:txBody>
      </p:sp>
      <p:sp>
        <p:nvSpPr>
          <p:cNvPr id="8195" name="Rectangle 7"/>
          <p:cNvSpPr>
            <a:spLocks noGrp="1" noChangeArrowheads="1"/>
          </p:cNvSpPr>
          <p:nvPr>
            <p:ph idx="1"/>
          </p:nvPr>
        </p:nvSpPr>
        <p:spPr>
          <a:xfrm>
            <a:off x="516194" y="1404935"/>
            <a:ext cx="8426194" cy="1513629"/>
          </a:xfrm>
        </p:spPr>
        <p:txBody>
          <a:bodyPr/>
          <a:lstStyle/>
          <a:p>
            <a:pPr eaLnBrk="1" hangingPunct="1"/>
            <a:r>
              <a:rPr lang="en-US" sz="2200" b="1" dirty="0" smtClean="0"/>
              <a:t>Business Line Summary page</a:t>
            </a:r>
          </a:p>
          <a:p>
            <a:pPr lvl="1" eaLnBrk="1" hangingPunct="1"/>
            <a:r>
              <a:rPr lang="en-US" sz="1800" dirty="0" smtClean="0"/>
              <a:t>The Business Line Summary page displays with a search criteria area to search for account records sorted by business line.</a:t>
            </a:r>
          </a:p>
          <a:p>
            <a:pPr lvl="1" eaLnBrk="1" hangingPunct="1"/>
            <a:r>
              <a:rPr lang="en-US" sz="1800" dirty="0" smtClean="0"/>
              <a:t>Enter search criteria and select the </a:t>
            </a:r>
            <a:r>
              <a:rPr lang="en-US" sz="1800" b="1" dirty="0" smtClean="0"/>
              <a:t>[Search] </a:t>
            </a:r>
            <a:r>
              <a:rPr lang="en-US" sz="1800" dirty="0" smtClean="0"/>
              <a:t>button.</a:t>
            </a:r>
          </a:p>
        </p:txBody>
      </p:sp>
      <p:pic>
        <p:nvPicPr>
          <p:cNvPr id="30722" name="Picture 2"/>
          <p:cNvPicPr>
            <a:picLocks noChangeAspect="1" noChangeArrowheads="1"/>
          </p:cNvPicPr>
          <p:nvPr/>
        </p:nvPicPr>
        <p:blipFill>
          <a:blip r:embed="rId3" cstate="print"/>
          <a:srcRect/>
          <a:stretch>
            <a:fillRect/>
          </a:stretch>
        </p:blipFill>
        <p:spPr bwMode="auto">
          <a:xfrm>
            <a:off x="1236619" y="3103452"/>
            <a:ext cx="6441836" cy="3294905"/>
          </a:xfrm>
          <a:prstGeom prst="rect">
            <a:avLst/>
          </a:prstGeom>
          <a:noFill/>
          <a:ln w="9525">
            <a:solidFill>
              <a:schemeClr val="tx1"/>
            </a:solidFill>
            <a:miter lim="800000"/>
            <a:headEnd/>
            <a:tailEnd/>
          </a:ln>
        </p:spPr>
      </p:pic>
      <p:sp>
        <p:nvSpPr>
          <p:cNvPr id="8" name="Rectangle 7"/>
          <p:cNvSpPr/>
          <p:nvPr/>
        </p:nvSpPr>
        <p:spPr bwMode="auto">
          <a:xfrm>
            <a:off x="1379946" y="5962389"/>
            <a:ext cx="636744" cy="388307"/>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 name="TextBox 5"/>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D26</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Business Line Summary (Cont’d)</a:t>
            </a:r>
          </a:p>
        </p:txBody>
      </p:sp>
      <p:sp>
        <p:nvSpPr>
          <p:cNvPr id="8195" name="Rectangle 7"/>
          <p:cNvSpPr>
            <a:spLocks noGrp="1" noChangeArrowheads="1"/>
          </p:cNvSpPr>
          <p:nvPr>
            <p:ph idx="1"/>
          </p:nvPr>
        </p:nvSpPr>
        <p:spPr>
          <a:xfrm>
            <a:off x="575187" y="1404935"/>
            <a:ext cx="8367201" cy="987536"/>
          </a:xfrm>
        </p:spPr>
        <p:txBody>
          <a:bodyPr/>
          <a:lstStyle/>
          <a:p>
            <a:pPr eaLnBrk="1" hangingPunct="1"/>
            <a:r>
              <a:rPr lang="en-US" sz="2200" b="1" dirty="0" smtClean="0"/>
              <a:t>Business Line Summary page</a:t>
            </a:r>
          </a:p>
          <a:p>
            <a:pPr lvl="1" eaLnBrk="1" hangingPunct="1"/>
            <a:r>
              <a:rPr lang="en-US" sz="1800" dirty="0" smtClean="0"/>
              <a:t>In the search results, review the list of business line summary records.</a:t>
            </a:r>
          </a:p>
          <a:p>
            <a:pPr lvl="1" eaLnBrk="1" hangingPunct="1"/>
            <a:endParaRPr lang="en-US" sz="2000" dirty="0" smtClean="0"/>
          </a:p>
        </p:txBody>
      </p:sp>
      <p:pic>
        <p:nvPicPr>
          <p:cNvPr id="1029" name="Picture 5"/>
          <p:cNvPicPr>
            <a:picLocks noChangeAspect="1" noChangeArrowheads="1"/>
          </p:cNvPicPr>
          <p:nvPr/>
        </p:nvPicPr>
        <p:blipFill>
          <a:blip r:embed="rId3" cstate="print"/>
          <a:srcRect/>
          <a:stretch>
            <a:fillRect/>
          </a:stretch>
        </p:blipFill>
        <p:spPr bwMode="auto">
          <a:xfrm>
            <a:off x="466509" y="2594851"/>
            <a:ext cx="8572500" cy="1562100"/>
          </a:xfrm>
          <a:prstGeom prst="rect">
            <a:avLst/>
          </a:prstGeom>
          <a:noFill/>
          <a:ln w="9525">
            <a:solidFill>
              <a:schemeClr val="tx1"/>
            </a:solidFill>
            <a:miter lim="800000"/>
            <a:headEnd/>
            <a:tailEnd/>
          </a:ln>
        </p:spPr>
      </p:pic>
      <p:sp>
        <p:nvSpPr>
          <p:cNvPr id="5" name="TextBox 4"/>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D27</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VCSS Registration Process</a:t>
            </a:r>
          </a:p>
        </p:txBody>
      </p:sp>
      <p:sp>
        <p:nvSpPr>
          <p:cNvPr id="6" name="Rectangle 7"/>
          <p:cNvSpPr>
            <a:spLocks noGrp="1" noChangeArrowheads="1"/>
          </p:cNvSpPr>
          <p:nvPr>
            <p:ph idx="1"/>
          </p:nvPr>
        </p:nvSpPr>
        <p:spPr>
          <a:xfrm>
            <a:off x="481781" y="1433080"/>
            <a:ext cx="8460607" cy="709619"/>
          </a:xfrm>
        </p:spPr>
        <p:txBody>
          <a:bodyPr/>
          <a:lstStyle/>
          <a:p>
            <a:pPr eaLnBrk="1" hangingPunct="1"/>
            <a:r>
              <a:rPr lang="en-US" sz="2000" dirty="0" smtClean="0"/>
              <a:t>This is the high level process diagram illustrating the steps to register a VCSS account.  </a:t>
            </a:r>
            <a:endParaRPr lang="en-US" sz="1800" dirty="0" smtClean="0"/>
          </a:p>
        </p:txBody>
      </p:sp>
      <p:sp>
        <p:nvSpPr>
          <p:cNvPr id="7" name="TextBox 6"/>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B2</a:t>
            </a:r>
            <a:endParaRPr lang="en-US" sz="1200" dirty="0">
              <a:solidFill>
                <a:schemeClr val="tx1">
                  <a:lumMod val="65000"/>
                  <a:lumOff val="35000"/>
                </a:schemeClr>
              </a:solidFill>
            </a:endParaRPr>
          </a:p>
        </p:txBody>
      </p:sp>
      <p:pic>
        <p:nvPicPr>
          <p:cNvPr id="2" name="Picture 2"/>
          <p:cNvPicPr>
            <a:picLocks noChangeAspect="1" noChangeArrowheads="1"/>
          </p:cNvPicPr>
          <p:nvPr/>
        </p:nvPicPr>
        <p:blipFill>
          <a:blip r:embed="rId3" cstate="print"/>
          <a:srcRect/>
          <a:stretch>
            <a:fillRect/>
          </a:stretch>
        </p:blipFill>
        <p:spPr bwMode="auto">
          <a:xfrm>
            <a:off x="627713" y="2488866"/>
            <a:ext cx="8231269" cy="27893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552893" y="3077793"/>
            <a:ext cx="8346557" cy="1743927"/>
          </a:xfrm>
          <a:prstGeom prst="rect">
            <a:avLst/>
          </a:prstGeom>
          <a:noFill/>
          <a:ln w="9525">
            <a:solidFill>
              <a:schemeClr val="tx1"/>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Business Line Summary (Cont’d)</a:t>
            </a:r>
          </a:p>
        </p:txBody>
      </p:sp>
      <p:sp>
        <p:nvSpPr>
          <p:cNvPr id="8195" name="Rectangle 7"/>
          <p:cNvSpPr>
            <a:spLocks noGrp="1" noChangeArrowheads="1"/>
          </p:cNvSpPr>
          <p:nvPr>
            <p:ph idx="1"/>
          </p:nvPr>
        </p:nvSpPr>
        <p:spPr>
          <a:xfrm>
            <a:off x="545690" y="1404935"/>
            <a:ext cx="8396698" cy="1187953"/>
          </a:xfrm>
        </p:spPr>
        <p:txBody>
          <a:bodyPr/>
          <a:lstStyle/>
          <a:p>
            <a:pPr eaLnBrk="1" hangingPunct="1"/>
            <a:r>
              <a:rPr lang="en-US" sz="2200" b="1" dirty="0" smtClean="0"/>
              <a:t>Business Line Summary page</a:t>
            </a:r>
          </a:p>
          <a:p>
            <a:pPr lvl="1" eaLnBrk="1" hangingPunct="1"/>
            <a:r>
              <a:rPr lang="en-US" sz="1800" dirty="0" smtClean="0"/>
              <a:t>To view statements for a business line summary record, select a business line summary record and then select the </a:t>
            </a:r>
            <a:r>
              <a:rPr lang="en-US" sz="1800" b="1" dirty="0" smtClean="0"/>
              <a:t>[View Statements] </a:t>
            </a:r>
            <a:r>
              <a:rPr lang="en-US" sz="1800" dirty="0" smtClean="0"/>
              <a:t>button.</a:t>
            </a:r>
            <a:endParaRPr lang="en-US" sz="1600" dirty="0" smtClean="0"/>
          </a:p>
          <a:p>
            <a:pPr lvl="1" eaLnBrk="1" hangingPunct="1"/>
            <a:endParaRPr lang="en-US" sz="2000" dirty="0" smtClean="0"/>
          </a:p>
        </p:txBody>
      </p:sp>
      <p:sp>
        <p:nvSpPr>
          <p:cNvPr id="8" name="Rectangle 7"/>
          <p:cNvSpPr/>
          <p:nvPr/>
        </p:nvSpPr>
        <p:spPr bwMode="auto">
          <a:xfrm>
            <a:off x="568048" y="3065561"/>
            <a:ext cx="1313917" cy="421907"/>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7" name="Rectangle 6"/>
          <p:cNvSpPr/>
          <p:nvPr/>
        </p:nvSpPr>
        <p:spPr bwMode="auto">
          <a:xfrm>
            <a:off x="571422" y="4516487"/>
            <a:ext cx="8294914" cy="297543"/>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9" name="TextBox 8"/>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D28</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srcRect/>
          <a:stretch>
            <a:fillRect/>
          </a:stretch>
        </p:blipFill>
        <p:spPr bwMode="auto">
          <a:xfrm>
            <a:off x="1761564" y="2639831"/>
            <a:ext cx="5768789" cy="3918850"/>
          </a:xfrm>
          <a:prstGeom prst="rect">
            <a:avLst/>
          </a:prstGeom>
          <a:noFill/>
          <a:ln w="9525">
            <a:solidFill>
              <a:schemeClr val="tx1"/>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Business Line Summary (Cont’d)</a:t>
            </a:r>
          </a:p>
        </p:txBody>
      </p:sp>
      <p:sp>
        <p:nvSpPr>
          <p:cNvPr id="8195" name="Rectangle 7"/>
          <p:cNvSpPr>
            <a:spLocks noGrp="1" noChangeArrowheads="1"/>
          </p:cNvSpPr>
          <p:nvPr>
            <p:ph idx="1"/>
          </p:nvPr>
        </p:nvSpPr>
        <p:spPr>
          <a:xfrm>
            <a:off x="424067" y="1077077"/>
            <a:ext cx="8719933" cy="1428128"/>
          </a:xfrm>
        </p:spPr>
        <p:txBody>
          <a:bodyPr/>
          <a:lstStyle/>
          <a:p>
            <a:pPr eaLnBrk="1" hangingPunct="1"/>
            <a:r>
              <a:rPr lang="en-US" sz="2000" b="1" dirty="0" smtClean="0"/>
              <a:t>Statement Search page</a:t>
            </a:r>
          </a:p>
          <a:p>
            <a:pPr lvl="1" eaLnBrk="1" hangingPunct="1"/>
            <a:r>
              <a:rPr lang="en-US" sz="1600" dirty="0" smtClean="0"/>
              <a:t>The Statement Search page displays with statement records in the search results.</a:t>
            </a:r>
          </a:p>
          <a:p>
            <a:pPr lvl="1" eaLnBrk="1" hangingPunct="1"/>
            <a:r>
              <a:rPr lang="en-US" sz="1600" dirty="0" smtClean="0"/>
              <a:t>From this page you can select a </a:t>
            </a:r>
            <a:r>
              <a:rPr lang="en-US" sz="1600" b="1" dirty="0" smtClean="0"/>
              <a:t>statement record </a:t>
            </a:r>
            <a:r>
              <a:rPr lang="en-US" sz="1600" dirty="0" smtClean="0"/>
              <a:t>and then select the </a:t>
            </a:r>
            <a:r>
              <a:rPr lang="en-US" sz="1600" b="1" dirty="0" smtClean="0"/>
              <a:t>[View] </a:t>
            </a:r>
            <a:r>
              <a:rPr lang="en-US" sz="1600" dirty="0" smtClean="0"/>
              <a:t>button to view the statement details or select the </a:t>
            </a:r>
            <a:r>
              <a:rPr lang="en-US" sz="1600" b="1" dirty="0" smtClean="0"/>
              <a:t>[View PDF] </a:t>
            </a:r>
            <a:r>
              <a:rPr lang="en-US" sz="1600" dirty="0" smtClean="0"/>
              <a:t>button to view a PDF version of the statement.</a:t>
            </a:r>
          </a:p>
          <a:p>
            <a:pPr lvl="1" eaLnBrk="1" hangingPunct="1"/>
            <a:endParaRPr lang="en-US" sz="1600" dirty="0" smtClean="0"/>
          </a:p>
        </p:txBody>
      </p:sp>
      <p:sp>
        <p:nvSpPr>
          <p:cNvPr id="7" name="Rectangle 6"/>
          <p:cNvSpPr/>
          <p:nvPr/>
        </p:nvSpPr>
        <p:spPr bwMode="auto">
          <a:xfrm>
            <a:off x="1761565" y="6113122"/>
            <a:ext cx="5755342" cy="193550"/>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 name="Rectangle 7"/>
          <p:cNvSpPr/>
          <p:nvPr/>
        </p:nvSpPr>
        <p:spPr bwMode="auto">
          <a:xfrm>
            <a:off x="1821294" y="5279766"/>
            <a:ext cx="948800" cy="246975"/>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9" name="TextBox 8"/>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D29</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3" cstate="print"/>
          <a:srcRect/>
          <a:stretch>
            <a:fillRect/>
          </a:stretch>
        </p:blipFill>
        <p:spPr bwMode="auto">
          <a:xfrm>
            <a:off x="552893" y="3673241"/>
            <a:ext cx="8346557" cy="1743927"/>
          </a:xfrm>
          <a:prstGeom prst="rect">
            <a:avLst/>
          </a:prstGeom>
          <a:noFill/>
          <a:ln w="9525">
            <a:solidFill>
              <a:schemeClr val="tx1"/>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Business Line Summary (Cont’d)</a:t>
            </a:r>
          </a:p>
        </p:txBody>
      </p:sp>
      <p:sp>
        <p:nvSpPr>
          <p:cNvPr id="8195" name="Rectangle 7"/>
          <p:cNvSpPr>
            <a:spLocks noGrp="1" noChangeArrowheads="1"/>
          </p:cNvSpPr>
          <p:nvPr>
            <p:ph idx="1"/>
          </p:nvPr>
        </p:nvSpPr>
        <p:spPr>
          <a:xfrm>
            <a:off x="545690" y="1404935"/>
            <a:ext cx="8396698" cy="1375843"/>
          </a:xfrm>
        </p:spPr>
        <p:txBody>
          <a:bodyPr/>
          <a:lstStyle/>
          <a:p>
            <a:pPr eaLnBrk="1" hangingPunct="1"/>
            <a:r>
              <a:rPr lang="en-US" sz="2200" b="1" dirty="0" smtClean="0"/>
              <a:t>Business Line Summary page</a:t>
            </a:r>
          </a:p>
          <a:p>
            <a:pPr lvl="1" eaLnBrk="1" hangingPunct="1"/>
            <a:r>
              <a:rPr lang="en-US" sz="1800" dirty="0" smtClean="0"/>
              <a:t>To view payments made to GSA for a business line summary record, select a business line summary record and then select the </a:t>
            </a:r>
            <a:r>
              <a:rPr lang="en-US" sz="1800" b="1" dirty="0" smtClean="0"/>
              <a:t>[View Payments] </a:t>
            </a:r>
            <a:r>
              <a:rPr lang="en-US" sz="1800" dirty="0" smtClean="0"/>
              <a:t>button.</a:t>
            </a:r>
            <a:endParaRPr lang="en-US" sz="1600" dirty="0" smtClean="0"/>
          </a:p>
          <a:p>
            <a:pPr lvl="1" eaLnBrk="1" hangingPunct="1"/>
            <a:endParaRPr lang="en-US" sz="2000" dirty="0" smtClean="0"/>
          </a:p>
        </p:txBody>
      </p:sp>
      <p:sp>
        <p:nvSpPr>
          <p:cNvPr id="7" name="Rectangle 6"/>
          <p:cNvSpPr/>
          <p:nvPr/>
        </p:nvSpPr>
        <p:spPr bwMode="auto">
          <a:xfrm>
            <a:off x="573315" y="5116286"/>
            <a:ext cx="8294914" cy="297543"/>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 name="Rectangle 7"/>
          <p:cNvSpPr/>
          <p:nvPr/>
        </p:nvSpPr>
        <p:spPr bwMode="auto">
          <a:xfrm>
            <a:off x="1803400" y="3601565"/>
            <a:ext cx="1289732" cy="500743"/>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9" name="TextBox 8"/>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D30</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srcRect/>
          <a:stretch>
            <a:fillRect/>
          </a:stretch>
        </p:blipFill>
        <p:spPr bwMode="auto">
          <a:xfrm>
            <a:off x="1546411" y="2891118"/>
            <a:ext cx="5888182" cy="3771696"/>
          </a:xfrm>
          <a:prstGeom prst="rect">
            <a:avLst/>
          </a:prstGeom>
          <a:noFill/>
          <a:ln w="9525">
            <a:solidFill>
              <a:schemeClr val="tx1"/>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Business Line Summary (Cont’d)</a:t>
            </a:r>
          </a:p>
        </p:txBody>
      </p:sp>
      <p:sp>
        <p:nvSpPr>
          <p:cNvPr id="8195" name="Rectangle 7"/>
          <p:cNvSpPr>
            <a:spLocks noGrp="1" noChangeArrowheads="1"/>
          </p:cNvSpPr>
          <p:nvPr>
            <p:ph idx="1"/>
          </p:nvPr>
        </p:nvSpPr>
        <p:spPr>
          <a:xfrm>
            <a:off x="375377" y="1100140"/>
            <a:ext cx="8731045" cy="1768319"/>
          </a:xfrm>
        </p:spPr>
        <p:txBody>
          <a:bodyPr/>
          <a:lstStyle/>
          <a:p>
            <a:pPr eaLnBrk="1" hangingPunct="1"/>
            <a:r>
              <a:rPr lang="en-US" sz="2000" b="1" dirty="0" smtClean="0"/>
              <a:t>Payment Search page</a:t>
            </a:r>
          </a:p>
          <a:p>
            <a:pPr lvl="1" eaLnBrk="1" hangingPunct="1"/>
            <a:r>
              <a:rPr lang="en-US" sz="1600" dirty="0" smtClean="0"/>
              <a:t>The Payment Search page displays.  To search for payment records, enter search criteria and select the </a:t>
            </a:r>
            <a:r>
              <a:rPr lang="en-US" sz="1600" b="1" dirty="0" smtClean="0"/>
              <a:t>[Search] </a:t>
            </a:r>
            <a:r>
              <a:rPr lang="en-US" sz="1600" dirty="0" smtClean="0"/>
              <a:t>button.  In the search results, review the payment records. </a:t>
            </a:r>
          </a:p>
          <a:p>
            <a:pPr lvl="1" eaLnBrk="1" hangingPunct="1"/>
            <a:r>
              <a:rPr lang="en-US" sz="1600" dirty="0" smtClean="0"/>
              <a:t>From this page you can select a </a:t>
            </a:r>
            <a:r>
              <a:rPr lang="en-US" sz="1600" b="1" dirty="0" smtClean="0"/>
              <a:t>payment record </a:t>
            </a:r>
            <a:r>
              <a:rPr lang="en-US" sz="1600" dirty="0" smtClean="0"/>
              <a:t>and then select the </a:t>
            </a:r>
            <a:r>
              <a:rPr lang="en-US" sz="1600" b="1" dirty="0" smtClean="0"/>
              <a:t>[View] </a:t>
            </a:r>
            <a:r>
              <a:rPr lang="en-US" sz="1600" dirty="0" smtClean="0"/>
              <a:t>button to view the payment details.</a:t>
            </a:r>
          </a:p>
          <a:p>
            <a:pPr lvl="1" eaLnBrk="1" hangingPunct="1"/>
            <a:endParaRPr lang="en-US" sz="1600" dirty="0" smtClean="0"/>
          </a:p>
        </p:txBody>
      </p:sp>
      <p:sp>
        <p:nvSpPr>
          <p:cNvPr id="9" name="Rectangle 8"/>
          <p:cNvSpPr/>
          <p:nvPr/>
        </p:nvSpPr>
        <p:spPr bwMode="auto">
          <a:xfrm>
            <a:off x="1559859" y="6279777"/>
            <a:ext cx="5876365" cy="376518"/>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0" name="Rectangle 9"/>
          <p:cNvSpPr/>
          <p:nvPr/>
        </p:nvSpPr>
        <p:spPr bwMode="auto">
          <a:xfrm flipV="1">
            <a:off x="1634428" y="5533664"/>
            <a:ext cx="328843" cy="208229"/>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1" name="TextBox 10"/>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D31</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References</a:t>
            </a:r>
          </a:p>
        </p:txBody>
      </p:sp>
      <p:sp>
        <p:nvSpPr>
          <p:cNvPr id="11" name="TextBox 10"/>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D32</a:t>
            </a:r>
            <a:endParaRPr lang="en-US" sz="1200" dirty="0">
              <a:solidFill>
                <a:schemeClr val="tx1">
                  <a:lumMod val="65000"/>
                  <a:lumOff val="35000"/>
                </a:schemeClr>
              </a:solidFill>
            </a:endParaRPr>
          </a:p>
        </p:txBody>
      </p:sp>
      <p:sp>
        <p:nvSpPr>
          <p:cNvPr id="14" name="Rectangle 7"/>
          <p:cNvSpPr>
            <a:spLocks noGrp="1" noChangeArrowheads="1"/>
          </p:cNvSpPr>
          <p:nvPr>
            <p:ph idx="1"/>
          </p:nvPr>
        </p:nvSpPr>
        <p:spPr>
          <a:xfrm>
            <a:off x="637632" y="1431448"/>
            <a:ext cx="8229600" cy="830489"/>
          </a:xfrm>
        </p:spPr>
        <p:txBody>
          <a:bodyPr/>
          <a:lstStyle/>
          <a:p>
            <a:pPr marL="231775" lvl="2" eaLnBrk="1" hangingPunct="1"/>
            <a:r>
              <a:rPr lang="en-US" sz="2000" b="1" dirty="0" smtClean="0"/>
              <a:t>Return to the GSA VCSS Launch Page to access other segments of the VCSS presentation:  </a:t>
            </a:r>
            <a:r>
              <a:rPr lang="en-US" sz="1800" b="1" u="sng" dirty="0" smtClean="0"/>
              <a:t>http://vcss.gsa.gov</a:t>
            </a:r>
            <a:r>
              <a:rPr lang="en-US" sz="1800" dirty="0" smtClean="0"/>
              <a:t>.</a:t>
            </a:r>
            <a:endParaRPr lang="en-US" sz="2000" b="1" dirty="0" smtClean="0"/>
          </a:p>
          <a:p>
            <a:pPr eaLnBrk="1" hangingPunct="1">
              <a:buNone/>
            </a:pPr>
            <a:endParaRPr lang="en-US" sz="2000" b="1" dirty="0" smtClean="0"/>
          </a:p>
          <a:p>
            <a:pPr marL="625475" lvl="1" indent="-288925" eaLnBrk="1" hangingPunct="1">
              <a:spcBef>
                <a:spcPts val="600"/>
              </a:spcBef>
              <a:spcAft>
                <a:spcPts val="600"/>
              </a:spcAft>
            </a:pPr>
            <a:r>
              <a:rPr lang="en-US" sz="1800" b="1" dirty="0" smtClean="0"/>
              <a:t>Segment 1:  </a:t>
            </a:r>
            <a:r>
              <a:rPr lang="en-US" sz="1800" dirty="0" smtClean="0"/>
              <a:t>Introduction</a:t>
            </a:r>
            <a:endParaRPr lang="en-US" sz="1800" i="1" dirty="0" smtClean="0"/>
          </a:p>
          <a:p>
            <a:pPr marL="625475" lvl="1" indent="-288925" eaLnBrk="1" hangingPunct="1">
              <a:spcBef>
                <a:spcPts val="600"/>
              </a:spcBef>
              <a:spcAft>
                <a:spcPts val="600"/>
              </a:spcAft>
            </a:pPr>
            <a:r>
              <a:rPr lang="en-US" sz="1800" b="1" dirty="0" smtClean="0"/>
              <a:t>Segment 2:</a:t>
            </a:r>
            <a:r>
              <a:rPr lang="en-US" sz="1800" dirty="0" smtClean="0"/>
              <a:t>  VCSS Account Registration &amp; Requesting Access</a:t>
            </a:r>
            <a:endParaRPr lang="en-US" sz="1800" i="1" dirty="0" smtClean="0"/>
          </a:p>
          <a:p>
            <a:pPr marL="625475" lvl="1" indent="-288925" eaLnBrk="1" hangingPunct="1">
              <a:spcBef>
                <a:spcPts val="600"/>
              </a:spcBef>
              <a:spcAft>
                <a:spcPts val="600"/>
              </a:spcAft>
            </a:pPr>
            <a:r>
              <a:rPr lang="en-US" sz="1800" b="1" dirty="0" smtClean="0"/>
              <a:t>Segment 3:  </a:t>
            </a:r>
            <a:r>
              <a:rPr lang="en-US" sz="1800" dirty="0" smtClean="0"/>
              <a:t>Basic Navigation</a:t>
            </a:r>
            <a:endParaRPr lang="en-US" sz="1800" i="1" dirty="0" smtClean="0"/>
          </a:p>
          <a:p>
            <a:pPr marL="625475" lvl="1" indent="-288925" eaLnBrk="1" hangingPunct="1">
              <a:spcBef>
                <a:spcPts val="600"/>
              </a:spcBef>
              <a:spcAft>
                <a:spcPts val="600"/>
              </a:spcAft>
            </a:pPr>
            <a:r>
              <a:rPr lang="en-US" sz="1800" b="1" dirty="0" smtClean="0"/>
              <a:t>Segment 4:  </a:t>
            </a:r>
            <a:r>
              <a:rPr lang="en-US" sz="1800" dirty="0" smtClean="0"/>
              <a:t>Account Information</a:t>
            </a:r>
          </a:p>
          <a:p>
            <a:pPr marL="625475" lvl="1" indent="-288925" eaLnBrk="1" hangingPunct="1">
              <a:spcBef>
                <a:spcPts val="600"/>
              </a:spcBef>
              <a:spcAft>
                <a:spcPts val="600"/>
              </a:spcAft>
            </a:pPr>
            <a:r>
              <a:rPr lang="en-US" sz="1800" b="1" dirty="0" smtClean="0"/>
              <a:t>Segment 5:  </a:t>
            </a:r>
            <a:r>
              <a:rPr lang="en-US" sz="1800" dirty="0" smtClean="0"/>
              <a:t>Statement and Dispute Information</a:t>
            </a:r>
          </a:p>
          <a:p>
            <a:pPr marL="625475" lvl="1" indent="-288925" eaLnBrk="1" hangingPunct="1">
              <a:spcBef>
                <a:spcPts val="600"/>
              </a:spcBef>
              <a:spcAft>
                <a:spcPts val="600"/>
              </a:spcAft>
            </a:pPr>
            <a:r>
              <a:rPr lang="en-US" sz="1800" b="1" dirty="0" smtClean="0"/>
              <a:t>Segment 6:  </a:t>
            </a:r>
            <a:r>
              <a:rPr lang="en-US" sz="1800" dirty="0" smtClean="0"/>
              <a:t>Customer Payment Information</a:t>
            </a:r>
          </a:p>
          <a:p>
            <a:pPr marL="625475" lvl="1" indent="-288925" eaLnBrk="1" hangingPunct="1">
              <a:spcBef>
                <a:spcPts val="600"/>
              </a:spcBef>
              <a:spcAft>
                <a:spcPts val="600"/>
              </a:spcAft>
            </a:pPr>
            <a:r>
              <a:rPr lang="en-US" sz="1800" b="1" dirty="0" smtClean="0"/>
              <a:t>Segment 7:  </a:t>
            </a:r>
            <a:r>
              <a:rPr lang="en-US" sz="1800" dirty="0" smtClean="0"/>
              <a:t>Correspondence Information</a:t>
            </a:r>
          </a:p>
          <a:p>
            <a:pPr marL="625475" lvl="1" indent="-288925" eaLnBrk="1" hangingPunct="1">
              <a:spcBef>
                <a:spcPts val="600"/>
              </a:spcBef>
              <a:spcAft>
                <a:spcPts val="600"/>
              </a:spcAft>
            </a:pPr>
            <a:r>
              <a:rPr lang="en-US" sz="1800" b="1" dirty="0" smtClean="0"/>
              <a:t>Segment 8:  </a:t>
            </a:r>
            <a:r>
              <a:rPr lang="en-US" sz="1800" dirty="0" smtClean="0"/>
              <a:t>External Applications Information</a:t>
            </a:r>
            <a:endParaRPr lang="en-US" sz="1800" b="1" u="sng" dirty="0" smtClean="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462742" y="2960716"/>
            <a:ext cx="8114421" cy="2358044"/>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146" name="Rectangle 6"/>
          <p:cNvSpPr>
            <a:spLocks noGrp="1" noChangeArrowheads="1"/>
          </p:cNvSpPr>
          <p:nvPr>
            <p:ph type="title"/>
          </p:nvPr>
        </p:nvSpPr>
        <p:spPr/>
        <p:txBody>
          <a:bodyPr/>
          <a:lstStyle/>
          <a:p>
            <a:pPr eaLnBrk="1" hangingPunct="1"/>
            <a:r>
              <a:rPr lang="en-US" dirty="0" smtClean="0"/>
              <a:t>Table of Contents</a:t>
            </a:r>
          </a:p>
        </p:txBody>
      </p:sp>
      <p:sp>
        <p:nvSpPr>
          <p:cNvPr id="7" name="Rectangle 7"/>
          <p:cNvSpPr>
            <a:spLocks noGrp="1" noChangeArrowheads="1"/>
          </p:cNvSpPr>
          <p:nvPr>
            <p:ph idx="1"/>
          </p:nvPr>
        </p:nvSpPr>
        <p:spPr>
          <a:xfrm>
            <a:off x="447502" y="1253035"/>
            <a:ext cx="8742218" cy="5133909"/>
          </a:xfrm>
        </p:spPr>
        <p:txBody>
          <a:bodyPr/>
          <a:lstStyle/>
          <a:p>
            <a:pPr marL="288925" indent="-288925" eaLnBrk="1" hangingPunct="1">
              <a:spcBef>
                <a:spcPts val="600"/>
              </a:spcBef>
              <a:spcAft>
                <a:spcPts val="600"/>
              </a:spcAft>
            </a:pPr>
            <a:r>
              <a:rPr lang="en-US" sz="1800" b="1" dirty="0" smtClean="0"/>
              <a:t>Segment 1:  </a:t>
            </a:r>
            <a:r>
              <a:rPr lang="en-US" sz="1800" dirty="0" smtClean="0"/>
              <a:t>Introduction </a:t>
            </a:r>
            <a:r>
              <a:rPr lang="en-US" sz="1800" i="1" dirty="0" smtClean="0"/>
              <a:t>(Slides A1 - A5)</a:t>
            </a:r>
          </a:p>
          <a:p>
            <a:pPr marL="288925" indent="-288925" eaLnBrk="1" hangingPunct="1">
              <a:spcBef>
                <a:spcPts val="600"/>
              </a:spcBef>
              <a:spcAft>
                <a:spcPts val="600"/>
              </a:spcAft>
            </a:pPr>
            <a:r>
              <a:rPr lang="en-US" sz="1800" b="1" dirty="0" smtClean="0"/>
              <a:t>Segment 2:</a:t>
            </a:r>
            <a:r>
              <a:rPr lang="en-US" sz="1800" dirty="0" smtClean="0"/>
              <a:t>  VCSS Account Registration &amp; Requesting Access </a:t>
            </a:r>
            <a:r>
              <a:rPr lang="en-US" sz="1800" i="1" dirty="0" smtClean="0"/>
              <a:t>(Slides B1 - B37)</a:t>
            </a:r>
          </a:p>
          <a:p>
            <a:pPr marL="288925" indent="-288925" eaLnBrk="1" hangingPunct="1">
              <a:spcBef>
                <a:spcPts val="600"/>
              </a:spcBef>
              <a:spcAft>
                <a:spcPts val="600"/>
              </a:spcAft>
            </a:pPr>
            <a:r>
              <a:rPr lang="en-US" sz="1800" b="1" dirty="0" smtClean="0"/>
              <a:t>Segment 3:  </a:t>
            </a:r>
            <a:r>
              <a:rPr lang="en-US" sz="1800" dirty="0" smtClean="0"/>
              <a:t>Basic Navigation </a:t>
            </a:r>
            <a:r>
              <a:rPr lang="en-US" sz="1800" i="1" dirty="0" smtClean="0"/>
              <a:t>(Slides C1 - C35)</a:t>
            </a:r>
          </a:p>
          <a:p>
            <a:pPr marL="288925" indent="-288925" eaLnBrk="1" hangingPunct="1">
              <a:spcBef>
                <a:spcPts val="600"/>
              </a:spcBef>
              <a:spcAft>
                <a:spcPts val="600"/>
              </a:spcAft>
            </a:pPr>
            <a:r>
              <a:rPr lang="en-US" sz="1800" b="1" dirty="0" smtClean="0"/>
              <a:t>Segment 4:  </a:t>
            </a:r>
            <a:r>
              <a:rPr lang="en-US" sz="1800" dirty="0" smtClean="0"/>
              <a:t>Account Information </a:t>
            </a:r>
            <a:r>
              <a:rPr lang="en-US" sz="1800" i="1" dirty="0" smtClean="0"/>
              <a:t>(Slides D1 - D32)</a:t>
            </a:r>
          </a:p>
          <a:p>
            <a:pPr marL="288925" indent="-288925" eaLnBrk="1" hangingPunct="1">
              <a:spcBef>
                <a:spcPts val="600"/>
              </a:spcBef>
              <a:spcAft>
                <a:spcPts val="600"/>
              </a:spcAft>
            </a:pPr>
            <a:r>
              <a:rPr lang="en-US" sz="1800" b="1" dirty="0" smtClean="0"/>
              <a:t>Segment 5:  </a:t>
            </a:r>
            <a:r>
              <a:rPr lang="en-US" sz="1800" dirty="0" smtClean="0"/>
              <a:t>Statement and Dispute Information </a:t>
            </a:r>
            <a:r>
              <a:rPr lang="en-US" sz="1800" i="1" dirty="0" smtClean="0"/>
              <a:t>(Slides E1 – E52)</a:t>
            </a:r>
          </a:p>
          <a:p>
            <a:pPr marL="625475" lvl="1" indent="-288925" eaLnBrk="1" hangingPunct="1">
              <a:spcBef>
                <a:spcPts val="600"/>
              </a:spcBef>
              <a:spcAft>
                <a:spcPts val="600"/>
              </a:spcAft>
            </a:pPr>
            <a:r>
              <a:rPr lang="en-US" sz="1600" dirty="0" smtClean="0"/>
              <a:t>View and Print Statements</a:t>
            </a:r>
          </a:p>
          <a:p>
            <a:pPr marL="625475" lvl="1" indent="-288925" eaLnBrk="1" hangingPunct="1">
              <a:spcBef>
                <a:spcPts val="600"/>
              </a:spcBef>
              <a:spcAft>
                <a:spcPts val="600"/>
              </a:spcAft>
            </a:pPr>
            <a:r>
              <a:rPr lang="en-US" sz="1600" dirty="0"/>
              <a:t>Statement Search by Agreement</a:t>
            </a:r>
          </a:p>
          <a:p>
            <a:pPr marL="625475" lvl="1" indent="-288925" eaLnBrk="1" hangingPunct="1">
              <a:spcBef>
                <a:spcPts val="600"/>
              </a:spcBef>
              <a:spcAft>
                <a:spcPts val="600"/>
              </a:spcAft>
            </a:pPr>
            <a:r>
              <a:rPr lang="en-US" sz="1600" dirty="0" smtClean="0"/>
              <a:t>View Details</a:t>
            </a:r>
          </a:p>
          <a:p>
            <a:pPr marL="625475" lvl="1" indent="-288925" eaLnBrk="1" hangingPunct="1">
              <a:spcBef>
                <a:spcPts val="600"/>
              </a:spcBef>
              <a:spcAft>
                <a:spcPts val="600"/>
              </a:spcAft>
            </a:pPr>
            <a:r>
              <a:rPr lang="en-US" sz="1600" dirty="0" smtClean="0"/>
              <a:t>Dispute Statement/Details</a:t>
            </a:r>
          </a:p>
          <a:p>
            <a:pPr marL="625475" lvl="1" indent="-288925" eaLnBrk="1" hangingPunct="1">
              <a:spcBef>
                <a:spcPts val="600"/>
              </a:spcBef>
              <a:spcAft>
                <a:spcPts val="600"/>
              </a:spcAft>
            </a:pPr>
            <a:r>
              <a:rPr lang="en-US" sz="1600" dirty="0" smtClean="0"/>
              <a:t>View Dispute Requests</a:t>
            </a:r>
          </a:p>
          <a:p>
            <a:pPr marL="288925" indent="-288925" eaLnBrk="1" hangingPunct="1">
              <a:spcBef>
                <a:spcPts val="600"/>
              </a:spcBef>
              <a:spcAft>
                <a:spcPts val="600"/>
              </a:spcAft>
            </a:pPr>
            <a:r>
              <a:rPr lang="en-US" sz="1800" b="1" dirty="0" smtClean="0"/>
              <a:t>Segment 6:  </a:t>
            </a:r>
            <a:r>
              <a:rPr lang="en-US" sz="1800" dirty="0" smtClean="0"/>
              <a:t>Customer Payment Information </a:t>
            </a:r>
            <a:r>
              <a:rPr lang="en-US" sz="1800" i="1" dirty="0" smtClean="0"/>
              <a:t>(Slides F1 - F23)</a:t>
            </a:r>
            <a:endParaRPr lang="en-US" sz="1800" dirty="0" smtClean="0"/>
          </a:p>
          <a:p>
            <a:pPr marL="288925" indent="-288925" eaLnBrk="1" hangingPunct="1">
              <a:spcBef>
                <a:spcPts val="600"/>
              </a:spcBef>
              <a:spcAft>
                <a:spcPts val="600"/>
              </a:spcAft>
            </a:pPr>
            <a:r>
              <a:rPr lang="en-US" sz="1800" b="1" dirty="0" smtClean="0"/>
              <a:t>Segment 7:  </a:t>
            </a:r>
            <a:r>
              <a:rPr lang="en-US" sz="1800" dirty="0" smtClean="0"/>
              <a:t>Correspondence Information </a:t>
            </a:r>
            <a:r>
              <a:rPr lang="en-US" sz="1800" i="1" dirty="0" smtClean="0"/>
              <a:t>(Slides G1 - G19)</a:t>
            </a:r>
            <a:endParaRPr lang="en-US" sz="1800" dirty="0" smtClean="0"/>
          </a:p>
          <a:p>
            <a:pPr marL="288925" indent="-288925" eaLnBrk="1" hangingPunct="1">
              <a:spcBef>
                <a:spcPts val="600"/>
              </a:spcBef>
              <a:spcAft>
                <a:spcPts val="600"/>
              </a:spcAft>
            </a:pPr>
            <a:r>
              <a:rPr lang="en-US" sz="1800" b="1" dirty="0" smtClean="0"/>
              <a:t>Segment 8:  </a:t>
            </a:r>
            <a:r>
              <a:rPr lang="en-US" sz="1800" dirty="0" smtClean="0"/>
              <a:t>External Applications Information </a:t>
            </a:r>
            <a:r>
              <a:rPr lang="en-US" sz="1800" i="1" dirty="0" smtClean="0"/>
              <a:t>(Slides H1 - H6)</a:t>
            </a:r>
            <a:endParaRPr lang="en-US" sz="1800" dirty="0" smtClean="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8209" y="1438345"/>
            <a:ext cx="2757488" cy="18430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5" name="Rectangle 7"/>
          <p:cNvSpPr>
            <a:spLocks noGrp="1" noChangeArrowheads="1"/>
          </p:cNvSpPr>
          <p:nvPr>
            <p:ph idx="1"/>
          </p:nvPr>
        </p:nvSpPr>
        <p:spPr>
          <a:xfrm>
            <a:off x="401893" y="1330036"/>
            <a:ext cx="8347632" cy="5291150"/>
          </a:xfrm>
        </p:spPr>
        <p:txBody>
          <a:bodyPr/>
          <a:lstStyle/>
          <a:p>
            <a:pPr eaLnBrk="1" hangingPunct="1"/>
            <a:r>
              <a:rPr lang="en-US" sz="2000" b="1" dirty="0" smtClean="0"/>
              <a:t>View and Print Statements</a:t>
            </a:r>
          </a:p>
          <a:p>
            <a:pPr lvl="1" eaLnBrk="1" hangingPunct="1">
              <a:buNone/>
            </a:pPr>
            <a:endParaRPr lang="en-US" sz="400" dirty="0" smtClean="0"/>
          </a:p>
          <a:p>
            <a:pPr lvl="1" eaLnBrk="1" hangingPunct="1"/>
            <a:r>
              <a:rPr lang="en-US" sz="1600" dirty="0" smtClean="0"/>
              <a:t>View and print statements for your accounts.</a:t>
            </a:r>
          </a:p>
          <a:p>
            <a:pPr eaLnBrk="1" hangingPunct="1"/>
            <a:endParaRPr lang="en-US" sz="1000" dirty="0" smtClean="0"/>
          </a:p>
          <a:p>
            <a:pPr eaLnBrk="1" hangingPunct="1"/>
            <a:r>
              <a:rPr lang="en-US" sz="2000" b="1" dirty="0" smtClean="0"/>
              <a:t>Statement Search by </a:t>
            </a:r>
            <a:r>
              <a:rPr lang="en-US" sz="2000" b="1" dirty="0"/>
              <a:t>Agreement</a:t>
            </a:r>
          </a:p>
          <a:p>
            <a:pPr lvl="1" eaLnBrk="1" hangingPunct="1">
              <a:buNone/>
            </a:pPr>
            <a:endParaRPr lang="en-US" sz="400" dirty="0"/>
          </a:p>
          <a:p>
            <a:pPr lvl="1" eaLnBrk="1" hangingPunct="1"/>
            <a:r>
              <a:rPr lang="en-US" sz="1600" dirty="0"/>
              <a:t>Search for and view statements by your GSA </a:t>
            </a:r>
            <a:endParaRPr lang="en-US" sz="1600" dirty="0" smtClean="0"/>
          </a:p>
          <a:p>
            <a:pPr marL="346075" lvl="1" indent="0" eaLnBrk="1" hangingPunct="1">
              <a:buNone/>
            </a:pPr>
            <a:r>
              <a:rPr lang="en-US" sz="1600" dirty="0"/>
              <a:t> </a:t>
            </a:r>
            <a:r>
              <a:rPr lang="en-US" sz="1600" dirty="0" smtClean="0"/>
              <a:t>   agreement number.</a:t>
            </a:r>
          </a:p>
          <a:p>
            <a:pPr marL="346075" lvl="1" indent="0" eaLnBrk="1" hangingPunct="1">
              <a:buNone/>
            </a:pPr>
            <a:endParaRPr lang="en-US" sz="1000" b="1" dirty="0" smtClean="0"/>
          </a:p>
          <a:p>
            <a:pPr eaLnBrk="1" hangingPunct="1"/>
            <a:r>
              <a:rPr lang="en-US" sz="2000" b="1" dirty="0" smtClean="0"/>
              <a:t>View Details</a:t>
            </a:r>
          </a:p>
          <a:p>
            <a:pPr lvl="1" eaLnBrk="1" hangingPunct="1">
              <a:buNone/>
            </a:pPr>
            <a:endParaRPr lang="en-US" sz="400" dirty="0" smtClean="0"/>
          </a:p>
          <a:p>
            <a:pPr lvl="1" eaLnBrk="1" hangingPunct="1"/>
            <a:r>
              <a:rPr lang="en-US" sz="1600" dirty="0" smtClean="0"/>
              <a:t>View details for statements on your accounts.</a:t>
            </a:r>
            <a:endParaRPr lang="en-US" sz="1600" dirty="0" smtClean="0">
              <a:solidFill>
                <a:srgbClr val="FF0000"/>
              </a:solidFill>
            </a:endParaRPr>
          </a:p>
          <a:p>
            <a:pPr eaLnBrk="1" hangingPunct="1"/>
            <a:endParaRPr lang="en-US" sz="1000" dirty="0" smtClean="0"/>
          </a:p>
          <a:p>
            <a:pPr eaLnBrk="1" hangingPunct="1"/>
            <a:r>
              <a:rPr lang="en-US" sz="2000" b="1" dirty="0" smtClean="0"/>
              <a:t>Dispute Statement/Details</a:t>
            </a:r>
          </a:p>
          <a:p>
            <a:pPr lvl="1" eaLnBrk="1" hangingPunct="1">
              <a:buNone/>
            </a:pPr>
            <a:endParaRPr lang="en-US" sz="400" dirty="0" smtClean="0"/>
          </a:p>
          <a:p>
            <a:pPr lvl="1" eaLnBrk="1" hangingPunct="1"/>
            <a:r>
              <a:rPr lang="en-US" sz="1600" dirty="0" smtClean="0"/>
              <a:t>Dispute a statement that you think might be in error (for non-IPAC statements only).</a:t>
            </a:r>
          </a:p>
          <a:p>
            <a:pPr lvl="1" eaLnBrk="1" hangingPunct="1"/>
            <a:r>
              <a:rPr lang="en-US" sz="1600" dirty="0" smtClean="0"/>
              <a:t>Disputes of IPAC bills should be performed via Treasury IPAC guidelines using the chargeback process.</a:t>
            </a:r>
          </a:p>
          <a:p>
            <a:pPr lvl="1" eaLnBrk="1" hangingPunct="1"/>
            <a:endParaRPr lang="en-US" sz="1000" dirty="0" smtClean="0"/>
          </a:p>
          <a:p>
            <a:pPr eaLnBrk="1" hangingPunct="1"/>
            <a:r>
              <a:rPr lang="en-US" sz="2000" b="1" dirty="0" smtClean="0"/>
              <a:t>View Dispute Requests </a:t>
            </a:r>
          </a:p>
          <a:p>
            <a:pPr lvl="1" eaLnBrk="1" hangingPunct="1">
              <a:buNone/>
            </a:pPr>
            <a:endParaRPr lang="en-US" sz="400" dirty="0" smtClean="0"/>
          </a:p>
          <a:p>
            <a:pPr lvl="1" eaLnBrk="1" hangingPunct="1"/>
            <a:r>
              <a:rPr lang="en-US" sz="1600" dirty="0" smtClean="0"/>
              <a:t>View dispute requests and status of your disputes.</a:t>
            </a:r>
            <a:endParaRPr lang="en-US" sz="1600" dirty="0" smtClean="0">
              <a:solidFill>
                <a:srgbClr val="FF0000"/>
              </a:solidFill>
            </a:endParaRPr>
          </a:p>
          <a:p>
            <a:pPr eaLnBrk="1" hangingPunct="1"/>
            <a:endParaRPr lang="en-US" sz="1000" dirty="0" smtClean="0"/>
          </a:p>
          <a:p>
            <a:pPr eaLnBrk="1" hangingPunct="1">
              <a:buNone/>
            </a:pPr>
            <a:endParaRPr lang="en-US" sz="1600" dirty="0" smtClean="0"/>
          </a:p>
          <a:p>
            <a:pPr lvl="1" eaLnBrk="1" hangingPunct="1">
              <a:buNone/>
            </a:pPr>
            <a:endParaRPr lang="en-US" sz="1600" dirty="0" smtClean="0"/>
          </a:p>
        </p:txBody>
      </p:sp>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Statements Menu</a:t>
            </a:r>
          </a:p>
        </p:txBody>
      </p:sp>
      <p:sp>
        <p:nvSpPr>
          <p:cNvPr id="11" name="Rectangle 10"/>
          <p:cNvSpPr/>
          <p:nvPr/>
        </p:nvSpPr>
        <p:spPr bwMode="auto">
          <a:xfrm>
            <a:off x="5892813" y="1448795"/>
            <a:ext cx="1381125" cy="366141"/>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2" name="Rectangle 11"/>
          <p:cNvSpPr/>
          <p:nvPr/>
        </p:nvSpPr>
        <p:spPr bwMode="auto">
          <a:xfrm>
            <a:off x="5892813" y="1814937"/>
            <a:ext cx="2752884" cy="1466496"/>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7" name="TextBox 6"/>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E1</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7773" y="4985467"/>
            <a:ext cx="2453259" cy="165725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View and Print Statements</a:t>
            </a:r>
          </a:p>
        </p:txBody>
      </p:sp>
      <p:sp>
        <p:nvSpPr>
          <p:cNvPr id="8195" name="Rectangle 7"/>
          <p:cNvSpPr>
            <a:spLocks noGrp="1" noChangeArrowheads="1"/>
          </p:cNvSpPr>
          <p:nvPr>
            <p:ph idx="1"/>
          </p:nvPr>
        </p:nvSpPr>
        <p:spPr>
          <a:xfrm>
            <a:off x="394805" y="1140611"/>
            <a:ext cx="8503536" cy="3750366"/>
          </a:xfrm>
        </p:spPr>
        <p:txBody>
          <a:bodyPr/>
          <a:lstStyle/>
          <a:p>
            <a:pPr eaLnBrk="1" hangingPunct="1"/>
            <a:r>
              <a:rPr lang="en-US" sz="1800" b="1" dirty="0" smtClean="0"/>
              <a:t>The Statement Search page is used to search for, view, and print statements for your accounts.</a:t>
            </a:r>
          </a:p>
          <a:p>
            <a:pPr lvl="1" eaLnBrk="1" hangingPunct="1"/>
            <a:r>
              <a:rPr lang="en-US" sz="1700" dirty="0" smtClean="0"/>
              <a:t>View statements as Portable Document Format (PDF) files to print</a:t>
            </a:r>
            <a:r>
              <a:rPr lang="en-US" sz="1800" dirty="0" smtClean="0"/>
              <a:t>.</a:t>
            </a:r>
          </a:p>
          <a:p>
            <a:pPr lvl="1" eaLnBrk="1" hangingPunct="1"/>
            <a:r>
              <a:rPr lang="en-US" sz="1700" dirty="0" smtClean="0"/>
              <a:t>Create and view statement correspondence to send to GSA</a:t>
            </a:r>
            <a:r>
              <a:rPr lang="en-US" sz="1800" dirty="0" smtClean="0"/>
              <a:t>.</a:t>
            </a:r>
          </a:p>
          <a:p>
            <a:pPr lvl="2" eaLnBrk="1" hangingPunct="1"/>
            <a:r>
              <a:rPr lang="en-US" sz="1600" dirty="0" smtClean="0"/>
              <a:t>Statement correspondence are messages regarding a specific statement on your account.  </a:t>
            </a:r>
          </a:p>
          <a:p>
            <a:pPr lvl="2" eaLnBrk="1" hangingPunct="1"/>
            <a:r>
              <a:rPr lang="en-US" sz="1600" dirty="0" smtClean="0"/>
              <a:t>This correspondence should not be related to a general account issue or question, or a specific refund or payment on your account because there are specific types of correspondence that should be created for these.</a:t>
            </a:r>
          </a:p>
          <a:p>
            <a:pPr lvl="1" eaLnBrk="1" hangingPunct="1"/>
            <a:r>
              <a:rPr lang="en-US" sz="1700" dirty="0" smtClean="0"/>
              <a:t>Dispute a statement that you think might be in error.</a:t>
            </a:r>
          </a:p>
          <a:p>
            <a:pPr lvl="1" eaLnBrk="1" hangingPunct="1"/>
            <a:r>
              <a:rPr lang="en-US" sz="1700" dirty="0" smtClean="0"/>
              <a:t>View dispute requests and status associated with a statement.</a:t>
            </a:r>
          </a:p>
          <a:p>
            <a:pPr marL="577850" lvl="2" eaLnBrk="1" hangingPunct="1"/>
            <a:r>
              <a:rPr lang="en-US" sz="1700" dirty="0" smtClean="0"/>
              <a:t>To access the Statement Search page, from the menu bar select </a:t>
            </a:r>
            <a:r>
              <a:rPr lang="en-US" sz="1700" b="1" dirty="0" smtClean="0"/>
              <a:t>Statements &gt; View and Print Statements</a:t>
            </a:r>
            <a:r>
              <a:rPr lang="en-US" sz="1700" dirty="0" smtClean="0"/>
              <a:t>.</a:t>
            </a:r>
          </a:p>
          <a:p>
            <a:pPr eaLnBrk="1" hangingPunct="1"/>
            <a:endParaRPr lang="en-US" sz="2000" dirty="0" smtClean="0"/>
          </a:p>
        </p:txBody>
      </p:sp>
      <p:sp>
        <p:nvSpPr>
          <p:cNvPr id="7" name="Rectangle 6"/>
          <p:cNvSpPr/>
          <p:nvPr/>
        </p:nvSpPr>
        <p:spPr bwMode="auto">
          <a:xfrm>
            <a:off x="3337773" y="5321299"/>
            <a:ext cx="2453259" cy="263073"/>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 name="Rectangle 7"/>
          <p:cNvSpPr/>
          <p:nvPr/>
        </p:nvSpPr>
        <p:spPr bwMode="auto">
          <a:xfrm>
            <a:off x="3337772" y="4985467"/>
            <a:ext cx="1250201" cy="335832"/>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9" name="TextBox 8"/>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E2</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8035" y="2808704"/>
            <a:ext cx="6734175" cy="34956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View and Print Statements (Cont’d)</a:t>
            </a:r>
          </a:p>
        </p:txBody>
      </p:sp>
      <p:sp>
        <p:nvSpPr>
          <p:cNvPr id="8195" name="Rectangle 7"/>
          <p:cNvSpPr>
            <a:spLocks noGrp="1" noChangeArrowheads="1"/>
          </p:cNvSpPr>
          <p:nvPr>
            <p:ph idx="1"/>
          </p:nvPr>
        </p:nvSpPr>
        <p:spPr>
          <a:xfrm>
            <a:off x="501444" y="1198464"/>
            <a:ext cx="8485188" cy="1344320"/>
          </a:xfrm>
        </p:spPr>
        <p:txBody>
          <a:bodyPr/>
          <a:lstStyle/>
          <a:p>
            <a:pPr eaLnBrk="1" hangingPunct="1"/>
            <a:r>
              <a:rPr lang="en-US" sz="2200" b="1" dirty="0" smtClean="0"/>
              <a:t>Statement Search page</a:t>
            </a:r>
          </a:p>
          <a:p>
            <a:pPr lvl="1" eaLnBrk="1" hangingPunct="1"/>
            <a:r>
              <a:rPr lang="en-US" sz="1800" dirty="0" smtClean="0"/>
              <a:t>The Statement Search page displays with a search criteria area to search for statements associated with your account.</a:t>
            </a:r>
          </a:p>
          <a:p>
            <a:pPr lvl="1" eaLnBrk="1" hangingPunct="1"/>
            <a:r>
              <a:rPr lang="en-US" sz="1800" dirty="0" smtClean="0"/>
              <a:t>Enter search criteria and select the </a:t>
            </a:r>
            <a:r>
              <a:rPr lang="en-US" sz="1800" b="1" dirty="0" smtClean="0"/>
              <a:t>[Search] </a:t>
            </a:r>
            <a:r>
              <a:rPr lang="en-US" sz="1800" dirty="0" smtClean="0"/>
              <a:t>button.</a:t>
            </a:r>
          </a:p>
        </p:txBody>
      </p:sp>
      <p:sp>
        <p:nvSpPr>
          <p:cNvPr id="8" name="Rectangle 7"/>
          <p:cNvSpPr/>
          <p:nvPr/>
        </p:nvSpPr>
        <p:spPr bwMode="auto">
          <a:xfrm>
            <a:off x="1155801" y="6010275"/>
            <a:ext cx="482803" cy="242888"/>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 name="TextBox 5"/>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E3</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987" y="3033337"/>
            <a:ext cx="8640318" cy="13144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View and Print Statements (Cont’d)</a:t>
            </a:r>
          </a:p>
        </p:txBody>
      </p:sp>
      <p:sp>
        <p:nvSpPr>
          <p:cNvPr id="8195" name="Rectangle 7"/>
          <p:cNvSpPr>
            <a:spLocks noGrp="1" noChangeArrowheads="1"/>
          </p:cNvSpPr>
          <p:nvPr>
            <p:ph idx="1"/>
          </p:nvPr>
        </p:nvSpPr>
        <p:spPr>
          <a:xfrm>
            <a:off x="455987" y="1490177"/>
            <a:ext cx="8229600" cy="952503"/>
          </a:xfrm>
        </p:spPr>
        <p:txBody>
          <a:bodyPr/>
          <a:lstStyle/>
          <a:p>
            <a:pPr eaLnBrk="1" hangingPunct="1"/>
            <a:r>
              <a:rPr lang="en-US" b="1" dirty="0" smtClean="0"/>
              <a:t>Statement Search page</a:t>
            </a:r>
          </a:p>
          <a:p>
            <a:pPr lvl="1" eaLnBrk="1" hangingPunct="1"/>
            <a:r>
              <a:rPr lang="en-US" dirty="0" smtClean="0"/>
              <a:t>In the search results, review the statement records</a:t>
            </a:r>
            <a:r>
              <a:rPr lang="en-US" sz="1800" dirty="0" smtClean="0"/>
              <a:t>.</a:t>
            </a:r>
          </a:p>
        </p:txBody>
      </p:sp>
      <p:sp>
        <p:nvSpPr>
          <p:cNvPr id="7" name="Rectangle 6"/>
          <p:cNvSpPr/>
          <p:nvPr/>
        </p:nvSpPr>
        <p:spPr bwMode="auto">
          <a:xfrm>
            <a:off x="455987" y="3386937"/>
            <a:ext cx="8640318" cy="960849"/>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 name="TextBox 5"/>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E4</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1280043" y="2775099"/>
            <a:ext cx="6747550" cy="3976572"/>
          </a:xfrm>
          <a:prstGeom prst="rect">
            <a:avLst/>
          </a:prstGeom>
          <a:noFill/>
          <a:ln w="9525">
            <a:solidFill>
              <a:schemeClr val="tx1">
                <a:lumMod val="95000"/>
                <a:lumOff val="5000"/>
              </a:schemeClr>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VCSS Registration Steps</a:t>
            </a:r>
          </a:p>
        </p:txBody>
      </p:sp>
      <p:sp>
        <p:nvSpPr>
          <p:cNvPr id="8195" name="Rectangle 7"/>
          <p:cNvSpPr>
            <a:spLocks noGrp="1" noChangeArrowheads="1"/>
          </p:cNvSpPr>
          <p:nvPr>
            <p:ph idx="1"/>
          </p:nvPr>
        </p:nvSpPr>
        <p:spPr>
          <a:xfrm>
            <a:off x="530942" y="1325425"/>
            <a:ext cx="8474835" cy="2045572"/>
          </a:xfrm>
        </p:spPr>
        <p:txBody>
          <a:bodyPr/>
          <a:lstStyle/>
          <a:p>
            <a:pPr marL="463550" lvl="1" indent="-463550" eaLnBrk="1" hangingPunct="1">
              <a:buSzPct val="100000"/>
            </a:pPr>
            <a:r>
              <a:rPr lang="en-US" sz="2000" dirty="0" smtClean="0"/>
              <a:t>To register a VCSS account, perform the following steps covered in the next few slides.</a:t>
            </a:r>
          </a:p>
          <a:p>
            <a:pPr marL="463550" lvl="1" indent="-463550" eaLnBrk="1" hangingPunct="1">
              <a:buSzPct val="100000"/>
              <a:buNone/>
            </a:pPr>
            <a:endParaRPr lang="en-US" sz="900" dirty="0" smtClean="0"/>
          </a:p>
          <a:p>
            <a:pPr marL="914400" lvl="1" indent="-450850" eaLnBrk="1" hangingPunct="1">
              <a:buSzPct val="100000"/>
              <a:buFont typeface="+mj-lt"/>
              <a:buAutoNum type="arabicPeriod"/>
            </a:pPr>
            <a:r>
              <a:rPr lang="en-US" sz="1800" dirty="0" smtClean="0"/>
              <a:t>Go to the </a:t>
            </a:r>
            <a:r>
              <a:rPr lang="en-US" sz="1800" b="1" dirty="0" smtClean="0"/>
              <a:t>GSA Launch page</a:t>
            </a:r>
            <a:r>
              <a:rPr lang="en-US" sz="1800" dirty="0" smtClean="0"/>
              <a:t> (</a:t>
            </a:r>
            <a:r>
              <a:rPr lang="en-US" sz="1800" u="sng" dirty="0" smtClean="0"/>
              <a:t>http://vcss.gsa.gov</a:t>
            </a:r>
            <a:r>
              <a:rPr lang="en-US" sz="1800" dirty="0" smtClean="0"/>
              <a:t>) and select the </a:t>
            </a:r>
            <a:r>
              <a:rPr lang="en-US" sz="1800" b="1" dirty="0" smtClean="0"/>
              <a:t>Registrations and Access Request</a:t>
            </a:r>
            <a:r>
              <a:rPr lang="en-US" sz="1800" dirty="0" smtClean="0"/>
              <a:t> button to register a VCSS account.</a:t>
            </a:r>
          </a:p>
        </p:txBody>
      </p:sp>
      <p:sp>
        <p:nvSpPr>
          <p:cNvPr id="7" name="TextBox 6"/>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B3</a:t>
            </a:r>
            <a:endParaRPr lang="en-US" sz="1200" dirty="0">
              <a:solidFill>
                <a:schemeClr val="tx1">
                  <a:lumMod val="65000"/>
                  <a:lumOff val="35000"/>
                </a:schemeClr>
              </a:solidFill>
            </a:endParaRPr>
          </a:p>
        </p:txBody>
      </p:sp>
      <p:sp>
        <p:nvSpPr>
          <p:cNvPr id="8" name="Rectangle 7"/>
          <p:cNvSpPr/>
          <p:nvPr/>
        </p:nvSpPr>
        <p:spPr bwMode="auto">
          <a:xfrm>
            <a:off x="3891517" y="4285014"/>
            <a:ext cx="1477925" cy="882409"/>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196" y="2369747"/>
            <a:ext cx="8605266" cy="94640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View and Print Statements (Cont’d)</a:t>
            </a:r>
          </a:p>
        </p:txBody>
      </p:sp>
      <p:sp>
        <p:nvSpPr>
          <p:cNvPr id="3" name="Content Placeholder 2"/>
          <p:cNvSpPr>
            <a:spLocks noGrp="1"/>
          </p:cNvSpPr>
          <p:nvPr>
            <p:ph idx="1"/>
          </p:nvPr>
        </p:nvSpPr>
        <p:spPr>
          <a:xfrm>
            <a:off x="510907" y="1216252"/>
            <a:ext cx="8229600" cy="1051935"/>
          </a:xfrm>
        </p:spPr>
        <p:txBody>
          <a:bodyPr/>
          <a:lstStyle/>
          <a:p>
            <a:pPr eaLnBrk="1" hangingPunct="1"/>
            <a:r>
              <a:rPr lang="en-US" sz="2200" b="1" dirty="0"/>
              <a:t>Statement Search page</a:t>
            </a:r>
          </a:p>
          <a:p>
            <a:pPr lvl="1" eaLnBrk="1" hangingPunct="1"/>
            <a:r>
              <a:rPr lang="en-US" sz="1800" dirty="0"/>
              <a:t>To view a PDF version of a statement, select a </a:t>
            </a:r>
            <a:r>
              <a:rPr lang="en-US" sz="1800" b="1" dirty="0"/>
              <a:t>statement record</a:t>
            </a:r>
            <a:r>
              <a:rPr lang="en-US" sz="1800" dirty="0"/>
              <a:t> and then select the </a:t>
            </a:r>
            <a:r>
              <a:rPr lang="en-US" sz="1800" b="1" dirty="0"/>
              <a:t>[View PDF] </a:t>
            </a:r>
            <a:r>
              <a:rPr lang="en-US" sz="1800" dirty="0"/>
              <a:t>button</a:t>
            </a:r>
            <a:r>
              <a:rPr lang="en-US" sz="1800" dirty="0" smtClean="0"/>
              <a:t>.</a:t>
            </a:r>
          </a:p>
          <a:p>
            <a:pPr lvl="1" eaLnBrk="1" hangingPunct="1"/>
            <a:endParaRPr lang="en-US" sz="1800" dirty="0" smtClean="0"/>
          </a:p>
          <a:p>
            <a:pPr lvl="1" eaLnBrk="1" hangingPunct="1"/>
            <a:endParaRPr lang="en-US" sz="1800" dirty="0"/>
          </a:p>
          <a:p>
            <a:pPr lvl="1" eaLnBrk="1" hangingPunct="1"/>
            <a:endParaRPr lang="en-US" sz="1800" dirty="0" smtClean="0"/>
          </a:p>
          <a:p>
            <a:pPr lvl="1" eaLnBrk="1" hangingPunct="1"/>
            <a:endParaRPr lang="en-US" sz="1800" dirty="0"/>
          </a:p>
          <a:p>
            <a:pPr lvl="1" eaLnBrk="1" hangingPunct="1"/>
            <a:r>
              <a:rPr lang="en-US" sz="1800" dirty="0" smtClean="0"/>
              <a:t>In </a:t>
            </a:r>
            <a:r>
              <a:rPr lang="en-US" sz="1800" dirty="0"/>
              <a:t>the file download pop-up window, select the </a:t>
            </a:r>
            <a:r>
              <a:rPr lang="en-US" sz="1800" b="1" dirty="0"/>
              <a:t>[Open] </a:t>
            </a:r>
            <a:r>
              <a:rPr lang="en-US" sz="1800" dirty="0"/>
              <a:t>button to open the PDF version of the statement.</a:t>
            </a:r>
          </a:p>
          <a:p>
            <a:pPr lvl="1" eaLnBrk="1" hangingPunct="1"/>
            <a:endParaRPr lang="en-US" sz="1800" dirty="0" smtClean="0"/>
          </a:p>
          <a:p>
            <a:endParaRPr lang="en-US" dirty="0"/>
          </a:p>
        </p:txBody>
      </p:sp>
      <p:pic>
        <p:nvPicPr>
          <p:cNvPr id="4" name="Picture 2"/>
          <p:cNvPicPr>
            <a:picLocks noChangeAspect="1" noChangeArrowheads="1"/>
          </p:cNvPicPr>
          <p:nvPr/>
        </p:nvPicPr>
        <p:blipFill>
          <a:blip r:embed="rId4" cstate="print"/>
          <a:srcRect/>
          <a:stretch>
            <a:fillRect/>
          </a:stretch>
        </p:blipFill>
        <p:spPr bwMode="auto">
          <a:xfrm>
            <a:off x="2893246" y="4404017"/>
            <a:ext cx="3333750" cy="2190750"/>
          </a:xfrm>
          <a:prstGeom prst="rect">
            <a:avLst/>
          </a:prstGeom>
          <a:noFill/>
          <a:ln w="9525">
            <a:solidFill>
              <a:schemeClr val="tx1"/>
            </a:solidFill>
            <a:miter lim="800000"/>
            <a:headEnd/>
            <a:tailEnd/>
          </a:ln>
        </p:spPr>
      </p:pic>
      <p:sp>
        <p:nvSpPr>
          <p:cNvPr id="5" name="Rectangle 4"/>
          <p:cNvSpPr/>
          <p:nvPr/>
        </p:nvSpPr>
        <p:spPr bwMode="auto">
          <a:xfrm>
            <a:off x="4009629" y="5561570"/>
            <a:ext cx="628208" cy="225189"/>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 name="Rectangle 5"/>
          <p:cNvSpPr/>
          <p:nvPr/>
        </p:nvSpPr>
        <p:spPr bwMode="auto">
          <a:xfrm>
            <a:off x="392196" y="3065630"/>
            <a:ext cx="8605266" cy="250521"/>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7" name="TextBox 6"/>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E5</a:t>
            </a:r>
            <a:endParaRPr lang="en-US" sz="1200" dirty="0">
              <a:solidFill>
                <a:schemeClr val="tx1">
                  <a:lumMod val="65000"/>
                  <a:lumOff val="35000"/>
                </a:schemeClr>
              </a:solidFill>
            </a:endParaRPr>
          </a:p>
        </p:txBody>
      </p:sp>
      <p:sp>
        <p:nvSpPr>
          <p:cNvPr id="10" name="Rectangle 9"/>
          <p:cNvSpPr/>
          <p:nvPr/>
        </p:nvSpPr>
        <p:spPr bwMode="auto">
          <a:xfrm>
            <a:off x="840313" y="2421330"/>
            <a:ext cx="608097" cy="221057"/>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25554360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769" y="3114677"/>
            <a:ext cx="8623459" cy="995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View and Print Statements (Cont’d)</a:t>
            </a:r>
          </a:p>
        </p:txBody>
      </p:sp>
      <p:sp>
        <p:nvSpPr>
          <p:cNvPr id="8195" name="Rectangle 7"/>
          <p:cNvSpPr>
            <a:spLocks noGrp="1" noChangeArrowheads="1"/>
          </p:cNvSpPr>
          <p:nvPr>
            <p:ph idx="1"/>
          </p:nvPr>
        </p:nvSpPr>
        <p:spPr>
          <a:xfrm>
            <a:off x="634181" y="1316448"/>
            <a:ext cx="8308207" cy="1176232"/>
          </a:xfrm>
        </p:spPr>
        <p:txBody>
          <a:bodyPr/>
          <a:lstStyle/>
          <a:p>
            <a:pPr eaLnBrk="1" hangingPunct="1"/>
            <a:r>
              <a:rPr lang="en-US" sz="2200" b="1" dirty="0" smtClean="0"/>
              <a:t>Statement Search page</a:t>
            </a:r>
          </a:p>
          <a:p>
            <a:pPr lvl="1" eaLnBrk="1" hangingPunct="1"/>
            <a:r>
              <a:rPr lang="en-US" sz="1800" dirty="0" smtClean="0"/>
              <a:t>To view detailed information associated with a statement, select a </a:t>
            </a:r>
            <a:r>
              <a:rPr lang="en-US" sz="1800" b="1" dirty="0" smtClean="0"/>
              <a:t>statement record</a:t>
            </a:r>
            <a:r>
              <a:rPr lang="en-US" sz="1800" dirty="0" smtClean="0"/>
              <a:t> and then select the </a:t>
            </a:r>
            <a:r>
              <a:rPr lang="en-US" sz="1800" b="1" dirty="0" smtClean="0"/>
              <a:t>[View] </a:t>
            </a:r>
            <a:r>
              <a:rPr lang="en-US" sz="1800" dirty="0" smtClean="0"/>
              <a:t>button.</a:t>
            </a:r>
          </a:p>
        </p:txBody>
      </p:sp>
      <p:sp>
        <p:nvSpPr>
          <p:cNvPr id="10" name="Rectangle 9"/>
          <p:cNvSpPr/>
          <p:nvPr/>
        </p:nvSpPr>
        <p:spPr bwMode="auto">
          <a:xfrm>
            <a:off x="429768" y="3895725"/>
            <a:ext cx="8623459" cy="214316"/>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1" name="Rectangle 10"/>
          <p:cNvSpPr/>
          <p:nvPr/>
        </p:nvSpPr>
        <p:spPr bwMode="auto">
          <a:xfrm>
            <a:off x="476250" y="3174999"/>
            <a:ext cx="381000" cy="241301"/>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7" name="TextBox 6"/>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E6</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3959" y="3798547"/>
            <a:ext cx="6776847" cy="28226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View and Print Statements (Cont’d)</a:t>
            </a:r>
          </a:p>
        </p:txBody>
      </p:sp>
      <p:sp>
        <p:nvSpPr>
          <p:cNvPr id="8195" name="Rectangle 7"/>
          <p:cNvSpPr>
            <a:spLocks noGrp="1" noChangeArrowheads="1"/>
          </p:cNvSpPr>
          <p:nvPr>
            <p:ph idx="1"/>
          </p:nvPr>
        </p:nvSpPr>
        <p:spPr>
          <a:xfrm>
            <a:off x="342421" y="1052181"/>
            <a:ext cx="8629301" cy="2667003"/>
          </a:xfrm>
        </p:spPr>
        <p:txBody>
          <a:bodyPr/>
          <a:lstStyle/>
          <a:p>
            <a:pPr eaLnBrk="1" hangingPunct="1"/>
            <a:r>
              <a:rPr lang="en-US" sz="1800" b="1" dirty="0" smtClean="0"/>
              <a:t>Statement Record</a:t>
            </a:r>
          </a:p>
          <a:p>
            <a:pPr lvl="1" eaLnBrk="1" hangingPunct="1"/>
            <a:r>
              <a:rPr lang="en-US" sz="1600" dirty="0" smtClean="0"/>
              <a:t>The statement record has the following action buttons at the top of the record</a:t>
            </a:r>
            <a:r>
              <a:rPr lang="en-US" sz="1800" dirty="0" smtClean="0"/>
              <a:t>:</a:t>
            </a:r>
          </a:p>
          <a:p>
            <a:pPr lvl="2" eaLnBrk="1" hangingPunct="1"/>
            <a:r>
              <a:rPr lang="en-US" sz="1500" dirty="0" smtClean="0"/>
              <a:t>Select the </a:t>
            </a:r>
            <a:r>
              <a:rPr lang="en-US" sz="1500" b="1" dirty="0" smtClean="0"/>
              <a:t>[View Referencing Payments] </a:t>
            </a:r>
            <a:r>
              <a:rPr lang="en-US" sz="1500" dirty="0" smtClean="0"/>
              <a:t>button to view payments made on this statement.</a:t>
            </a:r>
          </a:p>
          <a:p>
            <a:pPr lvl="2" eaLnBrk="1" hangingPunct="1"/>
            <a:r>
              <a:rPr lang="en-US" sz="1500" dirty="0" smtClean="0"/>
              <a:t>Select the </a:t>
            </a:r>
            <a:r>
              <a:rPr lang="en-US" sz="1500" b="1" dirty="0" smtClean="0"/>
              <a:t>[Send Correspondence] </a:t>
            </a:r>
            <a:r>
              <a:rPr lang="en-US" sz="1500" dirty="0" smtClean="0"/>
              <a:t>button to send correspondence to GSA regarding this statement.</a:t>
            </a:r>
          </a:p>
          <a:p>
            <a:pPr lvl="2" eaLnBrk="1" hangingPunct="1"/>
            <a:r>
              <a:rPr lang="en-US" sz="1500" dirty="0" smtClean="0"/>
              <a:t>Select the </a:t>
            </a:r>
            <a:r>
              <a:rPr lang="en-US" sz="1500" b="1" dirty="0" smtClean="0"/>
              <a:t>[Dispute Statement] </a:t>
            </a:r>
            <a:r>
              <a:rPr lang="en-US" sz="1500" dirty="0" smtClean="0"/>
              <a:t>button to dispute this statement.</a:t>
            </a:r>
          </a:p>
          <a:p>
            <a:pPr lvl="2" eaLnBrk="1" hangingPunct="1"/>
            <a:r>
              <a:rPr lang="en-US" sz="1500" dirty="0" smtClean="0"/>
              <a:t>Select the </a:t>
            </a:r>
            <a:r>
              <a:rPr lang="en-US" sz="1500" b="1" dirty="0" smtClean="0"/>
              <a:t>[View Related Dispute Requests]</a:t>
            </a:r>
            <a:r>
              <a:rPr lang="en-US" sz="1500" dirty="0" smtClean="0"/>
              <a:t> button to view all dispute requests associated with this statement.</a:t>
            </a:r>
          </a:p>
          <a:p>
            <a:pPr lvl="2" eaLnBrk="1" hangingPunct="1"/>
            <a:r>
              <a:rPr lang="en-US" sz="1500" dirty="0" smtClean="0"/>
              <a:t>Select the </a:t>
            </a:r>
            <a:r>
              <a:rPr lang="en-US" sz="1500" b="1" dirty="0" smtClean="0"/>
              <a:t>[View PDF] </a:t>
            </a:r>
            <a:r>
              <a:rPr lang="en-US" sz="1500" dirty="0" smtClean="0"/>
              <a:t>button to view a PDF version of this statement.</a:t>
            </a:r>
          </a:p>
        </p:txBody>
      </p:sp>
      <p:sp>
        <p:nvSpPr>
          <p:cNvPr id="8" name="Rectangle 7"/>
          <p:cNvSpPr/>
          <p:nvPr/>
        </p:nvSpPr>
        <p:spPr bwMode="auto">
          <a:xfrm>
            <a:off x="1831467" y="4005072"/>
            <a:ext cx="4385088" cy="179222"/>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 name="TextBox 5"/>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E7</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0627" y="2323410"/>
            <a:ext cx="7012591" cy="435740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View and Print Statements (Cont’d)</a:t>
            </a:r>
          </a:p>
        </p:txBody>
      </p:sp>
      <p:sp>
        <p:nvSpPr>
          <p:cNvPr id="8195" name="Rectangle 7"/>
          <p:cNvSpPr>
            <a:spLocks noGrp="1" noChangeArrowheads="1"/>
          </p:cNvSpPr>
          <p:nvPr>
            <p:ph idx="1"/>
          </p:nvPr>
        </p:nvSpPr>
        <p:spPr>
          <a:xfrm>
            <a:off x="486697" y="1110082"/>
            <a:ext cx="8544569" cy="1236659"/>
          </a:xfrm>
        </p:spPr>
        <p:txBody>
          <a:bodyPr/>
          <a:lstStyle/>
          <a:p>
            <a:pPr eaLnBrk="1" hangingPunct="1"/>
            <a:r>
              <a:rPr lang="en-US" sz="1800" b="1" dirty="0" smtClean="0"/>
              <a:t>Statement Record</a:t>
            </a:r>
          </a:p>
          <a:p>
            <a:pPr lvl="1" eaLnBrk="1" hangingPunct="1"/>
            <a:r>
              <a:rPr lang="en-US" sz="1700" dirty="0" smtClean="0"/>
              <a:t>The statement record opens and displays in a tab-like format.  The first tab is the </a:t>
            </a:r>
            <a:r>
              <a:rPr lang="en-US" sz="1700" b="1" dirty="0" smtClean="0"/>
              <a:t>Statement Information </a:t>
            </a:r>
            <a:r>
              <a:rPr lang="en-US" sz="1700" dirty="0" smtClean="0"/>
              <a:t>tab and contains detailed information about the statement, including amounts.</a:t>
            </a:r>
          </a:p>
        </p:txBody>
      </p:sp>
      <p:sp>
        <p:nvSpPr>
          <p:cNvPr id="7" name="Rectangle 6"/>
          <p:cNvSpPr/>
          <p:nvPr/>
        </p:nvSpPr>
        <p:spPr bwMode="auto">
          <a:xfrm>
            <a:off x="1404518" y="3012193"/>
            <a:ext cx="943661" cy="188003"/>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 name="TextBox 5"/>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E8</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0136" y="3208334"/>
            <a:ext cx="5309045" cy="349015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View and Print Statements (Cont’d)</a:t>
            </a:r>
          </a:p>
        </p:txBody>
      </p:sp>
      <p:sp>
        <p:nvSpPr>
          <p:cNvPr id="8195" name="Rectangle 7"/>
          <p:cNvSpPr>
            <a:spLocks noGrp="1" noChangeArrowheads="1"/>
          </p:cNvSpPr>
          <p:nvPr>
            <p:ph idx="1"/>
          </p:nvPr>
        </p:nvSpPr>
        <p:spPr>
          <a:xfrm>
            <a:off x="457199" y="1114655"/>
            <a:ext cx="8514685" cy="2140609"/>
          </a:xfrm>
        </p:spPr>
        <p:txBody>
          <a:bodyPr/>
          <a:lstStyle/>
          <a:p>
            <a:pPr eaLnBrk="1" hangingPunct="1"/>
            <a:r>
              <a:rPr lang="en-US" sz="2000" b="1" dirty="0" smtClean="0"/>
              <a:t>Statement Record</a:t>
            </a:r>
          </a:p>
          <a:p>
            <a:pPr lvl="1" eaLnBrk="1" hangingPunct="1"/>
            <a:r>
              <a:rPr lang="en-US" sz="1600" dirty="0" smtClean="0"/>
              <a:t>Within the statement record, select the </a:t>
            </a:r>
            <a:r>
              <a:rPr lang="en-US" sz="1600" b="1" dirty="0" smtClean="0"/>
              <a:t>Detail Billing Records </a:t>
            </a:r>
            <a:r>
              <a:rPr lang="en-US" sz="1600" dirty="0" smtClean="0"/>
              <a:t>tab </a:t>
            </a:r>
            <a:r>
              <a:rPr lang="en-US" sz="1600" dirty="0"/>
              <a:t>t</a:t>
            </a:r>
            <a:r>
              <a:rPr lang="en-US" sz="1600" dirty="0" smtClean="0"/>
              <a:t>o review the details associated with the statement in the search results. </a:t>
            </a:r>
          </a:p>
          <a:p>
            <a:pPr lvl="2" eaLnBrk="1" hangingPunct="1"/>
            <a:r>
              <a:rPr lang="en-US" sz="1600" b="1" i="1" dirty="0" smtClean="0"/>
              <a:t>Note</a:t>
            </a:r>
            <a:r>
              <a:rPr lang="en-US" sz="1600" dirty="0" smtClean="0"/>
              <a:t>:  Statement </a:t>
            </a:r>
            <a:r>
              <a:rPr lang="en-US" sz="1600" dirty="0"/>
              <a:t>details are only available for customers doing business with GSA's Fleet, Rent, Global Supply, and Automotive Purchases business </a:t>
            </a:r>
            <a:r>
              <a:rPr lang="en-US" sz="1600" dirty="0" smtClean="0"/>
              <a:t>lines.</a:t>
            </a:r>
          </a:p>
          <a:p>
            <a:pPr lvl="1" eaLnBrk="1" hangingPunct="1"/>
            <a:r>
              <a:rPr lang="en-US" sz="1600" dirty="0" smtClean="0"/>
              <a:t>If you have access to a large number of detail records, you may want to enter search criteria and select the </a:t>
            </a:r>
            <a:r>
              <a:rPr lang="en-US" sz="1600" b="1" dirty="0" smtClean="0"/>
              <a:t>[Search] </a:t>
            </a:r>
            <a:r>
              <a:rPr lang="en-US" sz="1600" dirty="0" smtClean="0"/>
              <a:t>button to limit the search results to a manageable number. </a:t>
            </a:r>
          </a:p>
          <a:p>
            <a:pPr lvl="1" eaLnBrk="1" hangingPunct="1"/>
            <a:endParaRPr lang="en-US" sz="1400" dirty="0" smtClean="0"/>
          </a:p>
        </p:txBody>
      </p:sp>
      <p:sp>
        <p:nvSpPr>
          <p:cNvPr id="9" name="Rectangle 8"/>
          <p:cNvSpPr/>
          <p:nvPr/>
        </p:nvSpPr>
        <p:spPr bwMode="auto">
          <a:xfrm>
            <a:off x="2961236" y="3234152"/>
            <a:ext cx="772564" cy="157061"/>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 name="TextBox 5"/>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E9</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583" y="4317912"/>
            <a:ext cx="8666417" cy="11918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View and Print Statements (Cont’d)</a:t>
            </a:r>
          </a:p>
        </p:txBody>
      </p:sp>
      <p:sp>
        <p:nvSpPr>
          <p:cNvPr id="8195" name="Rectangle 7"/>
          <p:cNvSpPr>
            <a:spLocks noGrp="1" noChangeArrowheads="1"/>
          </p:cNvSpPr>
          <p:nvPr>
            <p:ph idx="1"/>
          </p:nvPr>
        </p:nvSpPr>
        <p:spPr>
          <a:xfrm>
            <a:off x="477583" y="1203144"/>
            <a:ext cx="8666416" cy="2891184"/>
          </a:xfrm>
        </p:spPr>
        <p:txBody>
          <a:bodyPr/>
          <a:lstStyle/>
          <a:p>
            <a:pPr eaLnBrk="1" hangingPunct="1"/>
            <a:r>
              <a:rPr lang="en-US" b="1" dirty="0" smtClean="0"/>
              <a:t>Statement Record</a:t>
            </a:r>
          </a:p>
          <a:p>
            <a:pPr lvl="1" eaLnBrk="1" hangingPunct="1"/>
            <a:r>
              <a:rPr lang="en-US" dirty="0" smtClean="0"/>
              <a:t>Within the statement record’s Details tab, to view more detailed information for a statement detail record, select a detail record and then select the </a:t>
            </a:r>
            <a:r>
              <a:rPr lang="en-US" b="1" dirty="0" smtClean="0"/>
              <a:t>[Detail] </a:t>
            </a:r>
            <a:r>
              <a:rPr lang="en-US" dirty="0" smtClean="0"/>
              <a:t>button.</a:t>
            </a:r>
          </a:p>
          <a:p>
            <a:pPr marL="346075" lvl="1" indent="0" eaLnBrk="1" hangingPunct="1">
              <a:buNone/>
            </a:pPr>
            <a:endParaRPr lang="en-US" sz="1400" dirty="0" smtClean="0"/>
          </a:p>
          <a:p>
            <a:pPr lvl="1" eaLnBrk="1" hangingPunct="1"/>
            <a:r>
              <a:rPr lang="en-US" sz="1800" b="1" i="1" dirty="0" smtClean="0"/>
              <a:t>Note:  </a:t>
            </a:r>
            <a:r>
              <a:rPr lang="en-US" sz="1800" dirty="0" smtClean="0"/>
              <a:t>Statement </a:t>
            </a:r>
            <a:r>
              <a:rPr lang="en-US" sz="1800" dirty="0"/>
              <a:t>details are only available for customers doing business with GSA's Fleet, Rent, Global Supply, and Automotive Purchases business </a:t>
            </a:r>
            <a:r>
              <a:rPr lang="en-US" sz="1800" dirty="0" smtClean="0"/>
              <a:t>lines.</a:t>
            </a:r>
          </a:p>
        </p:txBody>
      </p:sp>
      <p:sp>
        <p:nvSpPr>
          <p:cNvPr id="8" name="Rectangle 7"/>
          <p:cNvSpPr/>
          <p:nvPr/>
        </p:nvSpPr>
        <p:spPr bwMode="auto">
          <a:xfrm flipV="1">
            <a:off x="521938" y="4317910"/>
            <a:ext cx="426122" cy="220065"/>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9" name="Rectangle 8"/>
          <p:cNvSpPr/>
          <p:nvPr/>
        </p:nvSpPr>
        <p:spPr bwMode="auto">
          <a:xfrm>
            <a:off x="477582" y="5265208"/>
            <a:ext cx="8666417" cy="242567"/>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7" name="TextBox 6"/>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E10</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View and Print Statements (Cont’d)</a:t>
            </a:r>
          </a:p>
        </p:txBody>
      </p:sp>
      <p:sp>
        <p:nvSpPr>
          <p:cNvPr id="8195" name="Rectangle 7"/>
          <p:cNvSpPr>
            <a:spLocks noGrp="1" noChangeArrowheads="1"/>
          </p:cNvSpPr>
          <p:nvPr>
            <p:ph idx="1"/>
          </p:nvPr>
        </p:nvSpPr>
        <p:spPr>
          <a:xfrm>
            <a:off x="589935" y="1203145"/>
            <a:ext cx="8352453" cy="1284023"/>
          </a:xfrm>
        </p:spPr>
        <p:txBody>
          <a:bodyPr/>
          <a:lstStyle/>
          <a:p>
            <a:pPr eaLnBrk="1" hangingPunct="1"/>
            <a:r>
              <a:rPr lang="en-US" sz="2200" b="1" dirty="0" smtClean="0"/>
              <a:t>Detail Record</a:t>
            </a:r>
          </a:p>
          <a:p>
            <a:pPr lvl="1" eaLnBrk="1" hangingPunct="1"/>
            <a:r>
              <a:rPr lang="en-US" sz="1600" dirty="0" smtClean="0"/>
              <a:t>The detail record opens and displays with detail record information.</a:t>
            </a:r>
          </a:p>
          <a:p>
            <a:pPr lvl="1" eaLnBrk="1" hangingPunct="1"/>
            <a:r>
              <a:rPr lang="en-US" sz="1600" b="1" i="1" dirty="0" smtClean="0"/>
              <a:t>Note</a:t>
            </a:r>
            <a:r>
              <a:rPr lang="en-US" sz="1600" dirty="0" smtClean="0"/>
              <a:t>:  Statement </a:t>
            </a:r>
            <a:r>
              <a:rPr lang="en-US" sz="1600" dirty="0"/>
              <a:t>details are only available for customers doing business with GSA's Fleet, Rent, Global Supply, and Automotive Purchases business </a:t>
            </a:r>
            <a:r>
              <a:rPr lang="en-US" sz="1600" dirty="0" smtClean="0"/>
              <a:t>lines.</a:t>
            </a:r>
            <a:endParaRPr lang="en-US" sz="1600" dirty="0"/>
          </a:p>
          <a:p>
            <a:pPr lvl="1" eaLnBrk="1" hangingPunct="1"/>
            <a:endParaRPr lang="en-US" sz="1800" dirty="0" smtClean="0"/>
          </a:p>
        </p:txBody>
      </p:sp>
      <p:sp>
        <p:nvSpPr>
          <p:cNvPr id="5" name="TextBox 4"/>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E11</a:t>
            </a:r>
            <a:endParaRPr lang="en-US" sz="1200" dirty="0">
              <a:solidFill>
                <a:schemeClr val="tx1">
                  <a:lumMod val="65000"/>
                  <a:lumOff val="35000"/>
                </a:schemeClr>
              </a:solidFill>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9783" y="2426573"/>
            <a:ext cx="5246370" cy="43331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868" y="3528708"/>
            <a:ext cx="8462391" cy="186042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View and Print Statements (Cont’d)</a:t>
            </a:r>
          </a:p>
        </p:txBody>
      </p:sp>
      <p:sp>
        <p:nvSpPr>
          <p:cNvPr id="8195" name="Rectangle 7"/>
          <p:cNvSpPr>
            <a:spLocks noGrp="1" noChangeArrowheads="1"/>
          </p:cNvSpPr>
          <p:nvPr>
            <p:ph idx="1"/>
          </p:nvPr>
        </p:nvSpPr>
        <p:spPr>
          <a:xfrm>
            <a:off x="565308" y="1257456"/>
            <a:ext cx="8229600" cy="1648582"/>
          </a:xfrm>
        </p:spPr>
        <p:txBody>
          <a:bodyPr/>
          <a:lstStyle/>
          <a:p>
            <a:pPr eaLnBrk="1" hangingPunct="1"/>
            <a:r>
              <a:rPr lang="en-US" sz="2200" b="1" dirty="0" smtClean="0"/>
              <a:t>Statement Record</a:t>
            </a:r>
          </a:p>
          <a:p>
            <a:pPr lvl="1" eaLnBrk="1" hangingPunct="1"/>
            <a:r>
              <a:rPr lang="en-US" sz="1800" dirty="0" smtClean="0"/>
              <a:t>Within the statement record, select the </a:t>
            </a:r>
            <a:r>
              <a:rPr lang="en-US" sz="1800" b="1" dirty="0" smtClean="0"/>
              <a:t>Attachments </a:t>
            </a:r>
            <a:r>
              <a:rPr lang="en-US" sz="1800" dirty="0" smtClean="0"/>
              <a:t>tab to review supporting documentation associated with this statement.</a:t>
            </a:r>
          </a:p>
          <a:p>
            <a:pPr lvl="1" eaLnBrk="1" hangingPunct="1"/>
            <a:r>
              <a:rPr lang="en-US" sz="1800" dirty="0" smtClean="0"/>
              <a:t>Select an attachment record and then select the </a:t>
            </a:r>
            <a:r>
              <a:rPr lang="en-US" sz="1800" b="1" dirty="0" smtClean="0"/>
              <a:t>[View] </a:t>
            </a:r>
            <a:r>
              <a:rPr lang="en-US" sz="1800" dirty="0" smtClean="0"/>
              <a:t>button to open an attachment.</a:t>
            </a:r>
          </a:p>
        </p:txBody>
      </p:sp>
      <p:sp>
        <p:nvSpPr>
          <p:cNvPr id="7" name="Rectangle 6"/>
          <p:cNvSpPr/>
          <p:nvPr/>
        </p:nvSpPr>
        <p:spPr bwMode="auto">
          <a:xfrm>
            <a:off x="2532888" y="4087368"/>
            <a:ext cx="650739" cy="210872"/>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 name="TextBox 5"/>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E12</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345" y="2354580"/>
            <a:ext cx="8025992" cy="40462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View and Print Statements (Cont’d)</a:t>
            </a:r>
          </a:p>
        </p:txBody>
      </p:sp>
      <p:sp>
        <p:nvSpPr>
          <p:cNvPr id="8195" name="Rectangle 7"/>
          <p:cNvSpPr>
            <a:spLocks noGrp="1" noChangeArrowheads="1"/>
          </p:cNvSpPr>
          <p:nvPr>
            <p:ph idx="1"/>
          </p:nvPr>
        </p:nvSpPr>
        <p:spPr>
          <a:xfrm>
            <a:off x="427703" y="1265033"/>
            <a:ext cx="8514685" cy="1112116"/>
          </a:xfrm>
        </p:spPr>
        <p:txBody>
          <a:bodyPr/>
          <a:lstStyle/>
          <a:p>
            <a:pPr eaLnBrk="1" hangingPunct="1"/>
            <a:r>
              <a:rPr lang="en-US" sz="2200" b="1" dirty="0" smtClean="0"/>
              <a:t>Statement Record</a:t>
            </a:r>
          </a:p>
          <a:p>
            <a:pPr lvl="1" eaLnBrk="1" hangingPunct="1"/>
            <a:r>
              <a:rPr lang="en-US" sz="1800" dirty="0" smtClean="0"/>
              <a:t>Within the statement record, select the </a:t>
            </a:r>
            <a:r>
              <a:rPr lang="en-US" sz="1800" b="1" dirty="0" smtClean="0"/>
              <a:t>Review Correspondence </a:t>
            </a:r>
            <a:r>
              <a:rPr lang="en-US" sz="1800" dirty="0" smtClean="0"/>
              <a:t>tab to review correspondence associated with this statement in the search results.</a:t>
            </a:r>
          </a:p>
          <a:p>
            <a:pPr lvl="1" eaLnBrk="1" hangingPunct="1"/>
            <a:endParaRPr lang="en-US" sz="1600" dirty="0" smtClean="0"/>
          </a:p>
        </p:txBody>
      </p:sp>
      <p:sp>
        <p:nvSpPr>
          <p:cNvPr id="7" name="Rectangle 6"/>
          <p:cNvSpPr/>
          <p:nvPr/>
        </p:nvSpPr>
        <p:spPr bwMode="auto">
          <a:xfrm>
            <a:off x="2571750" y="2428646"/>
            <a:ext cx="762000" cy="162154"/>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 name="Rectangle 7"/>
          <p:cNvSpPr/>
          <p:nvPr/>
        </p:nvSpPr>
        <p:spPr bwMode="auto">
          <a:xfrm>
            <a:off x="747052" y="4685796"/>
            <a:ext cx="8015285" cy="1534251"/>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9" name="TextBox 8"/>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E13</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7505" y="2990321"/>
            <a:ext cx="6194108" cy="377380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802" y="2453553"/>
            <a:ext cx="8610981" cy="3603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View and Print Statements (Cont’d)</a:t>
            </a:r>
          </a:p>
        </p:txBody>
      </p:sp>
      <p:sp>
        <p:nvSpPr>
          <p:cNvPr id="8195" name="Rectangle 7"/>
          <p:cNvSpPr>
            <a:spLocks noGrp="1" noChangeArrowheads="1"/>
          </p:cNvSpPr>
          <p:nvPr>
            <p:ph idx="1"/>
          </p:nvPr>
        </p:nvSpPr>
        <p:spPr>
          <a:xfrm>
            <a:off x="400833" y="1114650"/>
            <a:ext cx="8580330" cy="1156601"/>
          </a:xfrm>
        </p:spPr>
        <p:txBody>
          <a:bodyPr/>
          <a:lstStyle/>
          <a:p>
            <a:pPr eaLnBrk="1" hangingPunct="1"/>
            <a:r>
              <a:rPr lang="en-US" sz="2200" b="1" dirty="0" smtClean="0"/>
              <a:t>Statement Record</a:t>
            </a:r>
          </a:p>
          <a:p>
            <a:pPr lvl="1" eaLnBrk="1" hangingPunct="1"/>
            <a:r>
              <a:rPr lang="en-US" sz="1800" dirty="0" smtClean="0"/>
              <a:t>To review the details of a statement correspondence record, select the </a:t>
            </a:r>
            <a:r>
              <a:rPr lang="en-US" sz="1800" b="1" dirty="0" smtClean="0"/>
              <a:t>correspondence record </a:t>
            </a:r>
            <a:r>
              <a:rPr lang="en-US" sz="1800" dirty="0" smtClean="0"/>
              <a:t>and then review the details that display below the search results.</a:t>
            </a:r>
          </a:p>
        </p:txBody>
      </p:sp>
      <p:sp>
        <p:nvSpPr>
          <p:cNvPr id="10" name="Rectangle 9"/>
          <p:cNvSpPr/>
          <p:nvPr/>
        </p:nvSpPr>
        <p:spPr bwMode="auto">
          <a:xfrm>
            <a:off x="423639" y="2633718"/>
            <a:ext cx="8619144" cy="180166"/>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1" name="Rectangle 10"/>
          <p:cNvSpPr/>
          <p:nvPr/>
        </p:nvSpPr>
        <p:spPr bwMode="auto">
          <a:xfrm>
            <a:off x="1427505" y="2990320"/>
            <a:ext cx="6194108" cy="3769365"/>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2" name="TextBox 11"/>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E14</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641250" y="2067628"/>
            <a:ext cx="8110847" cy="4051372"/>
          </a:xfrm>
          <a:prstGeom prst="rect">
            <a:avLst/>
          </a:prstGeom>
          <a:noFill/>
          <a:ln w="9525">
            <a:solidFill>
              <a:schemeClr val="tx1">
                <a:lumMod val="95000"/>
                <a:lumOff val="5000"/>
              </a:schemeClr>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VCSS Registration Steps (Cont’d)</a:t>
            </a:r>
          </a:p>
        </p:txBody>
      </p:sp>
      <p:sp>
        <p:nvSpPr>
          <p:cNvPr id="8195" name="Rectangle 7"/>
          <p:cNvSpPr>
            <a:spLocks noGrp="1" noChangeArrowheads="1"/>
          </p:cNvSpPr>
          <p:nvPr>
            <p:ph idx="1"/>
          </p:nvPr>
        </p:nvSpPr>
        <p:spPr>
          <a:xfrm>
            <a:off x="604685" y="1325423"/>
            <a:ext cx="8214850" cy="776331"/>
          </a:xfrm>
        </p:spPr>
        <p:txBody>
          <a:bodyPr/>
          <a:lstStyle/>
          <a:p>
            <a:pPr marL="463550" lvl="1" indent="-463550" eaLnBrk="1" hangingPunct="1">
              <a:buSzPct val="100000"/>
              <a:buFont typeface="+mj-lt"/>
              <a:buAutoNum type="arabicPeriod" startAt="2"/>
            </a:pPr>
            <a:r>
              <a:rPr lang="en-US" sz="1800" dirty="0" smtClean="0"/>
              <a:t>On the GSA launch page, select the </a:t>
            </a:r>
            <a:r>
              <a:rPr lang="en-US" sz="1800" b="1" dirty="0" smtClean="0"/>
              <a:t>Click here if you are a Customer of GSA</a:t>
            </a:r>
            <a:r>
              <a:rPr lang="en-US" sz="1800" dirty="0" smtClean="0"/>
              <a:t> button</a:t>
            </a:r>
            <a:r>
              <a:rPr lang="en-US" sz="1800" b="1" dirty="0" smtClean="0"/>
              <a:t> </a:t>
            </a:r>
            <a:r>
              <a:rPr lang="en-US" sz="1800" dirty="0" smtClean="0"/>
              <a:t>to register for a customer account.</a:t>
            </a:r>
          </a:p>
        </p:txBody>
      </p:sp>
      <p:sp>
        <p:nvSpPr>
          <p:cNvPr id="5" name="TextBox 4"/>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B4</a:t>
            </a:r>
            <a:endParaRPr lang="en-US" sz="1200" dirty="0">
              <a:solidFill>
                <a:schemeClr val="tx1">
                  <a:lumMod val="65000"/>
                  <a:lumOff val="35000"/>
                </a:schemeClr>
              </a:solidFill>
            </a:endParaRPr>
          </a:p>
        </p:txBody>
      </p:sp>
      <p:sp>
        <p:nvSpPr>
          <p:cNvPr id="6" name="Rectangle 5"/>
          <p:cNvSpPr/>
          <p:nvPr/>
        </p:nvSpPr>
        <p:spPr bwMode="auto">
          <a:xfrm>
            <a:off x="4814782" y="3602078"/>
            <a:ext cx="3628574" cy="2216831"/>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2" name="TextBox 1"/>
          <p:cNvSpPr txBox="1"/>
          <p:nvPr/>
        </p:nvSpPr>
        <p:spPr>
          <a:xfrm>
            <a:off x="733425" y="6057900"/>
            <a:ext cx="7919257" cy="523220"/>
          </a:xfrm>
          <a:prstGeom prst="rect">
            <a:avLst/>
          </a:prstGeom>
          <a:solidFill>
            <a:srgbClr val="FFFF00"/>
          </a:solidFill>
        </p:spPr>
        <p:txBody>
          <a:bodyPr wrap="square" rtlCol="0">
            <a:spAutoFit/>
          </a:bodyPr>
          <a:lstStyle/>
          <a:p>
            <a:r>
              <a:rPr lang="en-US" sz="1400" dirty="0" smtClean="0"/>
              <a:t>Non- Federal customers do not have </a:t>
            </a:r>
            <a:r>
              <a:rPr lang="en-US" sz="1400" dirty="0"/>
              <a:t>BOAC’s or </a:t>
            </a:r>
            <a:r>
              <a:rPr lang="en-US" sz="1400" dirty="0" smtClean="0"/>
              <a:t>AGBU. Users should register their Account codes given to them by there GSA representative. </a:t>
            </a:r>
            <a:endParaRPr lang="en-US" sz="1400"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Statement Search by Agreement</a:t>
            </a:r>
            <a:endParaRPr lang="en-US" dirty="0"/>
          </a:p>
        </p:txBody>
      </p:sp>
      <p:sp>
        <p:nvSpPr>
          <p:cNvPr id="3" name="Content Placeholder 2"/>
          <p:cNvSpPr>
            <a:spLocks noGrp="1"/>
          </p:cNvSpPr>
          <p:nvPr>
            <p:ph idx="1"/>
          </p:nvPr>
        </p:nvSpPr>
        <p:spPr>
          <a:xfrm>
            <a:off x="427512" y="1163783"/>
            <a:ext cx="8514876" cy="3773380"/>
          </a:xfrm>
        </p:spPr>
        <p:txBody>
          <a:bodyPr/>
          <a:lstStyle/>
          <a:p>
            <a:pPr lvl="0"/>
            <a:r>
              <a:rPr lang="en-US" sz="2000" b="1" dirty="0"/>
              <a:t>The </a:t>
            </a:r>
            <a:r>
              <a:rPr lang="en-US" sz="2000" b="1" dirty="0" smtClean="0"/>
              <a:t>Statement </a:t>
            </a:r>
            <a:r>
              <a:rPr lang="en-US" sz="2000" b="1" dirty="0"/>
              <a:t>Search </a:t>
            </a:r>
            <a:r>
              <a:rPr lang="en-US" sz="2000" b="1" dirty="0" smtClean="0"/>
              <a:t>by Agreement page </a:t>
            </a:r>
            <a:r>
              <a:rPr lang="en-US" sz="2000" b="1" dirty="0"/>
              <a:t>is used to search for </a:t>
            </a:r>
            <a:r>
              <a:rPr lang="en-US" sz="2000" b="1" dirty="0" smtClean="0"/>
              <a:t>statements by your GSA </a:t>
            </a:r>
            <a:r>
              <a:rPr lang="en-US" sz="2000" b="1" dirty="0"/>
              <a:t>Lease or License Agreement Number or if the RWA number </a:t>
            </a:r>
            <a:r>
              <a:rPr lang="en-US" sz="2000" b="1" dirty="0" err="1" smtClean="0"/>
              <a:t>i</a:t>
            </a:r>
            <a:r>
              <a:rPr lang="en-US" sz="2000" b="1" dirty="0" smtClean="0"/>
              <a:t> </a:t>
            </a:r>
            <a:r>
              <a:rPr lang="en-US" sz="2000" b="1" dirty="0"/>
              <a:t>provided.</a:t>
            </a:r>
          </a:p>
          <a:p>
            <a:pPr marL="346075" lvl="1" indent="0">
              <a:buNone/>
            </a:pPr>
            <a:endParaRPr lang="en-US" sz="1000" dirty="0" smtClean="0">
              <a:solidFill>
                <a:srgbClr val="FF0000"/>
              </a:solidFill>
            </a:endParaRPr>
          </a:p>
          <a:p>
            <a:pPr lvl="1"/>
            <a:r>
              <a:rPr lang="en-US" sz="1700" dirty="0"/>
              <a:t>Provides </a:t>
            </a:r>
            <a:r>
              <a:rPr lang="en-US" sz="1700" dirty="0" smtClean="0"/>
              <a:t>the </a:t>
            </a:r>
            <a:r>
              <a:rPr lang="en-US" sz="1700" dirty="0"/>
              <a:t>ability to search for Statements using </a:t>
            </a:r>
            <a:r>
              <a:rPr lang="en-US" sz="1700" dirty="0" smtClean="0"/>
              <a:t>Agreement </a:t>
            </a:r>
            <a:r>
              <a:rPr lang="en-US" sz="1700" dirty="0"/>
              <a:t>Number (for RWA/HOTD customers, this would be the “RWA Number</a:t>
            </a:r>
            <a:r>
              <a:rPr lang="en-US" sz="1700" dirty="0" smtClean="0"/>
              <a:t>”).</a:t>
            </a:r>
            <a:endParaRPr lang="en-US" sz="1700" dirty="0"/>
          </a:p>
          <a:p>
            <a:pPr lvl="1"/>
            <a:r>
              <a:rPr lang="en-US" sz="1700" dirty="0" smtClean="0"/>
              <a:t>Search criteria includes:</a:t>
            </a:r>
          </a:p>
          <a:p>
            <a:pPr lvl="3"/>
            <a:r>
              <a:rPr lang="en-US" sz="1600" dirty="0"/>
              <a:t>Agreement Number</a:t>
            </a:r>
          </a:p>
          <a:p>
            <a:pPr lvl="3"/>
            <a:r>
              <a:rPr lang="en-US" sz="1600" dirty="0" smtClean="0"/>
              <a:t>Account </a:t>
            </a:r>
            <a:r>
              <a:rPr lang="en-US" sz="1600" dirty="0"/>
              <a:t>Information (Account Code, address, </a:t>
            </a:r>
            <a:r>
              <a:rPr lang="en-US" sz="1600" dirty="0" smtClean="0"/>
              <a:t>etc</a:t>
            </a:r>
            <a:r>
              <a:rPr lang="en-US" sz="1600" dirty="0"/>
              <a:t>.)</a:t>
            </a:r>
          </a:p>
          <a:p>
            <a:pPr lvl="1"/>
            <a:r>
              <a:rPr lang="en-US" sz="1700" dirty="0" smtClean="0"/>
              <a:t>Provides </a:t>
            </a:r>
            <a:r>
              <a:rPr lang="en-US" sz="1700" dirty="0"/>
              <a:t>the ability to view the Statement by launching the Statement Query pre-searched by the selected </a:t>
            </a:r>
            <a:r>
              <a:rPr lang="en-US" sz="1700" dirty="0" smtClean="0"/>
              <a:t>number.</a:t>
            </a:r>
          </a:p>
          <a:p>
            <a:pPr marL="577850" lvl="3"/>
            <a:r>
              <a:rPr lang="en-US" sz="1700" dirty="0" smtClean="0"/>
              <a:t>To </a:t>
            </a:r>
            <a:r>
              <a:rPr lang="en-US" sz="1700" dirty="0"/>
              <a:t>access the Statement Search </a:t>
            </a:r>
            <a:r>
              <a:rPr lang="en-US" sz="1700" dirty="0" smtClean="0"/>
              <a:t>by Agreement page</a:t>
            </a:r>
            <a:r>
              <a:rPr lang="en-US" sz="1700" dirty="0"/>
              <a:t>, from the menu bar select </a:t>
            </a:r>
            <a:r>
              <a:rPr lang="en-US" sz="1700" b="1" dirty="0"/>
              <a:t>Statements &gt; </a:t>
            </a:r>
            <a:r>
              <a:rPr lang="en-US" sz="1700" b="1" dirty="0" smtClean="0"/>
              <a:t>Statement Search by Agreement</a:t>
            </a:r>
            <a:r>
              <a:rPr lang="en-US" sz="1700" dirty="0" smtClean="0"/>
              <a:t>.</a:t>
            </a:r>
            <a:endParaRPr lang="en-US" sz="1700" dirty="0"/>
          </a:p>
          <a:p>
            <a:endParaRPr lang="en-US" sz="1800" dirty="0">
              <a:solidFill>
                <a:srgbClr val="FF0000"/>
              </a:solidFill>
            </a:endParaRPr>
          </a:p>
          <a:p>
            <a:pPr marL="0" indent="0">
              <a:buNone/>
            </a:pPr>
            <a:endParaRPr lang="en-US" sz="1800" dirty="0" smtClean="0">
              <a:solidFill>
                <a:srgbClr val="FF0000"/>
              </a:solidFill>
            </a:endParaRPr>
          </a:p>
        </p:txBody>
      </p:sp>
      <p:sp>
        <p:nvSpPr>
          <p:cNvPr id="5" name="TextBox 4"/>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E15</a:t>
            </a:r>
            <a:endParaRPr lang="en-US" sz="1200" dirty="0">
              <a:solidFill>
                <a:schemeClr val="tx1">
                  <a:lumMod val="65000"/>
                  <a:lumOff val="35000"/>
                </a:schemeClr>
              </a:solidFill>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5965" y="4976607"/>
            <a:ext cx="2592038" cy="17459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bwMode="auto">
          <a:xfrm>
            <a:off x="3255965" y="5605272"/>
            <a:ext cx="2592038" cy="271597"/>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168296463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Statement Search by Agreement (Cont’d)</a:t>
            </a:r>
            <a:endParaRPr lang="en-US" dirty="0"/>
          </a:p>
        </p:txBody>
      </p:sp>
      <p:sp>
        <p:nvSpPr>
          <p:cNvPr id="3" name="Content Placeholder 2"/>
          <p:cNvSpPr>
            <a:spLocks noGrp="1"/>
          </p:cNvSpPr>
          <p:nvPr>
            <p:ph idx="1"/>
          </p:nvPr>
        </p:nvSpPr>
        <p:spPr>
          <a:xfrm>
            <a:off x="423082" y="1199408"/>
            <a:ext cx="8229600" cy="1474781"/>
          </a:xfrm>
        </p:spPr>
        <p:txBody>
          <a:bodyPr/>
          <a:lstStyle/>
          <a:p>
            <a:r>
              <a:rPr lang="en-US" sz="2000" b="1" dirty="0" smtClean="0"/>
              <a:t>Statement Search by Agreement Page</a:t>
            </a:r>
          </a:p>
          <a:p>
            <a:pPr lvl="1" eaLnBrk="1" hangingPunct="1"/>
            <a:r>
              <a:rPr lang="en-US" sz="1800" dirty="0"/>
              <a:t>The Statement Search </a:t>
            </a:r>
            <a:r>
              <a:rPr lang="en-US" sz="1800" dirty="0" smtClean="0"/>
              <a:t>by Agreement page </a:t>
            </a:r>
            <a:r>
              <a:rPr lang="en-US" sz="1800" dirty="0"/>
              <a:t>displays with a search criteria area to search for statements associated with your account.</a:t>
            </a:r>
          </a:p>
          <a:p>
            <a:pPr lvl="1" eaLnBrk="1" hangingPunct="1"/>
            <a:r>
              <a:rPr lang="en-US" sz="1800" dirty="0"/>
              <a:t>Enter search criteria and select the </a:t>
            </a:r>
            <a:r>
              <a:rPr lang="en-US" sz="1800" b="1" dirty="0"/>
              <a:t>[Search] </a:t>
            </a:r>
            <a:r>
              <a:rPr lang="en-US" sz="1800" dirty="0"/>
              <a:t>button.</a:t>
            </a:r>
          </a:p>
          <a:p>
            <a:pPr lvl="1"/>
            <a:endParaRPr lang="en-US" b="1" dirty="0"/>
          </a:p>
        </p:txBody>
      </p:sp>
      <p:sp>
        <p:nvSpPr>
          <p:cNvPr id="4" name="TextBox 3"/>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E16</a:t>
            </a:r>
            <a:endParaRPr lang="en-US" sz="1200" dirty="0">
              <a:solidFill>
                <a:schemeClr val="tx1">
                  <a:lumMod val="65000"/>
                  <a:lumOff val="35000"/>
                </a:schemeClr>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5682" y="2720698"/>
            <a:ext cx="5130219" cy="39319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2093976" y="6441432"/>
            <a:ext cx="393192" cy="201168"/>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2965033565"/>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1621"/>
          <a:stretch/>
        </p:blipFill>
        <p:spPr bwMode="auto">
          <a:xfrm>
            <a:off x="448627" y="2433869"/>
            <a:ext cx="8610124" cy="18831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Statement Search by Agreement (Cont’d)</a:t>
            </a:r>
            <a:endParaRPr lang="en-US" dirty="0"/>
          </a:p>
        </p:txBody>
      </p:sp>
      <p:sp>
        <p:nvSpPr>
          <p:cNvPr id="5" name="TextBox 4"/>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E17</a:t>
            </a:r>
            <a:endParaRPr lang="en-US" sz="1200" dirty="0">
              <a:solidFill>
                <a:schemeClr val="tx1">
                  <a:lumMod val="65000"/>
                  <a:lumOff val="35000"/>
                </a:schemeClr>
              </a:solidFill>
            </a:endParaRPr>
          </a:p>
        </p:txBody>
      </p:sp>
      <p:sp>
        <p:nvSpPr>
          <p:cNvPr id="8" name="Rectangle 7"/>
          <p:cNvSpPr/>
          <p:nvPr/>
        </p:nvSpPr>
        <p:spPr bwMode="auto">
          <a:xfrm>
            <a:off x="448627" y="3609833"/>
            <a:ext cx="8610124" cy="269613"/>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 name="Content Placeholder 2"/>
          <p:cNvSpPr>
            <a:spLocks noGrp="1"/>
          </p:cNvSpPr>
          <p:nvPr>
            <p:ph idx="1"/>
          </p:nvPr>
        </p:nvSpPr>
        <p:spPr>
          <a:xfrm>
            <a:off x="391886" y="1341910"/>
            <a:ext cx="8075220" cy="973777"/>
          </a:xfrm>
        </p:spPr>
        <p:txBody>
          <a:bodyPr/>
          <a:lstStyle/>
          <a:p>
            <a:r>
              <a:rPr lang="en-US" sz="2400" b="1" dirty="0" smtClean="0"/>
              <a:t>Statement Search by Agreement Page</a:t>
            </a:r>
          </a:p>
          <a:p>
            <a:pPr lvl="1" eaLnBrk="1" hangingPunct="1"/>
            <a:r>
              <a:rPr lang="en-US" sz="2000" dirty="0" smtClean="0"/>
              <a:t>In the search results, review the statement records.</a:t>
            </a:r>
          </a:p>
          <a:p>
            <a:pPr marL="682625" lvl="2" indent="0" eaLnBrk="1" hangingPunct="1">
              <a:buNone/>
            </a:pPr>
            <a:endParaRPr lang="en-US" sz="1800" dirty="0"/>
          </a:p>
          <a:p>
            <a:pPr marL="346075" lvl="1" indent="0">
              <a:buNone/>
            </a:pPr>
            <a:endParaRPr lang="en-US" b="1" dirty="0"/>
          </a:p>
        </p:txBody>
      </p:sp>
    </p:spTree>
    <p:extLst>
      <p:ext uri="{BB962C8B-B14F-4D97-AF65-F5344CB8AC3E}">
        <p14:creationId xmlns:p14="http://schemas.microsoft.com/office/powerpoint/2010/main" val="393876250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2072"/>
          <a:stretch/>
        </p:blipFill>
        <p:spPr bwMode="auto">
          <a:xfrm>
            <a:off x="475820" y="2151647"/>
            <a:ext cx="8590882" cy="12217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Statement Search by Agreement (Cont’d)</a:t>
            </a:r>
            <a:endParaRPr lang="en-US" dirty="0"/>
          </a:p>
        </p:txBody>
      </p:sp>
      <p:sp>
        <p:nvSpPr>
          <p:cNvPr id="4" name="Rectangle 7"/>
          <p:cNvSpPr>
            <a:spLocks noGrp="1" noChangeArrowheads="1"/>
          </p:cNvSpPr>
          <p:nvPr>
            <p:ph idx="1"/>
          </p:nvPr>
        </p:nvSpPr>
        <p:spPr>
          <a:xfrm>
            <a:off x="427511" y="1080656"/>
            <a:ext cx="8277102" cy="878774"/>
          </a:xfrm>
        </p:spPr>
        <p:txBody>
          <a:bodyPr/>
          <a:lstStyle/>
          <a:p>
            <a:pPr eaLnBrk="1" hangingPunct="1"/>
            <a:r>
              <a:rPr lang="en-US" sz="2000" b="1" dirty="0" smtClean="0"/>
              <a:t>Statement Search by Agreement page</a:t>
            </a:r>
          </a:p>
          <a:p>
            <a:pPr lvl="1" eaLnBrk="1" hangingPunct="1"/>
            <a:r>
              <a:rPr lang="en-US" sz="1700" dirty="0" smtClean="0"/>
              <a:t>To view detailed information associated with a statement, select a </a:t>
            </a:r>
            <a:r>
              <a:rPr lang="en-US" sz="1700" b="1" dirty="0" smtClean="0"/>
              <a:t>statement record</a:t>
            </a:r>
            <a:r>
              <a:rPr lang="en-US" sz="1700" dirty="0" smtClean="0"/>
              <a:t> and then select the </a:t>
            </a:r>
            <a:r>
              <a:rPr lang="en-US" sz="1700" b="1" dirty="0" smtClean="0"/>
              <a:t>[View Statement] </a:t>
            </a:r>
            <a:r>
              <a:rPr lang="en-US" sz="1700" dirty="0" smtClean="0"/>
              <a:t>button</a:t>
            </a:r>
            <a:r>
              <a:rPr lang="en-US" sz="1800" dirty="0" smtClean="0"/>
              <a:t>.</a:t>
            </a:r>
          </a:p>
        </p:txBody>
      </p:sp>
      <p:sp>
        <p:nvSpPr>
          <p:cNvPr id="6" name="Rectangle 5"/>
          <p:cNvSpPr/>
          <p:nvPr/>
        </p:nvSpPr>
        <p:spPr bwMode="auto">
          <a:xfrm>
            <a:off x="494865" y="3140288"/>
            <a:ext cx="8571837" cy="233132"/>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7" name="Rectangle 6"/>
          <p:cNvSpPr/>
          <p:nvPr/>
        </p:nvSpPr>
        <p:spPr bwMode="auto">
          <a:xfrm>
            <a:off x="1933575" y="2180801"/>
            <a:ext cx="1096682" cy="246492"/>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 name="Rectangle 7"/>
          <p:cNvSpPr txBox="1">
            <a:spLocks noChangeArrowheads="1"/>
          </p:cNvSpPr>
          <p:nvPr/>
        </p:nvSpPr>
        <p:spPr bwMode="auto">
          <a:xfrm>
            <a:off x="550111" y="3431968"/>
            <a:ext cx="8277102" cy="11756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1775" indent="-231775" algn="l" rtl="0" eaLnBrk="0" fontAlgn="base" hangingPunct="0">
              <a:spcBef>
                <a:spcPct val="20000"/>
              </a:spcBef>
              <a:spcAft>
                <a:spcPct val="0"/>
              </a:spcAft>
              <a:buClr>
                <a:srgbClr val="AF242B"/>
              </a:buClr>
              <a:buSzPct val="75000"/>
              <a:buFont typeface="Wingdings" pitchFamily="2" charset="2"/>
              <a:buChar char="w"/>
              <a:defRPr sz="2600">
                <a:solidFill>
                  <a:schemeClr val="tx1"/>
                </a:solidFill>
                <a:latin typeface="+mn-lt"/>
                <a:ea typeface="+mn-ea"/>
                <a:cs typeface="+mn-cs"/>
              </a:defRPr>
            </a:lvl1pPr>
            <a:lvl2pPr marL="568325" indent="-222250" algn="l" rtl="0" eaLnBrk="0" fontAlgn="base" hangingPunct="0">
              <a:spcBef>
                <a:spcPct val="20000"/>
              </a:spcBef>
              <a:spcAft>
                <a:spcPct val="0"/>
              </a:spcAft>
              <a:buClr>
                <a:srgbClr val="AF242B"/>
              </a:buClr>
              <a:buSzPct val="75000"/>
              <a:buFont typeface="Wingdings" pitchFamily="2" charset="2"/>
              <a:buChar char="w"/>
              <a:defRPr sz="2400">
                <a:solidFill>
                  <a:schemeClr val="tx1"/>
                </a:solidFill>
                <a:latin typeface="+mn-lt"/>
              </a:defRPr>
            </a:lvl2pPr>
            <a:lvl3pPr marL="914400" indent="-231775" algn="l" rtl="0" eaLnBrk="0" fontAlgn="base" hangingPunct="0">
              <a:spcBef>
                <a:spcPct val="20000"/>
              </a:spcBef>
              <a:spcAft>
                <a:spcPct val="0"/>
              </a:spcAft>
              <a:buClr>
                <a:srgbClr val="AF242B"/>
              </a:buClr>
              <a:buSzPct val="75000"/>
              <a:buFont typeface="Wingdings" pitchFamily="2" charset="2"/>
              <a:buChar char="w"/>
              <a:defRPr sz="2400">
                <a:solidFill>
                  <a:schemeClr val="tx1"/>
                </a:solidFill>
                <a:latin typeface="+mn-lt"/>
              </a:defRPr>
            </a:lvl3pPr>
            <a:lvl4pPr marL="1260475" indent="-231775" algn="l" rtl="0" eaLnBrk="0" fontAlgn="base" hangingPunct="0">
              <a:spcBef>
                <a:spcPct val="20000"/>
              </a:spcBef>
              <a:spcAft>
                <a:spcPct val="0"/>
              </a:spcAft>
              <a:buClr>
                <a:srgbClr val="AF242B"/>
              </a:buClr>
              <a:buSzPct val="75000"/>
              <a:buFont typeface="Wingdings" pitchFamily="2" charset="2"/>
              <a:buChar char="w"/>
              <a:defRPr sz="2000">
                <a:solidFill>
                  <a:schemeClr val="tx1"/>
                </a:solidFill>
                <a:latin typeface="+mn-lt"/>
              </a:defRPr>
            </a:lvl4pPr>
            <a:lvl5pPr marL="1539875" indent="-165100" algn="l" rtl="0" eaLnBrk="0" fontAlgn="base" hangingPunct="0">
              <a:spcBef>
                <a:spcPct val="20000"/>
              </a:spcBef>
              <a:spcAft>
                <a:spcPct val="0"/>
              </a:spcAft>
              <a:buClr>
                <a:srgbClr val="AF242B"/>
              </a:buClr>
              <a:buSzPct val="75000"/>
              <a:buFont typeface="Wingdings" pitchFamily="2" charset="2"/>
              <a:buChar char="w"/>
              <a:defRPr sz="2000">
                <a:solidFill>
                  <a:schemeClr val="tx1"/>
                </a:solidFill>
                <a:latin typeface="+mn-lt"/>
              </a:defRPr>
            </a:lvl5pPr>
            <a:lvl6pPr marL="1997075" indent="-165100" algn="l" rtl="0" fontAlgn="base">
              <a:spcBef>
                <a:spcPct val="20000"/>
              </a:spcBef>
              <a:spcAft>
                <a:spcPct val="0"/>
              </a:spcAft>
              <a:buClr>
                <a:srgbClr val="AF242B"/>
              </a:buClr>
              <a:buSzPct val="75000"/>
              <a:buFont typeface="Wingdings" pitchFamily="2" charset="2"/>
              <a:buChar char="w"/>
              <a:defRPr sz="2000">
                <a:solidFill>
                  <a:schemeClr val="tx1"/>
                </a:solidFill>
                <a:latin typeface="+mn-lt"/>
              </a:defRPr>
            </a:lvl6pPr>
            <a:lvl7pPr marL="2454275" indent="-165100" algn="l" rtl="0" fontAlgn="base">
              <a:spcBef>
                <a:spcPct val="20000"/>
              </a:spcBef>
              <a:spcAft>
                <a:spcPct val="0"/>
              </a:spcAft>
              <a:buClr>
                <a:srgbClr val="AF242B"/>
              </a:buClr>
              <a:buSzPct val="75000"/>
              <a:buFont typeface="Wingdings" pitchFamily="2" charset="2"/>
              <a:buChar char="w"/>
              <a:defRPr sz="2000">
                <a:solidFill>
                  <a:schemeClr val="tx1"/>
                </a:solidFill>
                <a:latin typeface="+mn-lt"/>
              </a:defRPr>
            </a:lvl7pPr>
            <a:lvl8pPr marL="2911475" indent="-165100" algn="l" rtl="0" fontAlgn="base">
              <a:spcBef>
                <a:spcPct val="20000"/>
              </a:spcBef>
              <a:spcAft>
                <a:spcPct val="0"/>
              </a:spcAft>
              <a:buClr>
                <a:srgbClr val="AF242B"/>
              </a:buClr>
              <a:buSzPct val="75000"/>
              <a:buFont typeface="Wingdings" pitchFamily="2" charset="2"/>
              <a:buChar char="w"/>
              <a:defRPr sz="2000">
                <a:solidFill>
                  <a:schemeClr val="tx1"/>
                </a:solidFill>
                <a:latin typeface="+mn-lt"/>
              </a:defRPr>
            </a:lvl8pPr>
            <a:lvl9pPr marL="3368675" indent="-165100" algn="l" rtl="0" fontAlgn="base">
              <a:spcBef>
                <a:spcPct val="20000"/>
              </a:spcBef>
              <a:spcAft>
                <a:spcPct val="0"/>
              </a:spcAft>
              <a:buClr>
                <a:srgbClr val="AF242B"/>
              </a:buClr>
              <a:buSzPct val="75000"/>
              <a:buFont typeface="Wingdings" pitchFamily="2" charset="2"/>
              <a:buChar char="w"/>
              <a:defRPr sz="2000">
                <a:solidFill>
                  <a:schemeClr val="tx1"/>
                </a:solidFill>
                <a:latin typeface="+mn-lt"/>
              </a:defRPr>
            </a:lvl9pPr>
          </a:lstStyle>
          <a:p>
            <a:pPr lvl="1" eaLnBrk="1" hangingPunct="1"/>
            <a:r>
              <a:rPr lang="en-US" sz="1700" dirty="0" smtClean="0"/>
              <a:t>To view as a CSV file, select a </a:t>
            </a:r>
            <a:r>
              <a:rPr lang="en-US" sz="1700" b="1" dirty="0" smtClean="0"/>
              <a:t>statement record</a:t>
            </a:r>
            <a:r>
              <a:rPr lang="en-US" sz="1700" dirty="0" smtClean="0"/>
              <a:t> and then select the </a:t>
            </a:r>
            <a:r>
              <a:rPr lang="en-US" sz="1700" b="1" dirty="0" smtClean="0"/>
              <a:t>[View as CSV] </a:t>
            </a:r>
            <a:r>
              <a:rPr lang="en-US" sz="1700" dirty="0" smtClean="0"/>
              <a:t>button.</a:t>
            </a:r>
          </a:p>
          <a:p>
            <a:pPr lvl="1" eaLnBrk="1" hangingPunct="1"/>
            <a:r>
              <a:rPr lang="en-US" sz="1700" dirty="0" smtClean="0"/>
              <a:t>In the file download pop-up window select the [OPEN] button to open the CSV version of the statement.</a:t>
            </a:r>
          </a:p>
        </p:txBody>
      </p:sp>
      <p:sp>
        <p:nvSpPr>
          <p:cNvPr id="9" name="TextBox 8"/>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E18</a:t>
            </a:r>
            <a:endParaRPr lang="en-US" sz="1200" dirty="0">
              <a:solidFill>
                <a:schemeClr val="tx1">
                  <a:lumMod val="65000"/>
                  <a:lumOff val="35000"/>
                </a:schemeClr>
              </a:solidFill>
            </a:endParaRPr>
          </a:p>
        </p:txBody>
      </p:sp>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6670" y="4589891"/>
            <a:ext cx="3254693" cy="21697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bwMode="auto">
          <a:xfrm>
            <a:off x="4101152" y="5743574"/>
            <a:ext cx="655093" cy="219456"/>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1" name="Rectangle 10"/>
          <p:cNvSpPr/>
          <p:nvPr/>
        </p:nvSpPr>
        <p:spPr bwMode="auto">
          <a:xfrm>
            <a:off x="3680622" y="2151647"/>
            <a:ext cx="891378" cy="246492"/>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22355552"/>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0764" y="5137578"/>
            <a:ext cx="2433161" cy="16221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Dispute Statement/Details</a:t>
            </a:r>
          </a:p>
        </p:txBody>
      </p:sp>
      <p:sp>
        <p:nvSpPr>
          <p:cNvPr id="8195" name="Rectangle 7"/>
          <p:cNvSpPr>
            <a:spLocks noGrp="1" noChangeArrowheads="1"/>
          </p:cNvSpPr>
          <p:nvPr>
            <p:ph idx="1"/>
          </p:nvPr>
        </p:nvSpPr>
        <p:spPr>
          <a:xfrm>
            <a:off x="365760" y="1179847"/>
            <a:ext cx="8778239" cy="4184704"/>
          </a:xfrm>
        </p:spPr>
        <p:txBody>
          <a:bodyPr/>
          <a:lstStyle/>
          <a:p>
            <a:pPr eaLnBrk="1" hangingPunct="1"/>
            <a:r>
              <a:rPr lang="en-US" sz="2000" b="1" dirty="0" smtClean="0"/>
              <a:t>The Dispute Statement/Details process is used to dispute an entire statement or specific details of a statement (detail records).</a:t>
            </a:r>
          </a:p>
          <a:p>
            <a:pPr eaLnBrk="1" hangingPunct="1">
              <a:buNone/>
            </a:pPr>
            <a:endParaRPr lang="en-US" sz="1000" dirty="0" smtClean="0"/>
          </a:p>
          <a:p>
            <a:pPr lvl="1" eaLnBrk="1" hangingPunct="1"/>
            <a:r>
              <a:rPr lang="en-US" sz="1800" dirty="0" smtClean="0"/>
              <a:t>Submit a dispute request if you find the statement might be in error or contain inaccurate information.</a:t>
            </a:r>
          </a:p>
          <a:p>
            <a:pPr lvl="1" eaLnBrk="1" hangingPunct="1"/>
            <a:r>
              <a:rPr lang="en-US" sz="1800" dirty="0" smtClean="0"/>
              <a:t>To dispute a statement or details associated with a statement, VCSS has a dispute wizard that walks you step-by-step through the dispute submission process.</a:t>
            </a:r>
          </a:p>
          <a:p>
            <a:pPr lvl="2" eaLnBrk="1" hangingPunct="1"/>
            <a:r>
              <a:rPr lang="en-US" sz="1600" dirty="0" smtClean="0"/>
              <a:t>If you would like to dispute details of a statement, there is an additional step to search for and select the specific detail records you would like to dispute.</a:t>
            </a:r>
          </a:p>
          <a:p>
            <a:pPr lvl="2" eaLnBrk="1" hangingPunct="1"/>
            <a:r>
              <a:rPr lang="en-US" sz="1600" b="1" i="1" dirty="0" smtClean="0"/>
              <a:t>Note:  </a:t>
            </a:r>
            <a:r>
              <a:rPr lang="en-US" sz="1600" dirty="0" smtClean="0"/>
              <a:t>Statement </a:t>
            </a:r>
            <a:r>
              <a:rPr lang="en-US" sz="1600" dirty="0"/>
              <a:t>details are only available for customers doing business with GSA's Fleet, Rent, Global Supply, and Automotive Purchases business </a:t>
            </a:r>
            <a:r>
              <a:rPr lang="en-US" sz="1600" dirty="0" smtClean="0"/>
              <a:t>lines.</a:t>
            </a:r>
          </a:p>
          <a:p>
            <a:pPr lvl="2" eaLnBrk="1" hangingPunct="1">
              <a:buNone/>
            </a:pPr>
            <a:endParaRPr lang="en-US" sz="500" dirty="0" smtClean="0"/>
          </a:p>
          <a:p>
            <a:pPr lvl="1" eaLnBrk="1" hangingPunct="1"/>
            <a:r>
              <a:rPr lang="en-US" sz="1800" dirty="0" smtClean="0"/>
              <a:t>To access the dispute wizard, from the menu bar select </a:t>
            </a:r>
            <a:r>
              <a:rPr lang="en-US" sz="1800" b="1" dirty="0" smtClean="0"/>
              <a:t>Statements &gt; Dispute Statement/Details</a:t>
            </a:r>
            <a:r>
              <a:rPr lang="en-US" sz="1800" dirty="0" smtClean="0"/>
              <a:t>.</a:t>
            </a:r>
          </a:p>
        </p:txBody>
      </p:sp>
      <p:sp>
        <p:nvSpPr>
          <p:cNvPr id="5" name="Rectangle 4"/>
          <p:cNvSpPr/>
          <p:nvPr/>
        </p:nvSpPr>
        <p:spPr bwMode="auto">
          <a:xfrm>
            <a:off x="3210765" y="5130805"/>
            <a:ext cx="1234440" cy="303560"/>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 name="Rectangle 5"/>
          <p:cNvSpPr/>
          <p:nvPr/>
        </p:nvSpPr>
        <p:spPr bwMode="auto">
          <a:xfrm>
            <a:off x="3210765" y="6209695"/>
            <a:ext cx="2432304" cy="272992"/>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7" name="TextBox 6"/>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E27</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Dispute a Statement</a:t>
            </a:r>
          </a:p>
        </p:txBody>
      </p:sp>
      <p:sp>
        <p:nvSpPr>
          <p:cNvPr id="8195" name="Rectangle 7"/>
          <p:cNvSpPr>
            <a:spLocks noGrp="1" noChangeArrowheads="1"/>
          </p:cNvSpPr>
          <p:nvPr>
            <p:ph idx="1"/>
          </p:nvPr>
        </p:nvSpPr>
        <p:spPr>
          <a:xfrm>
            <a:off x="492371" y="1216253"/>
            <a:ext cx="8520357" cy="1977113"/>
          </a:xfrm>
        </p:spPr>
        <p:txBody>
          <a:bodyPr/>
          <a:lstStyle/>
          <a:p>
            <a:pPr eaLnBrk="1" hangingPunct="1"/>
            <a:r>
              <a:rPr lang="en-US" sz="2200" b="1" dirty="0" smtClean="0"/>
              <a:t>Enter Statement Number to Dispute page</a:t>
            </a:r>
          </a:p>
          <a:p>
            <a:pPr lvl="1" eaLnBrk="1" hangingPunct="1"/>
            <a:r>
              <a:rPr lang="en-US" sz="1800" dirty="0" smtClean="0"/>
              <a:t>The first page of the dispute wizard displays where you identify the statement you would like to dispute.</a:t>
            </a:r>
          </a:p>
          <a:p>
            <a:pPr lvl="1" eaLnBrk="1" hangingPunct="1"/>
            <a:r>
              <a:rPr lang="en-US" sz="1800" dirty="0" smtClean="0"/>
              <a:t>Enter the </a:t>
            </a:r>
            <a:r>
              <a:rPr lang="en-US" sz="1800" b="1" dirty="0" smtClean="0"/>
              <a:t>Statement Number </a:t>
            </a:r>
            <a:r>
              <a:rPr lang="en-US" sz="1800" dirty="0" smtClean="0"/>
              <a:t>and select the </a:t>
            </a:r>
            <a:r>
              <a:rPr lang="en-US" sz="1800" b="1" dirty="0" smtClean="0"/>
              <a:t>[Next] </a:t>
            </a:r>
            <a:r>
              <a:rPr lang="en-US" sz="1800" dirty="0" smtClean="0"/>
              <a:t>button.</a:t>
            </a:r>
          </a:p>
          <a:p>
            <a:pPr lvl="2" eaLnBrk="1" hangingPunct="1"/>
            <a:r>
              <a:rPr lang="en-US" sz="1600" dirty="0" smtClean="0"/>
              <a:t>If the statement is associated with more than one account, you must also enter the </a:t>
            </a:r>
            <a:r>
              <a:rPr lang="en-US" sz="1600" b="1" dirty="0" smtClean="0"/>
              <a:t>Account Code</a:t>
            </a:r>
            <a:r>
              <a:rPr lang="en-US" sz="1600" dirty="0" smtClean="0"/>
              <a:t>.</a:t>
            </a:r>
            <a:endParaRPr lang="en-US" sz="1800" dirty="0" smtClean="0"/>
          </a:p>
        </p:txBody>
      </p:sp>
      <p:pic>
        <p:nvPicPr>
          <p:cNvPr id="2" name="Picture 2"/>
          <p:cNvPicPr>
            <a:picLocks noChangeAspect="1" noChangeArrowheads="1"/>
          </p:cNvPicPr>
          <p:nvPr/>
        </p:nvPicPr>
        <p:blipFill>
          <a:blip r:embed="rId3" cstate="print"/>
          <a:srcRect/>
          <a:stretch>
            <a:fillRect/>
          </a:stretch>
        </p:blipFill>
        <p:spPr bwMode="auto">
          <a:xfrm>
            <a:off x="2098549" y="3334057"/>
            <a:ext cx="4572453" cy="3247315"/>
          </a:xfrm>
          <a:prstGeom prst="rect">
            <a:avLst/>
          </a:prstGeom>
          <a:noFill/>
          <a:ln w="9525">
            <a:solidFill>
              <a:schemeClr val="tx1"/>
            </a:solidFill>
            <a:miter lim="800000"/>
            <a:headEnd/>
            <a:tailEnd/>
          </a:ln>
        </p:spPr>
      </p:pic>
      <p:sp>
        <p:nvSpPr>
          <p:cNvPr id="10" name="Rectangle 9"/>
          <p:cNvSpPr/>
          <p:nvPr/>
        </p:nvSpPr>
        <p:spPr bwMode="auto">
          <a:xfrm>
            <a:off x="2283475" y="5713266"/>
            <a:ext cx="3545700" cy="320040"/>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1" name="Rectangle 10"/>
          <p:cNvSpPr/>
          <p:nvPr/>
        </p:nvSpPr>
        <p:spPr bwMode="auto">
          <a:xfrm>
            <a:off x="5987331" y="5653377"/>
            <a:ext cx="620203" cy="445273"/>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7" name="TextBox 6"/>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E28</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852053" y="3020291"/>
            <a:ext cx="6241473" cy="3577539"/>
          </a:xfrm>
          <a:prstGeom prst="rect">
            <a:avLst/>
          </a:prstGeom>
          <a:noFill/>
          <a:ln w="9525">
            <a:solidFill>
              <a:schemeClr val="tx1"/>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Dispute a Statement (Cont’d)</a:t>
            </a:r>
          </a:p>
        </p:txBody>
      </p:sp>
      <p:sp>
        <p:nvSpPr>
          <p:cNvPr id="8195" name="Rectangle 7"/>
          <p:cNvSpPr>
            <a:spLocks noGrp="1" noChangeArrowheads="1"/>
          </p:cNvSpPr>
          <p:nvPr>
            <p:ph idx="1"/>
          </p:nvPr>
        </p:nvSpPr>
        <p:spPr>
          <a:xfrm>
            <a:off x="492372" y="1215317"/>
            <a:ext cx="8502888" cy="1176191"/>
          </a:xfrm>
        </p:spPr>
        <p:txBody>
          <a:bodyPr/>
          <a:lstStyle/>
          <a:p>
            <a:pPr eaLnBrk="1" hangingPunct="1"/>
            <a:r>
              <a:rPr lang="en-US" sz="2200" b="1" dirty="0" smtClean="0"/>
              <a:t>Select Dispute Type page</a:t>
            </a:r>
          </a:p>
          <a:p>
            <a:pPr lvl="1" eaLnBrk="1" hangingPunct="1"/>
            <a:r>
              <a:rPr lang="en-US" sz="1800" dirty="0" smtClean="0"/>
              <a:t>The second page of the dispute wizard displays where you identify whether you would like to dispute the entire statement or details of a statement.</a:t>
            </a:r>
          </a:p>
          <a:p>
            <a:pPr lvl="1" eaLnBrk="1" hangingPunct="1"/>
            <a:r>
              <a:rPr lang="en-US" sz="1800" dirty="0" smtClean="0"/>
              <a:t>To dispute an entire statement, select </a:t>
            </a:r>
            <a:r>
              <a:rPr lang="en-US" sz="1800" b="1" dirty="0" smtClean="0"/>
              <a:t>Dispute Entire Statement </a:t>
            </a:r>
            <a:r>
              <a:rPr lang="en-US" sz="1800" dirty="0" smtClean="0"/>
              <a:t>and then select the </a:t>
            </a:r>
            <a:r>
              <a:rPr lang="en-US" sz="1800" b="1" dirty="0" smtClean="0"/>
              <a:t>[Next] </a:t>
            </a:r>
            <a:r>
              <a:rPr lang="en-US" sz="1800" dirty="0" smtClean="0"/>
              <a:t>button.</a:t>
            </a:r>
          </a:p>
        </p:txBody>
      </p:sp>
      <p:sp>
        <p:nvSpPr>
          <p:cNvPr id="10" name="Rectangle 9"/>
          <p:cNvSpPr/>
          <p:nvPr/>
        </p:nvSpPr>
        <p:spPr bwMode="auto">
          <a:xfrm>
            <a:off x="1708811" y="4253346"/>
            <a:ext cx="585216" cy="304800"/>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1" name="Rectangle 10"/>
          <p:cNvSpPr/>
          <p:nvPr/>
        </p:nvSpPr>
        <p:spPr bwMode="auto">
          <a:xfrm>
            <a:off x="1133856" y="5876493"/>
            <a:ext cx="1688822" cy="246749"/>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7" name="TextBox 6"/>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E29</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2066595" y="3561097"/>
            <a:ext cx="5047488" cy="2970657"/>
          </a:xfrm>
          <a:prstGeom prst="rect">
            <a:avLst/>
          </a:prstGeom>
          <a:noFill/>
          <a:ln w="9525">
            <a:solidFill>
              <a:schemeClr val="tx1"/>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Dispute a Statement (Cont’d)</a:t>
            </a:r>
          </a:p>
        </p:txBody>
      </p:sp>
      <p:sp>
        <p:nvSpPr>
          <p:cNvPr id="8195" name="Rectangle 7"/>
          <p:cNvSpPr>
            <a:spLocks noGrp="1" noChangeArrowheads="1"/>
          </p:cNvSpPr>
          <p:nvPr>
            <p:ph idx="1"/>
          </p:nvPr>
        </p:nvSpPr>
        <p:spPr>
          <a:xfrm>
            <a:off x="501445" y="1137684"/>
            <a:ext cx="8426195" cy="2307266"/>
          </a:xfrm>
        </p:spPr>
        <p:txBody>
          <a:bodyPr/>
          <a:lstStyle/>
          <a:p>
            <a:pPr eaLnBrk="1" hangingPunct="1"/>
            <a:r>
              <a:rPr lang="en-US" sz="2200" b="1" dirty="0" smtClean="0"/>
              <a:t>Select Dispute Type page</a:t>
            </a:r>
          </a:p>
          <a:p>
            <a:pPr lvl="1" eaLnBrk="1" hangingPunct="1"/>
            <a:r>
              <a:rPr lang="en-US" sz="1800" dirty="0" smtClean="0"/>
              <a:t>To dispute details of a statement, select </a:t>
            </a:r>
            <a:r>
              <a:rPr lang="en-US" sz="1800" b="1" dirty="0" smtClean="0"/>
              <a:t>Choose Which Detail Records to Dispute </a:t>
            </a:r>
            <a:r>
              <a:rPr lang="en-US" sz="1800" dirty="0" smtClean="0"/>
              <a:t>and then select the </a:t>
            </a:r>
            <a:r>
              <a:rPr lang="en-US" sz="1800" b="1" dirty="0" smtClean="0"/>
              <a:t>[Next] </a:t>
            </a:r>
            <a:r>
              <a:rPr lang="en-US" sz="1800" dirty="0" smtClean="0"/>
              <a:t>button.</a:t>
            </a:r>
          </a:p>
          <a:p>
            <a:pPr lvl="2" eaLnBrk="1" hangingPunct="1"/>
            <a:r>
              <a:rPr lang="en-US" sz="1700" dirty="0" smtClean="0"/>
              <a:t>When selecting this option, there is an additional step to search for and select the specific detail billing records to dispute.</a:t>
            </a:r>
          </a:p>
          <a:p>
            <a:pPr marL="682625" lvl="2" indent="0" eaLnBrk="1" hangingPunct="1">
              <a:buNone/>
            </a:pPr>
            <a:endParaRPr lang="en-US" sz="1000" dirty="0"/>
          </a:p>
          <a:p>
            <a:pPr lvl="1" eaLnBrk="1" hangingPunct="1"/>
            <a:r>
              <a:rPr lang="en-US" sz="1600" b="1" i="1" dirty="0" smtClean="0"/>
              <a:t>Note:  </a:t>
            </a:r>
            <a:r>
              <a:rPr lang="en-US" sz="1600" dirty="0" smtClean="0"/>
              <a:t>Statement </a:t>
            </a:r>
            <a:r>
              <a:rPr lang="en-US" sz="1600" dirty="0"/>
              <a:t>details are only available for customers doing business with GSA's Fleet, Rent, Global Supply, and Automotive Purchases business </a:t>
            </a:r>
            <a:r>
              <a:rPr lang="en-US" sz="1600" dirty="0" smtClean="0"/>
              <a:t>lines.</a:t>
            </a:r>
            <a:endParaRPr lang="en-US" sz="1600" dirty="0"/>
          </a:p>
          <a:p>
            <a:pPr lvl="1" eaLnBrk="1" hangingPunct="1"/>
            <a:endParaRPr lang="en-US" sz="1600" dirty="0" smtClean="0"/>
          </a:p>
        </p:txBody>
      </p:sp>
      <p:sp>
        <p:nvSpPr>
          <p:cNvPr id="12" name="Rectangle 11"/>
          <p:cNvSpPr/>
          <p:nvPr/>
        </p:nvSpPr>
        <p:spPr bwMode="auto">
          <a:xfrm>
            <a:off x="2746706" y="4572000"/>
            <a:ext cx="475488" cy="252484"/>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3" name="Rectangle 12"/>
          <p:cNvSpPr/>
          <p:nvPr/>
        </p:nvSpPr>
        <p:spPr bwMode="auto">
          <a:xfrm>
            <a:off x="2341756" y="6089069"/>
            <a:ext cx="2018372" cy="202549"/>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7" name="TextBox 6"/>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E30</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Dispute a Statement (Cont’d)</a:t>
            </a:r>
          </a:p>
        </p:txBody>
      </p:sp>
      <p:sp>
        <p:nvSpPr>
          <p:cNvPr id="8195" name="Rectangle 7"/>
          <p:cNvSpPr>
            <a:spLocks noGrp="1" noChangeArrowheads="1"/>
          </p:cNvSpPr>
          <p:nvPr>
            <p:ph idx="1"/>
          </p:nvPr>
        </p:nvSpPr>
        <p:spPr>
          <a:xfrm>
            <a:off x="393895" y="1103266"/>
            <a:ext cx="8671286" cy="2625586"/>
          </a:xfrm>
        </p:spPr>
        <p:txBody>
          <a:bodyPr/>
          <a:lstStyle/>
          <a:p>
            <a:pPr eaLnBrk="1" hangingPunct="1"/>
            <a:r>
              <a:rPr lang="en-US" sz="2200" b="1" dirty="0" smtClean="0"/>
              <a:t>Select Detail Records to Dispute page</a:t>
            </a:r>
          </a:p>
          <a:p>
            <a:pPr lvl="1" eaLnBrk="1" hangingPunct="1"/>
            <a:r>
              <a:rPr lang="en-US" sz="1700" dirty="0" smtClean="0"/>
              <a:t>If you selected the option to choose which detail records to dispute, the third page of the dispute wizard displays to identify detail records for the dispute.</a:t>
            </a:r>
          </a:p>
          <a:p>
            <a:pPr lvl="1" eaLnBrk="1" hangingPunct="1"/>
            <a:r>
              <a:rPr lang="en-US" sz="1700" dirty="0" smtClean="0"/>
              <a:t>Select the </a:t>
            </a:r>
            <a:r>
              <a:rPr lang="en-US" sz="1700" b="1" dirty="0" smtClean="0"/>
              <a:t>[Search] </a:t>
            </a:r>
            <a:r>
              <a:rPr lang="en-US" sz="1700" dirty="0" smtClean="0"/>
              <a:t>button without entering search criteria</a:t>
            </a:r>
            <a:r>
              <a:rPr lang="en-US" sz="1800" dirty="0" smtClean="0"/>
              <a:t>.</a:t>
            </a:r>
          </a:p>
          <a:p>
            <a:pPr lvl="2" eaLnBrk="1" hangingPunct="1"/>
            <a:r>
              <a:rPr lang="en-US" sz="1600" dirty="0" smtClean="0"/>
              <a:t>If you have access to a large number of detail records, you may want to enter search criteria and select the </a:t>
            </a:r>
            <a:r>
              <a:rPr lang="en-US" sz="1600" b="1" dirty="0" smtClean="0"/>
              <a:t>[Search] </a:t>
            </a:r>
            <a:r>
              <a:rPr lang="en-US" sz="1600" dirty="0" smtClean="0"/>
              <a:t>button to limit the search results to a manageable number. </a:t>
            </a:r>
          </a:p>
          <a:p>
            <a:pPr lvl="1" eaLnBrk="1" hangingPunct="1"/>
            <a:r>
              <a:rPr lang="en-US" sz="1500" b="1" i="1" dirty="0" smtClean="0"/>
              <a:t>Note:  </a:t>
            </a:r>
            <a:r>
              <a:rPr lang="en-US" sz="1500" dirty="0" smtClean="0"/>
              <a:t>Statement </a:t>
            </a:r>
            <a:r>
              <a:rPr lang="en-US" sz="1500" dirty="0"/>
              <a:t>details are only available for customers doing business with GSA's Fleet, Rent, Global Supply, and Automotive Purchases business </a:t>
            </a:r>
            <a:r>
              <a:rPr lang="en-US" sz="1500" dirty="0" smtClean="0"/>
              <a:t>lines</a:t>
            </a:r>
            <a:r>
              <a:rPr lang="en-US" sz="1700" dirty="0" smtClean="0"/>
              <a:t>.</a:t>
            </a:r>
            <a:endParaRPr lang="en-US" sz="1700" dirty="0"/>
          </a:p>
          <a:p>
            <a:pPr lvl="1" eaLnBrk="1" hangingPunct="1"/>
            <a:endParaRPr lang="en-US" sz="1600" dirty="0" smtClean="0"/>
          </a:p>
        </p:txBody>
      </p:sp>
      <p:pic>
        <p:nvPicPr>
          <p:cNvPr id="23555" name="Picture 3"/>
          <p:cNvPicPr>
            <a:picLocks noChangeAspect="1" noChangeArrowheads="1"/>
          </p:cNvPicPr>
          <p:nvPr/>
        </p:nvPicPr>
        <p:blipFill>
          <a:blip r:embed="rId3" cstate="print"/>
          <a:srcRect r="23435"/>
          <a:stretch>
            <a:fillRect/>
          </a:stretch>
        </p:blipFill>
        <p:spPr bwMode="auto">
          <a:xfrm>
            <a:off x="2471975" y="3808070"/>
            <a:ext cx="4186137" cy="2812572"/>
          </a:xfrm>
          <a:prstGeom prst="rect">
            <a:avLst/>
          </a:prstGeom>
          <a:noFill/>
          <a:ln w="9525">
            <a:solidFill>
              <a:schemeClr val="tx1"/>
            </a:solidFill>
            <a:miter lim="800000"/>
            <a:headEnd/>
            <a:tailEnd/>
          </a:ln>
        </p:spPr>
      </p:pic>
      <p:sp>
        <p:nvSpPr>
          <p:cNvPr id="10" name="Rectangle 9"/>
          <p:cNvSpPr/>
          <p:nvPr/>
        </p:nvSpPr>
        <p:spPr bwMode="auto">
          <a:xfrm>
            <a:off x="3570136" y="6365018"/>
            <a:ext cx="393589" cy="218321"/>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 name="TextBox 5"/>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E31</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619021" y="3248025"/>
            <a:ext cx="8322743" cy="2861671"/>
          </a:xfrm>
          <a:prstGeom prst="rect">
            <a:avLst/>
          </a:prstGeom>
          <a:noFill/>
          <a:ln w="9525">
            <a:solidFill>
              <a:schemeClr val="tx1"/>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Dispute a Statement (Cont’d)</a:t>
            </a:r>
          </a:p>
        </p:txBody>
      </p:sp>
      <p:sp>
        <p:nvSpPr>
          <p:cNvPr id="8195" name="Rectangle 7"/>
          <p:cNvSpPr>
            <a:spLocks noGrp="1" noChangeArrowheads="1"/>
          </p:cNvSpPr>
          <p:nvPr>
            <p:ph idx="1"/>
          </p:nvPr>
        </p:nvSpPr>
        <p:spPr>
          <a:xfrm>
            <a:off x="376869" y="1128795"/>
            <a:ext cx="8651628" cy="1975832"/>
          </a:xfrm>
        </p:spPr>
        <p:txBody>
          <a:bodyPr/>
          <a:lstStyle/>
          <a:p>
            <a:pPr eaLnBrk="1" hangingPunct="1"/>
            <a:r>
              <a:rPr lang="en-US" sz="2200" b="1" dirty="0" smtClean="0"/>
              <a:t>Select Detail Records to Dispute page</a:t>
            </a:r>
          </a:p>
          <a:p>
            <a:pPr lvl="1" eaLnBrk="1" hangingPunct="1"/>
            <a:r>
              <a:rPr lang="en-US" sz="1800" dirty="0" smtClean="0"/>
              <a:t>In the search results, select the detail record and then select the </a:t>
            </a:r>
            <a:r>
              <a:rPr lang="en-US" sz="1800" b="1" dirty="0" smtClean="0"/>
              <a:t>[Mark for Dispute] </a:t>
            </a:r>
            <a:r>
              <a:rPr lang="en-US" sz="1800" dirty="0" smtClean="0"/>
              <a:t>button to include the record in the dispute.</a:t>
            </a:r>
          </a:p>
          <a:p>
            <a:pPr lvl="2" eaLnBrk="1" hangingPunct="1"/>
            <a:r>
              <a:rPr lang="en-US" sz="1700" dirty="0" smtClean="0"/>
              <a:t>You have the option to select more than one detail record for the dispute</a:t>
            </a:r>
            <a:r>
              <a:rPr lang="en-US" sz="1600" dirty="0" smtClean="0"/>
              <a:t>.</a:t>
            </a:r>
          </a:p>
          <a:p>
            <a:pPr marL="682625" lvl="2" indent="0" eaLnBrk="1" hangingPunct="1">
              <a:buNone/>
            </a:pPr>
            <a:endParaRPr lang="en-US" sz="1000" dirty="0" smtClean="0"/>
          </a:p>
          <a:p>
            <a:pPr lvl="1" eaLnBrk="1" hangingPunct="1"/>
            <a:r>
              <a:rPr lang="en-US" sz="1600" b="1" i="1" dirty="0" smtClean="0"/>
              <a:t>Note:  </a:t>
            </a:r>
            <a:r>
              <a:rPr lang="en-US" sz="1600" dirty="0" smtClean="0"/>
              <a:t>Statement </a:t>
            </a:r>
            <a:r>
              <a:rPr lang="en-US" sz="1600" dirty="0"/>
              <a:t>details are only available for customers doing business with GSA's Fleet, Rent, Global Supply, and Automotive Purchases business </a:t>
            </a:r>
            <a:r>
              <a:rPr lang="en-US" sz="1600" dirty="0" smtClean="0"/>
              <a:t>lines</a:t>
            </a:r>
            <a:r>
              <a:rPr lang="en-US" sz="1800" dirty="0" smtClean="0"/>
              <a:t>.</a:t>
            </a:r>
            <a:endParaRPr lang="en-US" sz="1800" dirty="0"/>
          </a:p>
          <a:p>
            <a:pPr lvl="1" eaLnBrk="1" hangingPunct="1"/>
            <a:endParaRPr lang="en-US" sz="1600" dirty="0" smtClean="0"/>
          </a:p>
        </p:txBody>
      </p:sp>
      <p:sp>
        <p:nvSpPr>
          <p:cNvPr id="10" name="Rectangle 9"/>
          <p:cNvSpPr/>
          <p:nvPr/>
        </p:nvSpPr>
        <p:spPr bwMode="auto">
          <a:xfrm>
            <a:off x="619021" y="5800959"/>
            <a:ext cx="8322743" cy="218842"/>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1" name="Rectangle 10"/>
          <p:cNvSpPr/>
          <p:nvPr/>
        </p:nvSpPr>
        <p:spPr bwMode="auto">
          <a:xfrm>
            <a:off x="685800" y="3760080"/>
            <a:ext cx="4016883" cy="326145"/>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7" name="TextBox 6"/>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E32</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VCSS Registration Steps (Cont’d)</a:t>
            </a:r>
          </a:p>
        </p:txBody>
      </p:sp>
      <p:sp>
        <p:nvSpPr>
          <p:cNvPr id="8195" name="Rectangle 7"/>
          <p:cNvSpPr>
            <a:spLocks noGrp="1" noChangeArrowheads="1"/>
          </p:cNvSpPr>
          <p:nvPr>
            <p:ph idx="1"/>
          </p:nvPr>
        </p:nvSpPr>
        <p:spPr>
          <a:xfrm>
            <a:off x="388308" y="1064531"/>
            <a:ext cx="8705588" cy="2244492"/>
          </a:xfrm>
        </p:spPr>
        <p:txBody>
          <a:bodyPr/>
          <a:lstStyle/>
          <a:p>
            <a:pPr marL="463550" lvl="1" indent="-463550" eaLnBrk="1" hangingPunct="1">
              <a:buSzPct val="100000"/>
              <a:buFont typeface="+mj-lt"/>
              <a:buAutoNum type="arabicPeriod" startAt="3"/>
            </a:pPr>
            <a:r>
              <a:rPr lang="en-US" sz="1800" dirty="0" smtClean="0"/>
              <a:t>On the next screen of the GSA launch page, in the Registration section, identify the customer you are registering by entering:</a:t>
            </a:r>
          </a:p>
          <a:p>
            <a:pPr marL="693738" lvl="2" indent="-230188" eaLnBrk="1" hangingPunct="1">
              <a:buSzPct val="100000"/>
            </a:pPr>
            <a:r>
              <a:rPr lang="en-US" sz="1600" b="1" dirty="0" smtClean="0"/>
              <a:t>Account Code</a:t>
            </a:r>
            <a:r>
              <a:rPr lang="en-US" sz="1600" dirty="0" smtClean="0"/>
              <a:t>, provided to you specifically for VCSS registration when your </a:t>
            </a:r>
            <a:r>
              <a:rPr lang="en-US" sz="1600" dirty="0" err="1" smtClean="0"/>
              <a:t>outlease</a:t>
            </a:r>
            <a:r>
              <a:rPr lang="en-US" sz="1600" dirty="0" smtClean="0"/>
              <a:t> was initiated</a:t>
            </a:r>
          </a:p>
          <a:p>
            <a:pPr marL="693738" lvl="2" indent="-230188" eaLnBrk="1" hangingPunct="1">
              <a:buSzPct val="100000"/>
            </a:pPr>
            <a:r>
              <a:rPr lang="en-US" sz="1600" b="1" dirty="0" smtClean="0"/>
              <a:t>Organization Name</a:t>
            </a:r>
            <a:r>
              <a:rPr lang="en-US" sz="1600" dirty="0" smtClean="0"/>
              <a:t>, which is the name of the customer organization you are registering.</a:t>
            </a:r>
          </a:p>
          <a:p>
            <a:pPr marL="693738" lvl="2" indent="-230188" eaLnBrk="1" hangingPunct="1">
              <a:buSzPct val="100000"/>
            </a:pPr>
            <a:r>
              <a:rPr lang="en-US" sz="1600" b="1" dirty="0" smtClean="0"/>
              <a:t>Address Information</a:t>
            </a:r>
            <a:r>
              <a:rPr lang="en-US" sz="1600" dirty="0" smtClean="0"/>
              <a:t>, which is the address of the customer organization you are registering.</a:t>
            </a:r>
            <a:endParaRPr lang="en-US" sz="1600" b="1" dirty="0" smtClean="0"/>
          </a:p>
        </p:txBody>
      </p:sp>
      <p:sp>
        <p:nvSpPr>
          <p:cNvPr id="6" name="TextBox 5"/>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B5</a:t>
            </a:r>
            <a:endParaRPr lang="en-US" sz="1200" dirty="0">
              <a:solidFill>
                <a:schemeClr val="tx1">
                  <a:lumMod val="65000"/>
                  <a:lumOff val="35000"/>
                </a:schemeClr>
              </a:solidFill>
            </a:endParaRPr>
          </a:p>
        </p:txBody>
      </p:sp>
      <p:pic>
        <p:nvPicPr>
          <p:cNvPr id="3076" name="Picture 4"/>
          <p:cNvPicPr>
            <a:picLocks noChangeAspect="1" noChangeArrowheads="1"/>
          </p:cNvPicPr>
          <p:nvPr/>
        </p:nvPicPr>
        <p:blipFill>
          <a:blip r:embed="rId3" cstate="print"/>
          <a:srcRect/>
          <a:stretch>
            <a:fillRect/>
          </a:stretch>
        </p:blipFill>
        <p:spPr bwMode="auto">
          <a:xfrm>
            <a:off x="2201011" y="3833841"/>
            <a:ext cx="4827180" cy="2979087"/>
          </a:xfrm>
          <a:prstGeom prst="rect">
            <a:avLst/>
          </a:prstGeom>
          <a:noFill/>
          <a:ln w="9525">
            <a:solidFill>
              <a:schemeClr val="tx1">
                <a:lumMod val="95000"/>
                <a:lumOff val="5000"/>
              </a:schemeClr>
            </a:solidFill>
            <a:miter lim="800000"/>
            <a:headEnd/>
            <a:tailEnd/>
          </a:ln>
        </p:spPr>
      </p:pic>
      <p:sp>
        <p:nvSpPr>
          <p:cNvPr id="10" name="Rectangle 9"/>
          <p:cNvSpPr/>
          <p:nvPr/>
        </p:nvSpPr>
        <p:spPr bwMode="auto">
          <a:xfrm>
            <a:off x="2313714" y="5582093"/>
            <a:ext cx="3215286" cy="1212108"/>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Dispute a Statement (Cont’d)</a:t>
            </a:r>
          </a:p>
        </p:txBody>
      </p:sp>
      <p:sp>
        <p:nvSpPr>
          <p:cNvPr id="8195" name="Rectangle 7"/>
          <p:cNvSpPr>
            <a:spLocks noGrp="1" noChangeArrowheads="1"/>
          </p:cNvSpPr>
          <p:nvPr>
            <p:ph idx="1"/>
          </p:nvPr>
        </p:nvSpPr>
        <p:spPr>
          <a:xfrm>
            <a:off x="412957" y="1201739"/>
            <a:ext cx="8657303" cy="1558813"/>
          </a:xfrm>
        </p:spPr>
        <p:txBody>
          <a:bodyPr/>
          <a:lstStyle/>
          <a:p>
            <a:pPr eaLnBrk="1" hangingPunct="1"/>
            <a:r>
              <a:rPr lang="en-US" sz="2200" b="1" dirty="0" smtClean="0"/>
              <a:t>Select Detail Records to Dispute page</a:t>
            </a:r>
          </a:p>
          <a:p>
            <a:pPr lvl="1" eaLnBrk="1" hangingPunct="1"/>
            <a:r>
              <a:rPr lang="en-US" sz="1600" dirty="0" smtClean="0"/>
              <a:t>After you have successfully marked the detail records for dispute, review the system confirmation message and then select the </a:t>
            </a:r>
            <a:r>
              <a:rPr lang="en-US" sz="1600" b="1" dirty="0" smtClean="0"/>
              <a:t>[Next] </a:t>
            </a:r>
            <a:r>
              <a:rPr lang="en-US" sz="1600" dirty="0" smtClean="0"/>
              <a:t>button.</a:t>
            </a:r>
          </a:p>
          <a:p>
            <a:pPr lvl="1" eaLnBrk="1" hangingPunct="1"/>
            <a:r>
              <a:rPr lang="en-US" sz="1600" b="1" i="1" dirty="0" smtClean="0"/>
              <a:t>Note:  </a:t>
            </a:r>
            <a:r>
              <a:rPr lang="en-US" sz="1600" dirty="0" smtClean="0"/>
              <a:t>Statement </a:t>
            </a:r>
            <a:r>
              <a:rPr lang="en-US" sz="1600" dirty="0"/>
              <a:t>details are only available for customers doing business with GSA's Fleet, Rent, Global Supply, and Automotive Purchases business </a:t>
            </a:r>
            <a:r>
              <a:rPr lang="en-US" sz="1600" dirty="0" smtClean="0"/>
              <a:t>lines.</a:t>
            </a:r>
            <a:endParaRPr lang="en-US" sz="1600" dirty="0"/>
          </a:p>
          <a:p>
            <a:pPr lvl="1" eaLnBrk="1" hangingPunct="1"/>
            <a:endParaRPr lang="en-US" sz="1600" dirty="0" smtClean="0"/>
          </a:p>
        </p:txBody>
      </p:sp>
      <p:pic>
        <p:nvPicPr>
          <p:cNvPr id="25602" name="Picture 2"/>
          <p:cNvPicPr>
            <a:picLocks noChangeAspect="1" noChangeArrowheads="1"/>
          </p:cNvPicPr>
          <p:nvPr/>
        </p:nvPicPr>
        <p:blipFill>
          <a:blip r:embed="rId3" cstate="print"/>
          <a:srcRect/>
          <a:stretch>
            <a:fillRect/>
          </a:stretch>
        </p:blipFill>
        <p:spPr bwMode="auto">
          <a:xfrm>
            <a:off x="1098549" y="2760552"/>
            <a:ext cx="7191777" cy="3458936"/>
          </a:xfrm>
          <a:prstGeom prst="rect">
            <a:avLst/>
          </a:prstGeom>
          <a:noFill/>
          <a:ln w="9525">
            <a:solidFill>
              <a:schemeClr val="tx1"/>
            </a:solidFill>
            <a:miter lim="800000"/>
            <a:headEnd/>
            <a:tailEnd/>
          </a:ln>
        </p:spPr>
      </p:pic>
      <p:sp>
        <p:nvSpPr>
          <p:cNvPr id="10" name="Rectangle 9"/>
          <p:cNvSpPr/>
          <p:nvPr/>
        </p:nvSpPr>
        <p:spPr bwMode="auto">
          <a:xfrm>
            <a:off x="2955956" y="3938118"/>
            <a:ext cx="384774" cy="269271"/>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1" name="Rectangle 10"/>
          <p:cNvSpPr/>
          <p:nvPr/>
        </p:nvSpPr>
        <p:spPr bwMode="auto">
          <a:xfrm>
            <a:off x="1290119" y="3367889"/>
            <a:ext cx="4239824" cy="160685"/>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7" name="TextBox 6"/>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E33</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Dispute a Statement (Cont’d)</a:t>
            </a:r>
          </a:p>
        </p:txBody>
      </p:sp>
      <p:sp>
        <p:nvSpPr>
          <p:cNvPr id="8195" name="Rectangle 7"/>
          <p:cNvSpPr>
            <a:spLocks noGrp="1" noChangeArrowheads="1"/>
          </p:cNvSpPr>
          <p:nvPr>
            <p:ph idx="1"/>
          </p:nvPr>
        </p:nvSpPr>
        <p:spPr>
          <a:xfrm>
            <a:off x="478302" y="1216249"/>
            <a:ext cx="8598715" cy="1850508"/>
          </a:xfrm>
        </p:spPr>
        <p:txBody>
          <a:bodyPr/>
          <a:lstStyle/>
          <a:p>
            <a:pPr eaLnBrk="1" hangingPunct="1"/>
            <a:r>
              <a:rPr lang="en-US" sz="2200" b="1" dirty="0" smtClean="0"/>
              <a:t>Enter Dispute Information page</a:t>
            </a:r>
          </a:p>
          <a:p>
            <a:pPr lvl="1" eaLnBrk="1" hangingPunct="1"/>
            <a:r>
              <a:rPr lang="en-US" sz="1800" dirty="0" smtClean="0"/>
              <a:t>This is the next page of the dispute wizard that displays after you do either of the following:</a:t>
            </a:r>
          </a:p>
          <a:p>
            <a:pPr lvl="2" eaLnBrk="1" hangingPunct="1"/>
            <a:r>
              <a:rPr lang="en-US" sz="1600" dirty="0" smtClean="0"/>
              <a:t>Select Dispute Entire Statement. </a:t>
            </a:r>
          </a:p>
          <a:p>
            <a:pPr lvl="2" eaLnBrk="1" hangingPunct="1"/>
            <a:r>
              <a:rPr lang="en-US" sz="1600" dirty="0" smtClean="0"/>
              <a:t>Select Choose Which Detail Records to Dispute, search for and successfully mark the detail records for dispute.</a:t>
            </a:r>
          </a:p>
          <a:p>
            <a:pPr lvl="1" eaLnBrk="1" hangingPunct="1"/>
            <a:r>
              <a:rPr lang="en-US" sz="1800" dirty="0" smtClean="0"/>
              <a:t>Enter your contact information.</a:t>
            </a:r>
          </a:p>
        </p:txBody>
      </p:sp>
      <p:sp>
        <p:nvSpPr>
          <p:cNvPr id="10" name="Rectangle 9"/>
          <p:cNvSpPr/>
          <p:nvPr/>
        </p:nvSpPr>
        <p:spPr bwMode="auto">
          <a:xfrm>
            <a:off x="2260349" y="4892755"/>
            <a:ext cx="4337399" cy="1733127"/>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grpSp>
        <p:nvGrpSpPr>
          <p:cNvPr id="2" name="Group 6"/>
          <p:cNvGrpSpPr/>
          <p:nvPr/>
        </p:nvGrpSpPr>
        <p:grpSpPr>
          <a:xfrm>
            <a:off x="2189315" y="3521876"/>
            <a:ext cx="4436571" cy="3161057"/>
            <a:chOff x="2189315" y="3521876"/>
            <a:chExt cx="4436571" cy="3161057"/>
          </a:xfrm>
        </p:grpSpPr>
        <p:pic>
          <p:nvPicPr>
            <p:cNvPr id="11266" name="Picture 2"/>
            <p:cNvPicPr>
              <a:picLocks noChangeAspect="1" noChangeArrowheads="1"/>
            </p:cNvPicPr>
            <p:nvPr/>
          </p:nvPicPr>
          <p:blipFill>
            <a:blip r:embed="rId3" cstate="print"/>
            <a:srcRect/>
            <a:stretch>
              <a:fillRect/>
            </a:stretch>
          </p:blipFill>
          <p:spPr bwMode="auto">
            <a:xfrm>
              <a:off x="2189315" y="3521876"/>
              <a:ext cx="4436571" cy="3161057"/>
            </a:xfrm>
            <a:prstGeom prst="rect">
              <a:avLst/>
            </a:prstGeom>
            <a:noFill/>
            <a:ln w="9525">
              <a:solidFill>
                <a:schemeClr val="tx1"/>
              </a:solidFill>
              <a:miter lim="800000"/>
              <a:headEnd/>
              <a:tailEnd/>
            </a:ln>
          </p:spPr>
        </p:pic>
        <p:sp>
          <p:nvSpPr>
            <p:cNvPr id="6" name="Rectangle 5"/>
            <p:cNvSpPr/>
            <p:nvPr/>
          </p:nvSpPr>
          <p:spPr bwMode="auto">
            <a:xfrm>
              <a:off x="3746666" y="6192982"/>
              <a:ext cx="1140032" cy="106878"/>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grpSp>
      <p:sp>
        <p:nvSpPr>
          <p:cNvPr id="9" name="Rectangle 8"/>
          <p:cNvSpPr/>
          <p:nvPr/>
        </p:nvSpPr>
        <p:spPr bwMode="auto">
          <a:xfrm>
            <a:off x="2297354" y="5135806"/>
            <a:ext cx="4281245" cy="1506294"/>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1" name="TextBox 10"/>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E34</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Dispute a Statement (Cont’d)</a:t>
            </a:r>
          </a:p>
        </p:txBody>
      </p:sp>
      <p:sp>
        <p:nvSpPr>
          <p:cNvPr id="8195" name="Rectangle 7"/>
          <p:cNvSpPr>
            <a:spLocks noGrp="1" noChangeArrowheads="1"/>
          </p:cNvSpPr>
          <p:nvPr>
            <p:ph idx="1"/>
          </p:nvPr>
        </p:nvSpPr>
        <p:spPr>
          <a:xfrm>
            <a:off x="529902" y="1228538"/>
            <a:ext cx="8431213" cy="1378525"/>
          </a:xfrm>
        </p:spPr>
        <p:txBody>
          <a:bodyPr/>
          <a:lstStyle/>
          <a:p>
            <a:pPr eaLnBrk="1" hangingPunct="1"/>
            <a:r>
              <a:rPr lang="en-US" sz="2200" b="1" dirty="0" smtClean="0"/>
              <a:t>Enter Dispute Information page</a:t>
            </a:r>
          </a:p>
          <a:p>
            <a:pPr lvl="1" eaLnBrk="1" hangingPunct="1"/>
            <a:r>
              <a:rPr lang="en-US" sz="1800" dirty="0" smtClean="0"/>
              <a:t>Select a </a:t>
            </a:r>
            <a:r>
              <a:rPr lang="en-US" sz="1800" b="1" dirty="0" smtClean="0"/>
              <a:t>Dispute Reason Code</a:t>
            </a:r>
            <a:r>
              <a:rPr lang="en-US" sz="1800" dirty="0" smtClean="0"/>
              <a:t> and enter a detailed </a:t>
            </a:r>
            <a:r>
              <a:rPr lang="en-US" sz="1800" b="1" dirty="0" smtClean="0"/>
              <a:t>Dispute Explanation</a:t>
            </a:r>
            <a:r>
              <a:rPr lang="en-US" sz="1800" dirty="0" smtClean="0"/>
              <a:t>. </a:t>
            </a:r>
          </a:p>
          <a:p>
            <a:pPr lvl="2" eaLnBrk="1" hangingPunct="1"/>
            <a:r>
              <a:rPr lang="en-US" sz="1600" dirty="0" smtClean="0"/>
              <a:t>The Dispute Explanation field allows a maximum of 255 characters to be submitted.</a:t>
            </a:r>
          </a:p>
        </p:txBody>
      </p:sp>
      <p:pic>
        <p:nvPicPr>
          <p:cNvPr id="12290" name="Picture 2"/>
          <p:cNvPicPr>
            <a:picLocks noChangeAspect="1" noChangeArrowheads="1"/>
          </p:cNvPicPr>
          <p:nvPr/>
        </p:nvPicPr>
        <p:blipFill>
          <a:blip r:embed="rId3" cstate="print"/>
          <a:srcRect/>
          <a:stretch>
            <a:fillRect/>
          </a:stretch>
        </p:blipFill>
        <p:spPr bwMode="auto">
          <a:xfrm>
            <a:off x="508844" y="2656476"/>
            <a:ext cx="6026604" cy="3231286"/>
          </a:xfrm>
          <a:prstGeom prst="rect">
            <a:avLst/>
          </a:prstGeom>
          <a:noFill/>
          <a:ln w="9525">
            <a:solidFill>
              <a:schemeClr val="tx1"/>
            </a:solidFill>
            <a:miter lim="800000"/>
            <a:headEnd/>
            <a:tailEnd/>
          </a:ln>
        </p:spPr>
      </p:pic>
      <p:cxnSp>
        <p:nvCxnSpPr>
          <p:cNvPr id="15" name="Straight Arrow Connector 14"/>
          <p:cNvCxnSpPr/>
          <p:nvPr/>
        </p:nvCxnSpPr>
        <p:spPr bwMode="auto">
          <a:xfrm flipV="1">
            <a:off x="4901443" y="3404394"/>
            <a:ext cx="1963591" cy="328672"/>
          </a:xfrm>
          <a:prstGeom prst="straightConnector1">
            <a:avLst/>
          </a:prstGeom>
          <a:solidFill>
            <a:srgbClr val="ED171F"/>
          </a:solidFill>
          <a:ln w="38100" cap="flat" cmpd="sng" algn="ctr">
            <a:solidFill>
              <a:srgbClr val="C00000"/>
            </a:solidFill>
            <a:prstDash val="solid"/>
            <a:round/>
            <a:headEnd type="none" w="med" len="med"/>
            <a:tailEnd type="arrow"/>
          </a:ln>
          <a:effectLst/>
        </p:spPr>
      </p:cxnSp>
      <p:sp>
        <p:nvSpPr>
          <p:cNvPr id="17" name="Rectangle 16"/>
          <p:cNvSpPr/>
          <p:nvPr/>
        </p:nvSpPr>
        <p:spPr bwMode="auto">
          <a:xfrm>
            <a:off x="587633" y="3526417"/>
            <a:ext cx="5870317" cy="2344066"/>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pic>
        <p:nvPicPr>
          <p:cNvPr id="12291" name="Picture 3"/>
          <p:cNvPicPr>
            <a:picLocks noChangeAspect="1" noChangeArrowheads="1"/>
          </p:cNvPicPr>
          <p:nvPr/>
        </p:nvPicPr>
        <p:blipFill>
          <a:blip r:embed="rId4" cstate="print"/>
          <a:srcRect/>
          <a:stretch>
            <a:fillRect/>
          </a:stretch>
        </p:blipFill>
        <p:spPr bwMode="auto">
          <a:xfrm>
            <a:off x="6924222" y="3272033"/>
            <a:ext cx="1943100" cy="2609850"/>
          </a:xfrm>
          <a:prstGeom prst="rect">
            <a:avLst/>
          </a:prstGeom>
          <a:noFill/>
          <a:ln w="9525">
            <a:solidFill>
              <a:schemeClr val="tx1"/>
            </a:solidFill>
            <a:miter lim="800000"/>
            <a:headEnd/>
            <a:tailEnd/>
          </a:ln>
        </p:spPr>
      </p:pic>
      <p:sp>
        <p:nvSpPr>
          <p:cNvPr id="8" name="TextBox 7"/>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E35</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967778" y="2949720"/>
            <a:ext cx="5152915" cy="3492644"/>
          </a:xfrm>
          <a:prstGeom prst="rect">
            <a:avLst/>
          </a:prstGeom>
          <a:noFill/>
          <a:ln w="9525">
            <a:solidFill>
              <a:schemeClr val="tx1"/>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Dispute a Statement (Cont’d)</a:t>
            </a:r>
          </a:p>
        </p:txBody>
      </p:sp>
      <p:sp>
        <p:nvSpPr>
          <p:cNvPr id="8195" name="Rectangle 7"/>
          <p:cNvSpPr>
            <a:spLocks noGrp="1" noChangeArrowheads="1"/>
          </p:cNvSpPr>
          <p:nvPr>
            <p:ph idx="1"/>
          </p:nvPr>
        </p:nvSpPr>
        <p:spPr>
          <a:xfrm>
            <a:off x="432104" y="1159273"/>
            <a:ext cx="8657304" cy="1375430"/>
          </a:xfrm>
        </p:spPr>
        <p:txBody>
          <a:bodyPr/>
          <a:lstStyle/>
          <a:p>
            <a:pPr eaLnBrk="1" hangingPunct="1"/>
            <a:r>
              <a:rPr lang="en-US" sz="2200" b="1" dirty="0" smtClean="0"/>
              <a:t>Enter Dispute Information page</a:t>
            </a:r>
          </a:p>
          <a:p>
            <a:pPr lvl="1" eaLnBrk="1" hangingPunct="1"/>
            <a:r>
              <a:rPr lang="en-US" sz="2000" dirty="0" smtClean="0"/>
              <a:t>If you would like to add supporting documentation to the dispute, select the </a:t>
            </a:r>
            <a:r>
              <a:rPr lang="en-US" sz="2000" b="1" dirty="0" smtClean="0"/>
              <a:t>[Attachments] </a:t>
            </a:r>
            <a:r>
              <a:rPr lang="en-US" sz="2000" dirty="0" smtClean="0"/>
              <a:t>button. </a:t>
            </a:r>
          </a:p>
          <a:p>
            <a:pPr marL="688975" lvl="2" eaLnBrk="1" hangingPunct="1"/>
            <a:r>
              <a:rPr lang="en-US" sz="1600" dirty="0" smtClean="0"/>
              <a:t>The attachment file types supported are text, PDF, Microsoft Excel and Word documents. </a:t>
            </a:r>
          </a:p>
        </p:txBody>
      </p:sp>
      <p:sp>
        <p:nvSpPr>
          <p:cNvPr id="9" name="Rectangle 8"/>
          <p:cNvSpPr/>
          <p:nvPr/>
        </p:nvSpPr>
        <p:spPr bwMode="auto">
          <a:xfrm>
            <a:off x="3918265" y="3727531"/>
            <a:ext cx="875407" cy="304142"/>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0" name="Rectangle 9"/>
          <p:cNvSpPr/>
          <p:nvPr/>
        </p:nvSpPr>
        <p:spPr bwMode="auto">
          <a:xfrm>
            <a:off x="2737235" y="3747014"/>
            <a:ext cx="502920" cy="265176"/>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2" name="TextBox 11"/>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E36</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Dispute a Statement (Cont’d)</a:t>
            </a:r>
          </a:p>
        </p:txBody>
      </p:sp>
      <p:sp>
        <p:nvSpPr>
          <p:cNvPr id="8195" name="Rectangle 7"/>
          <p:cNvSpPr>
            <a:spLocks noGrp="1" noChangeArrowheads="1"/>
          </p:cNvSpPr>
          <p:nvPr>
            <p:ph idx="1"/>
          </p:nvPr>
        </p:nvSpPr>
        <p:spPr>
          <a:xfrm>
            <a:off x="473630" y="1151713"/>
            <a:ext cx="8670370" cy="1042842"/>
          </a:xfrm>
        </p:spPr>
        <p:txBody>
          <a:bodyPr/>
          <a:lstStyle/>
          <a:p>
            <a:pPr eaLnBrk="1" hangingPunct="1"/>
            <a:r>
              <a:rPr lang="en-US" sz="2200" b="1" dirty="0" smtClean="0"/>
              <a:t>Add an Attachment to the Dispute</a:t>
            </a:r>
          </a:p>
          <a:p>
            <a:pPr lvl="1" eaLnBrk="1" hangingPunct="1"/>
            <a:r>
              <a:rPr lang="en-US" sz="1800" dirty="0" smtClean="0"/>
              <a:t>Select the </a:t>
            </a:r>
            <a:r>
              <a:rPr lang="en-US" sz="1800" b="1" dirty="0" smtClean="0"/>
              <a:t>[Browse] </a:t>
            </a:r>
            <a:r>
              <a:rPr lang="en-US" sz="1800" dirty="0" smtClean="0"/>
              <a:t>button search for a file on your computer.</a:t>
            </a:r>
          </a:p>
          <a:p>
            <a:pPr lvl="1" eaLnBrk="1" hangingPunct="1"/>
            <a:endParaRPr lang="en-US" sz="1800" dirty="0" smtClean="0"/>
          </a:p>
          <a:p>
            <a:pPr lvl="1" eaLnBrk="1" hangingPunct="1"/>
            <a:endParaRPr lang="en-US" sz="1800" dirty="0" smtClean="0"/>
          </a:p>
          <a:p>
            <a:pPr lvl="1" eaLnBrk="1" hangingPunct="1"/>
            <a:endParaRPr lang="en-US" sz="1800" dirty="0" smtClean="0"/>
          </a:p>
          <a:p>
            <a:pPr lvl="1" eaLnBrk="1" hangingPunct="1">
              <a:buNone/>
            </a:pPr>
            <a:endParaRPr lang="en-US" sz="1800" dirty="0" smtClean="0"/>
          </a:p>
          <a:p>
            <a:pPr lvl="1" eaLnBrk="1" hangingPunct="1"/>
            <a:r>
              <a:rPr lang="en-US" sz="1800" dirty="0" smtClean="0"/>
              <a:t>In the choose file pop-up window, locate the file on your computer, select the </a:t>
            </a:r>
            <a:r>
              <a:rPr lang="en-US" sz="1800" b="1" dirty="0" smtClean="0"/>
              <a:t>file</a:t>
            </a:r>
            <a:r>
              <a:rPr lang="en-US" sz="1800" dirty="0" smtClean="0"/>
              <a:t>, and then select the </a:t>
            </a:r>
            <a:r>
              <a:rPr lang="en-US" sz="1800" b="1" dirty="0" smtClean="0"/>
              <a:t>[Open] </a:t>
            </a:r>
            <a:r>
              <a:rPr lang="en-US" sz="1800" dirty="0" smtClean="0"/>
              <a:t>button.</a:t>
            </a:r>
          </a:p>
        </p:txBody>
      </p:sp>
      <p:pic>
        <p:nvPicPr>
          <p:cNvPr id="13314" name="Picture 2"/>
          <p:cNvPicPr>
            <a:picLocks noChangeAspect="1" noChangeArrowheads="1"/>
          </p:cNvPicPr>
          <p:nvPr/>
        </p:nvPicPr>
        <p:blipFill>
          <a:blip r:embed="rId3" cstate="print"/>
          <a:srcRect/>
          <a:stretch>
            <a:fillRect/>
          </a:stretch>
        </p:blipFill>
        <p:spPr bwMode="auto">
          <a:xfrm>
            <a:off x="1522816" y="2015163"/>
            <a:ext cx="6003405" cy="873979"/>
          </a:xfrm>
          <a:prstGeom prst="rect">
            <a:avLst/>
          </a:prstGeom>
          <a:noFill/>
          <a:ln w="9525">
            <a:solidFill>
              <a:schemeClr val="tx1"/>
            </a:solidFill>
            <a:miter lim="800000"/>
            <a:headEnd/>
            <a:tailEnd/>
          </a:ln>
        </p:spPr>
      </p:pic>
      <p:sp>
        <p:nvSpPr>
          <p:cNvPr id="9" name="Rectangle 8"/>
          <p:cNvSpPr/>
          <p:nvPr/>
        </p:nvSpPr>
        <p:spPr bwMode="auto">
          <a:xfrm>
            <a:off x="5780928" y="2552700"/>
            <a:ext cx="724647" cy="219076"/>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pic>
        <p:nvPicPr>
          <p:cNvPr id="6" name="Picture 2"/>
          <p:cNvPicPr>
            <a:picLocks noChangeAspect="1" noChangeArrowheads="1"/>
          </p:cNvPicPr>
          <p:nvPr/>
        </p:nvPicPr>
        <p:blipFill>
          <a:blip r:embed="rId4" cstate="print"/>
          <a:srcRect/>
          <a:stretch>
            <a:fillRect/>
          </a:stretch>
        </p:blipFill>
        <p:spPr bwMode="auto">
          <a:xfrm>
            <a:off x="2770428" y="3909587"/>
            <a:ext cx="3813252" cy="2793666"/>
          </a:xfrm>
          <a:prstGeom prst="rect">
            <a:avLst/>
          </a:prstGeom>
          <a:noFill/>
          <a:ln w="9525">
            <a:noFill/>
            <a:miter lim="800000"/>
            <a:headEnd/>
            <a:tailEnd/>
          </a:ln>
        </p:spPr>
      </p:pic>
      <p:sp>
        <p:nvSpPr>
          <p:cNvPr id="7" name="Rectangle 6"/>
          <p:cNvSpPr/>
          <p:nvPr/>
        </p:nvSpPr>
        <p:spPr bwMode="auto">
          <a:xfrm>
            <a:off x="3474262" y="4295775"/>
            <a:ext cx="1102501" cy="138113"/>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 name="Rectangle 7"/>
          <p:cNvSpPr/>
          <p:nvPr/>
        </p:nvSpPr>
        <p:spPr bwMode="auto">
          <a:xfrm>
            <a:off x="5986463" y="6272213"/>
            <a:ext cx="548640" cy="182880"/>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0" name="TextBox 9"/>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E37</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srcRect/>
          <a:stretch>
            <a:fillRect/>
          </a:stretch>
        </p:blipFill>
        <p:spPr bwMode="auto">
          <a:xfrm>
            <a:off x="1780569" y="4842525"/>
            <a:ext cx="5581649" cy="1804429"/>
          </a:xfrm>
          <a:prstGeom prst="rect">
            <a:avLst/>
          </a:prstGeom>
          <a:noFill/>
          <a:ln w="9525">
            <a:solidFill>
              <a:schemeClr val="tx1"/>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Dispute a Statement (Cont’d)</a:t>
            </a:r>
          </a:p>
        </p:txBody>
      </p:sp>
      <p:sp>
        <p:nvSpPr>
          <p:cNvPr id="8195" name="Rectangle 7"/>
          <p:cNvSpPr>
            <a:spLocks noGrp="1" noChangeArrowheads="1"/>
          </p:cNvSpPr>
          <p:nvPr>
            <p:ph idx="1"/>
          </p:nvPr>
        </p:nvSpPr>
        <p:spPr>
          <a:xfrm>
            <a:off x="365760" y="1123576"/>
            <a:ext cx="8778240" cy="1225969"/>
          </a:xfrm>
        </p:spPr>
        <p:txBody>
          <a:bodyPr/>
          <a:lstStyle/>
          <a:p>
            <a:pPr eaLnBrk="1" hangingPunct="1"/>
            <a:r>
              <a:rPr lang="en-US" sz="2200" b="1" dirty="0" smtClean="0"/>
              <a:t>Add an Attachment to the Dispute</a:t>
            </a:r>
          </a:p>
          <a:p>
            <a:pPr lvl="1" eaLnBrk="1" hangingPunct="1"/>
            <a:r>
              <a:rPr lang="en-US" sz="1800" dirty="0" smtClean="0"/>
              <a:t>Confirm that the </a:t>
            </a:r>
            <a:r>
              <a:rPr lang="en-US" sz="1800" b="1" dirty="0" smtClean="0"/>
              <a:t>Uploaded file </a:t>
            </a:r>
            <a:r>
              <a:rPr lang="en-US" sz="1800" dirty="0" smtClean="0"/>
              <a:t>path displays, and then select the </a:t>
            </a:r>
            <a:r>
              <a:rPr lang="en-US" sz="1800" b="1" dirty="0" smtClean="0"/>
              <a:t>[Add] </a:t>
            </a:r>
            <a:r>
              <a:rPr lang="en-US" sz="1800" dirty="0" smtClean="0"/>
              <a:t>button to add this attachment.</a:t>
            </a:r>
          </a:p>
          <a:p>
            <a:pPr lvl="1" eaLnBrk="1" hangingPunct="1"/>
            <a:endParaRPr lang="en-US" sz="1800" dirty="0" smtClean="0"/>
          </a:p>
          <a:p>
            <a:pPr lvl="1" eaLnBrk="1" hangingPunct="1"/>
            <a:endParaRPr lang="en-US" sz="1800" dirty="0" smtClean="0"/>
          </a:p>
          <a:p>
            <a:pPr lvl="1" eaLnBrk="1" hangingPunct="1"/>
            <a:endParaRPr lang="en-US" sz="1800" dirty="0" smtClean="0"/>
          </a:p>
          <a:p>
            <a:pPr lvl="1" eaLnBrk="1" hangingPunct="1">
              <a:buNone/>
            </a:pPr>
            <a:endParaRPr lang="en-US" sz="1000" dirty="0" smtClean="0"/>
          </a:p>
          <a:p>
            <a:pPr lvl="1" eaLnBrk="1" hangingPunct="1"/>
            <a:r>
              <a:rPr lang="en-US" sz="1800" dirty="0" smtClean="0"/>
              <a:t>If the attachment is successfully added, the attachment record displays in the attachments summary below.  Select the </a:t>
            </a:r>
            <a:r>
              <a:rPr lang="en-US" sz="1800" b="1" dirty="0" smtClean="0"/>
              <a:t>[Back] </a:t>
            </a:r>
            <a:r>
              <a:rPr lang="en-US" sz="1800" dirty="0" smtClean="0"/>
              <a:t>button to return to the Dispute Information page.</a:t>
            </a:r>
          </a:p>
          <a:p>
            <a:pPr lvl="2" eaLnBrk="1" hangingPunct="1"/>
            <a:r>
              <a:rPr lang="en-US" sz="1600" dirty="0" smtClean="0"/>
              <a:t>If you would like to view the attachment, select the attachment record and then select the </a:t>
            </a:r>
            <a:r>
              <a:rPr lang="en-US" sz="1600" b="1" dirty="0" smtClean="0"/>
              <a:t>[View] </a:t>
            </a:r>
            <a:r>
              <a:rPr lang="en-US" sz="1600" dirty="0" smtClean="0"/>
              <a:t>button.</a:t>
            </a:r>
            <a:endParaRPr lang="en-US" sz="1800" dirty="0" smtClean="0"/>
          </a:p>
        </p:txBody>
      </p:sp>
      <p:sp>
        <p:nvSpPr>
          <p:cNvPr id="8" name="Rectangle 7"/>
          <p:cNvSpPr/>
          <p:nvPr/>
        </p:nvSpPr>
        <p:spPr bwMode="auto">
          <a:xfrm>
            <a:off x="6997902" y="5197450"/>
            <a:ext cx="339243" cy="241401"/>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9" name="Rectangle 8"/>
          <p:cNvSpPr/>
          <p:nvPr/>
        </p:nvSpPr>
        <p:spPr bwMode="auto">
          <a:xfrm>
            <a:off x="1806853" y="6260122"/>
            <a:ext cx="5536481" cy="180535"/>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grpSp>
        <p:nvGrpSpPr>
          <p:cNvPr id="2" name="Group 15"/>
          <p:cNvGrpSpPr/>
          <p:nvPr/>
        </p:nvGrpSpPr>
        <p:grpSpPr>
          <a:xfrm>
            <a:off x="1170008" y="2207199"/>
            <a:ext cx="6693842" cy="1014572"/>
            <a:chOff x="1170008" y="2207199"/>
            <a:chExt cx="6693842" cy="1014572"/>
          </a:xfrm>
        </p:grpSpPr>
        <p:sp>
          <p:nvSpPr>
            <p:cNvPr id="10" name="Rectangle 9"/>
            <p:cNvSpPr/>
            <p:nvPr/>
          </p:nvSpPr>
          <p:spPr bwMode="auto">
            <a:xfrm>
              <a:off x="6708950" y="2729119"/>
              <a:ext cx="592182" cy="478312"/>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1" name="Rectangle 10"/>
            <p:cNvSpPr/>
            <p:nvPr/>
          </p:nvSpPr>
          <p:spPr bwMode="auto">
            <a:xfrm>
              <a:off x="1998169" y="2795204"/>
              <a:ext cx="3938398" cy="299686"/>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pic>
          <p:nvPicPr>
            <p:cNvPr id="15362" name="Picture 2"/>
            <p:cNvPicPr>
              <a:picLocks noChangeAspect="1" noChangeArrowheads="1"/>
            </p:cNvPicPr>
            <p:nvPr/>
          </p:nvPicPr>
          <p:blipFill>
            <a:blip r:embed="rId4" cstate="print"/>
            <a:srcRect/>
            <a:stretch>
              <a:fillRect/>
            </a:stretch>
          </p:blipFill>
          <p:spPr bwMode="auto">
            <a:xfrm>
              <a:off x="1170008" y="2207199"/>
              <a:ext cx="6693842" cy="1014572"/>
            </a:xfrm>
            <a:prstGeom prst="rect">
              <a:avLst/>
            </a:prstGeom>
            <a:noFill/>
            <a:ln w="9525">
              <a:solidFill>
                <a:schemeClr val="tx1"/>
              </a:solidFill>
              <a:miter lim="800000"/>
              <a:headEnd/>
              <a:tailEnd/>
            </a:ln>
          </p:spPr>
        </p:pic>
        <p:sp>
          <p:nvSpPr>
            <p:cNvPr id="12" name="Rectangle 11"/>
            <p:cNvSpPr/>
            <p:nvPr/>
          </p:nvSpPr>
          <p:spPr bwMode="auto">
            <a:xfrm>
              <a:off x="2070100" y="2844800"/>
              <a:ext cx="3810000" cy="215900"/>
            </a:xfrm>
            <a:prstGeom prst="rect">
              <a:avLst/>
            </a:prstGeom>
            <a:solidFill>
              <a:schemeClr val="bg1"/>
            </a:solidFill>
            <a:ln w="9525" cap="flat" cmpd="sng" algn="ctr">
              <a:solidFill>
                <a:schemeClr val="bg2">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4" name="TextBox 13"/>
            <p:cNvSpPr txBox="1"/>
            <p:nvPr/>
          </p:nvSpPr>
          <p:spPr>
            <a:xfrm>
              <a:off x="2032000" y="2832100"/>
              <a:ext cx="4254500" cy="246221"/>
            </a:xfrm>
            <a:prstGeom prst="rect">
              <a:avLst/>
            </a:prstGeom>
            <a:noFill/>
          </p:spPr>
          <p:txBody>
            <a:bodyPr wrap="square" rtlCol="0">
              <a:spAutoFit/>
            </a:bodyPr>
            <a:lstStyle/>
            <a:p>
              <a:r>
                <a:rPr lang="en-US" sz="1000" dirty="0" smtClean="0">
                  <a:solidFill>
                    <a:schemeClr val="bg2">
                      <a:lumMod val="75000"/>
                    </a:schemeClr>
                  </a:solidFill>
                  <a:latin typeface="Georgia" pitchFamily="18" charset="0"/>
                </a:rPr>
                <a:t>C:\Documents and Settings\etjames</a:t>
              </a:r>
              <a:r>
                <a:rPr lang="en-US" sz="1000" dirty="0" smtClean="0">
                  <a:latin typeface="Georgia" pitchFamily="18" charset="0"/>
                </a:rPr>
                <a:t>\Desktop\Services Dispute\Se</a:t>
              </a:r>
              <a:endParaRPr lang="en-US" sz="1000" dirty="0">
                <a:latin typeface="Georgia" pitchFamily="18" charset="0"/>
              </a:endParaRPr>
            </a:p>
          </p:txBody>
        </p:sp>
      </p:grpSp>
      <p:sp>
        <p:nvSpPr>
          <p:cNvPr id="17" name="Rectangle 16"/>
          <p:cNvSpPr/>
          <p:nvPr/>
        </p:nvSpPr>
        <p:spPr bwMode="auto">
          <a:xfrm>
            <a:off x="6755587" y="2795204"/>
            <a:ext cx="484632" cy="354396"/>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5" name="TextBox 14"/>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E38</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srcRect/>
          <a:stretch>
            <a:fillRect/>
          </a:stretch>
        </p:blipFill>
        <p:spPr bwMode="auto">
          <a:xfrm>
            <a:off x="1926214" y="2575647"/>
            <a:ext cx="5152915" cy="3492644"/>
          </a:xfrm>
          <a:prstGeom prst="rect">
            <a:avLst/>
          </a:prstGeom>
          <a:noFill/>
          <a:ln w="9525">
            <a:solidFill>
              <a:schemeClr val="tx1"/>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Dispute a Statement (Cont’d)</a:t>
            </a:r>
          </a:p>
        </p:txBody>
      </p:sp>
      <p:sp>
        <p:nvSpPr>
          <p:cNvPr id="8195" name="Rectangle 7"/>
          <p:cNvSpPr>
            <a:spLocks noGrp="1" noChangeArrowheads="1"/>
          </p:cNvSpPr>
          <p:nvPr>
            <p:ph idx="1"/>
          </p:nvPr>
        </p:nvSpPr>
        <p:spPr>
          <a:xfrm>
            <a:off x="432466" y="1187227"/>
            <a:ext cx="8613057" cy="1334747"/>
          </a:xfrm>
        </p:spPr>
        <p:txBody>
          <a:bodyPr/>
          <a:lstStyle/>
          <a:p>
            <a:pPr eaLnBrk="1" hangingPunct="1"/>
            <a:r>
              <a:rPr lang="en-US" sz="2200" b="1" dirty="0" smtClean="0"/>
              <a:t>Dispute Information page</a:t>
            </a:r>
          </a:p>
          <a:p>
            <a:pPr lvl="1" eaLnBrk="1" hangingPunct="1"/>
            <a:r>
              <a:rPr lang="en-US" sz="1800" dirty="0" smtClean="0"/>
              <a:t>Once you have entered the dispute information, and optionally added attachments if needed, select the </a:t>
            </a:r>
            <a:r>
              <a:rPr lang="en-US" sz="1800" b="1" dirty="0" smtClean="0"/>
              <a:t>[Next] </a:t>
            </a:r>
            <a:r>
              <a:rPr lang="en-US" sz="1800" dirty="0" smtClean="0"/>
              <a:t>button.</a:t>
            </a:r>
          </a:p>
        </p:txBody>
      </p:sp>
      <p:sp>
        <p:nvSpPr>
          <p:cNvPr id="12" name="Rectangle 11"/>
          <p:cNvSpPr/>
          <p:nvPr/>
        </p:nvSpPr>
        <p:spPr bwMode="auto">
          <a:xfrm>
            <a:off x="2701635" y="3352800"/>
            <a:ext cx="512064" cy="304800"/>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3" name="TextBox 12"/>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E39</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937089" y="2687783"/>
            <a:ext cx="3524974" cy="3948544"/>
          </a:xfrm>
          <a:prstGeom prst="rect">
            <a:avLst/>
          </a:prstGeom>
          <a:noFill/>
          <a:ln w="9525">
            <a:solidFill>
              <a:schemeClr val="tx1"/>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Dispute a Statement (Cont’d)</a:t>
            </a:r>
          </a:p>
        </p:txBody>
      </p:sp>
      <p:sp>
        <p:nvSpPr>
          <p:cNvPr id="8195" name="Rectangle 7"/>
          <p:cNvSpPr>
            <a:spLocks noGrp="1" noChangeArrowheads="1"/>
          </p:cNvSpPr>
          <p:nvPr>
            <p:ph idx="1"/>
          </p:nvPr>
        </p:nvSpPr>
        <p:spPr>
          <a:xfrm>
            <a:off x="422506" y="1125248"/>
            <a:ext cx="8538614" cy="1617952"/>
          </a:xfrm>
        </p:spPr>
        <p:txBody>
          <a:bodyPr/>
          <a:lstStyle/>
          <a:p>
            <a:pPr eaLnBrk="1" hangingPunct="1"/>
            <a:r>
              <a:rPr lang="en-US" sz="2200" b="1" dirty="0" smtClean="0"/>
              <a:t>Confirm Dispute Information page</a:t>
            </a:r>
            <a:endParaRPr lang="en-US" sz="1000" dirty="0" smtClean="0"/>
          </a:p>
          <a:p>
            <a:pPr lvl="1" eaLnBrk="1" hangingPunct="1"/>
            <a:r>
              <a:rPr lang="en-US" sz="1800" dirty="0" smtClean="0"/>
              <a:t>On the next page of the dispute wizard, confirm the dispute information you entered and then select the </a:t>
            </a:r>
            <a:r>
              <a:rPr lang="en-US" sz="1800" b="1" dirty="0" smtClean="0"/>
              <a:t>[Next] </a:t>
            </a:r>
            <a:r>
              <a:rPr lang="en-US" sz="1800" dirty="0" smtClean="0"/>
              <a:t>button. </a:t>
            </a:r>
            <a:endParaRPr lang="en-US" sz="1000" dirty="0" smtClean="0"/>
          </a:p>
          <a:p>
            <a:pPr lvl="2" eaLnBrk="1" hangingPunct="1"/>
            <a:r>
              <a:rPr lang="en-US" sz="1600" dirty="0" smtClean="0"/>
              <a:t>If the dispute information you entered is not accurate, select the </a:t>
            </a:r>
            <a:r>
              <a:rPr lang="en-US" sz="1600" b="1" dirty="0" smtClean="0"/>
              <a:t>[Back] </a:t>
            </a:r>
            <a:r>
              <a:rPr lang="en-US" sz="1600" dirty="0" smtClean="0"/>
              <a:t>button to go back to the previous page and make updates as needed.</a:t>
            </a:r>
            <a:endParaRPr lang="en-US" sz="1000" b="1" i="1" dirty="0" smtClean="0"/>
          </a:p>
        </p:txBody>
      </p:sp>
      <p:sp>
        <p:nvSpPr>
          <p:cNvPr id="11" name="Rectangle 10"/>
          <p:cNvSpPr/>
          <p:nvPr/>
        </p:nvSpPr>
        <p:spPr bwMode="auto">
          <a:xfrm>
            <a:off x="1071419" y="3129423"/>
            <a:ext cx="341746" cy="209522"/>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 name="Rectangle 7"/>
          <p:cNvSpPr txBox="1">
            <a:spLocks noChangeArrowheads="1"/>
          </p:cNvSpPr>
          <p:nvPr/>
        </p:nvSpPr>
        <p:spPr bwMode="auto">
          <a:xfrm>
            <a:off x="5007935" y="3348265"/>
            <a:ext cx="3840643" cy="2180665"/>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marL="0" marR="0" lvl="2" algn="l" defTabSz="914400" rtl="0" eaLnBrk="1" fontAlgn="base" latinLnBrk="0" hangingPunct="1">
              <a:lnSpc>
                <a:spcPct val="100000"/>
              </a:lnSpc>
              <a:spcBef>
                <a:spcPct val="20000"/>
              </a:spcBef>
              <a:spcAft>
                <a:spcPct val="0"/>
              </a:spcAft>
              <a:buClr>
                <a:srgbClr val="AF242B"/>
              </a:buClr>
              <a:buSzPct val="75000"/>
              <a:tabLst/>
              <a:defRPr/>
            </a:pPr>
            <a:r>
              <a:rPr kumimoji="0" lang="en-US" sz="1600" b="1" i="1" u="none" strike="noStrike" kern="0" cap="none" spc="0" normalizeH="0" baseline="0" noProof="0" dirty="0" smtClean="0">
                <a:ln>
                  <a:noFill/>
                </a:ln>
                <a:solidFill>
                  <a:schemeClr val="tx1"/>
                </a:solidFill>
                <a:effectLst/>
                <a:uLnTx/>
                <a:uFillTx/>
                <a:latin typeface="+mn-lt"/>
              </a:rPr>
              <a:t>Note:  </a:t>
            </a:r>
            <a:r>
              <a:rPr kumimoji="0" lang="en-US" sz="1600" b="0" i="1" u="none" strike="noStrike" kern="0" cap="none" spc="0" normalizeH="0" baseline="0" noProof="0" dirty="0" smtClean="0">
                <a:ln>
                  <a:noFill/>
                </a:ln>
                <a:solidFill>
                  <a:schemeClr val="tx1"/>
                </a:solidFill>
                <a:effectLst/>
                <a:uLnTx/>
                <a:uFillTx/>
                <a:latin typeface="+mn-lt"/>
              </a:rPr>
              <a:t>If you added an attachment, it can be reviewed from this page by selecting the </a:t>
            </a:r>
            <a:r>
              <a:rPr kumimoji="0" lang="en-US" sz="1600" b="1" i="1" u="none" strike="noStrike" kern="0" cap="none" spc="0" normalizeH="0" baseline="0" noProof="0" dirty="0" smtClean="0">
                <a:ln>
                  <a:noFill/>
                </a:ln>
                <a:solidFill>
                  <a:schemeClr val="tx1"/>
                </a:solidFill>
                <a:effectLst/>
                <a:uLnTx/>
                <a:uFillTx/>
                <a:latin typeface="+mn-lt"/>
              </a:rPr>
              <a:t>[Attachments] </a:t>
            </a:r>
            <a:r>
              <a:rPr kumimoji="0" lang="en-US" sz="1600" b="0" i="1" u="none" strike="noStrike" kern="0" cap="none" spc="0" normalizeH="0" baseline="0" noProof="0" dirty="0" smtClean="0">
                <a:ln>
                  <a:noFill/>
                </a:ln>
                <a:solidFill>
                  <a:schemeClr val="tx1"/>
                </a:solidFill>
                <a:effectLst/>
                <a:uLnTx/>
                <a:uFillTx/>
                <a:latin typeface="+mn-lt"/>
              </a:rPr>
              <a:t>button. </a:t>
            </a:r>
          </a:p>
          <a:p>
            <a:pPr marL="0" marR="0" lvl="2" algn="l" defTabSz="914400" rtl="0" eaLnBrk="1" fontAlgn="base" latinLnBrk="0" hangingPunct="1">
              <a:lnSpc>
                <a:spcPct val="100000"/>
              </a:lnSpc>
              <a:spcBef>
                <a:spcPct val="20000"/>
              </a:spcBef>
              <a:spcAft>
                <a:spcPct val="0"/>
              </a:spcAft>
              <a:buClr>
                <a:srgbClr val="AF242B"/>
              </a:buClr>
              <a:buSzPct val="75000"/>
              <a:tabLst/>
              <a:defRPr/>
            </a:pPr>
            <a:endParaRPr lang="en-US" sz="1600" i="1" kern="0" dirty="0">
              <a:latin typeface="+mn-lt"/>
            </a:endParaRPr>
          </a:p>
          <a:p>
            <a:pPr marL="0" marR="0" lvl="2" algn="l" defTabSz="914400" rtl="0" eaLnBrk="1" fontAlgn="base" latinLnBrk="0" hangingPunct="1">
              <a:lnSpc>
                <a:spcPct val="100000"/>
              </a:lnSpc>
              <a:spcBef>
                <a:spcPct val="20000"/>
              </a:spcBef>
              <a:spcAft>
                <a:spcPct val="0"/>
              </a:spcAft>
              <a:buClr>
                <a:srgbClr val="AF242B"/>
              </a:buClr>
              <a:buSzPct val="75000"/>
              <a:tabLst/>
              <a:defRPr/>
            </a:pPr>
            <a:r>
              <a:rPr kumimoji="0" lang="en-US" sz="1600" b="0" i="1" u="none" strike="noStrike" kern="0" cap="none" spc="0" normalizeH="0" baseline="0" noProof="0" dirty="0" smtClean="0">
                <a:ln>
                  <a:noFill/>
                </a:ln>
                <a:solidFill>
                  <a:schemeClr val="tx1"/>
                </a:solidFill>
                <a:effectLst/>
                <a:uLnTx/>
                <a:uFillTx/>
                <a:latin typeface="+mn-lt"/>
              </a:rPr>
              <a:t>On the attachments page review the attachment and then select the </a:t>
            </a:r>
            <a:r>
              <a:rPr kumimoji="0" lang="en-US" sz="1600" b="1" i="1" u="none" strike="noStrike" kern="0" cap="none" spc="0" normalizeH="0" baseline="0" noProof="0" dirty="0" smtClean="0">
                <a:ln>
                  <a:noFill/>
                </a:ln>
                <a:solidFill>
                  <a:schemeClr val="tx1"/>
                </a:solidFill>
                <a:effectLst/>
                <a:uLnTx/>
                <a:uFillTx/>
                <a:latin typeface="+mn-lt"/>
              </a:rPr>
              <a:t>[Back] </a:t>
            </a:r>
            <a:r>
              <a:rPr kumimoji="0" lang="en-US" sz="1600" b="0" i="1" u="none" strike="noStrike" kern="0" cap="none" spc="0" normalizeH="0" baseline="0" noProof="0" dirty="0" smtClean="0">
                <a:ln>
                  <a:noFill/>
                </a:ln>
                <a:solidFill>
                  <a:schemeClr val="tx1"/>
                </a:solidFill>
                <a:effectLst/>
                <a:uLnTx/>
                <a:uFillTx/>
                <a:latin typeface="+mn-lt"/>
              </a:rPr>
              <a:t>button to return back to this Confirm Dispute Information page.</a:t>
            </a:r>
            <a:endParaRPr kumimoji="0" lang="en-US" sz="1600" b="1" i="1" u="none" strike="noStrike" kern="0" cap="none" spc="0" normalizeH="0" baseline="0" noProof="0" dirty="0" smtClean="0">
              <a:ln>
                <a:noFill/>
              </a:ln>
              <a:solidFill>
                <a:schemeClr val="tx1"/>
              </a:solidFill>
              <a:effectLst/>
              <a:uLnTx/>
              <a:uFillTx/>
              <a:latin typeface="+mn-lt"/>
            </a:endParaRPr>
          </a:p>
        </p:txBody>
      </p:sp>
      <p:sp>
        <p:nvSpPr>
          <p:cNvPr id="9" name="Rectangle 8"/>
          <p:cNvSpPr/>
          <p:nvPr/>
        </p:nvSpPr>
        <p:spPr bwMode="auto">
          <a:xfrm>
            <a:off x="1471854" y="3136133"/>
            <a:ext cx="370802" cy="202812"/>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4" name="Rectangle 13"/>
          <p:cNvSpPr/>
          <p:nvPr/>
        </p:nvSpPr>
        <p:spPr bwMode="auto">
          <a:xfrm>
            <a:off x="2287934" y="3138536"/>
            <a:ext cx="663084" cy="186555"/>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5" name="TextBox 14"/>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E40</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print"/>
          <a:srcRect/>
          <a:stretch>
            <a:fillRect/>
          </a:stretch>
        </p:blipFill>
        <p:spPr bwMode="auto">
          <a:xfrm>
            <a:off x="720435" y="3226400"/>
            <a:ext cx="7573241" cy="3396073"/>
          </a:xfrm>
          <a:prstGeom prst="rect">
            <a:avLst/>
          </a:prstGeom>
          <a:noFill/>
          <a:ln w="9525">
            <a:solidFill>
              <a:schemeClr val="tx1"/>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Dispute a Statement (Cont’d)</a:t>
            </a:r>
          </a:p>
        </p:txBody>
      </p:sp>
      <p:sp>
        <p:nvSpPr>
          <p:cNvPr id="8195" name="Rectangle 7"/>
          <p:cNvSpPr>
            <a:spLocks noGrp="1" noChangeArrowheads="1"/>
          </p:cNvSpPr>
          <p:nvPr>
            <p:ph idx="1"/>
          </p:nvPr>
        </p:nvSpPr>
        <p:spPr>
          <a:xfrm>
            <a:off x="471948" y="1163912"/>
            <a:ext cx="8558928" cy="1931822"/>
          </a:xfrm>
        </p:spPr>
        <p:txBody>
          <a:bodyPr/>
          <a:lstStyle/>
          <a:p>
            <a:pPr eaLnBrk="1" hangingPunct="1"/>
            <a:r>
              <a:rPr lang="en-US" sz="2200" b="1" dirty="0" smtClean="0"/>
              <a:t>Submit Dispute page</a:t>
            </a:r>
          </a:p>
          <a:p>
            <a:pPr lvl="1" eaLnBrk="1" hangingPunct="1"/>
            <a:r>
              <a:rPr lang="en-US" sz="1800" dirty="0" smtClean="0"/>
              <a:t>The last page of the dispute wizard displays where you review the dispute and then select the </a:t>
            </a:r>
            <a:r>
              <a:rPr lang="en-US" sz="1800" b="1" dirty="0" smtClean="0"/>
              <a:t>[Submit Dispute Request] </a:t>
            </a:r>
            <a:r>
              <a:rPr lang="en-US" sz="1800" dirty="0" smtClean="0"/>
              <a:t>button.</a:t>
            </a:r>
          </a:p>
          <a:p>
            <a:pPr lvl="2" eaLnBrk="1" hangingPunct="1"/>
            <a:r>
              <a:rPr lang="en-US" sz="1400" dirty="0" smtClean="0"/>
              <a:t>If you would like to remove the dispute record(s), select the dispute record and then select the </a:t>
            </a:r>
            <a:r>
              <a:rPr lang="en-US" sz="1400" b="1" dirty="0" smtClean="0"/>
              <a:t>[Remove Details] </a:t>
            </a:r>
            <a:r>
              <a:rPr lang="en-US" sz="1400" dirty="0" smtClean="0"/>
              <a:t>button.</a:t>
            </a:r>
          </a:p>
          <a:p>
            <a:pPr lvl="2" eaLnBrk="1" hangingPunct="1"/>
            <a:r>
              <a:rPr lang="en-US" sz="1400" dirty="0" smtClean="0"/>
              <a:t>If the dispute is not correct, select the </a:t>
            </a:r>
            <a:r>
              <a:rPr lang="en-US" sz="1400" b="1" dirty="0" smtClean="0"/>
              <a:t>[Back] </a:t>
            </a:r>
            <a:r>
              <a:rPr lang="en-US" sz="1400" dirty="0" smtClean="0"/>
              <a:t>button to make updates to a previous page in the dispute wizard.</a:t>
            </a:r>
          </a:p>
        </p:txBody>
      </p:sp>
      <p:sp>
        <p:nvSpPr>
          <p:cNvPr id="12" name="Rectangle 11"/>
          <p:cNvSpPr/>
          <p:nvPr/>
        </p:nvSpPr>
        <p:spPr bwMode="auto">
          <a:xfrm>
            <a:off x="1317279" y="4443984"/>
            <a:ext cx="1259666" cy="265176"/>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 name="TextBox 7"/>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E41</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Dispute a Statement (Cont’d)</a:t>
            </a:r>
          </a:p>
        </p:txBody>
      </p:sp>
      <p:sp>
        <p:nvSpPr>
          <p:cNvPr id="8195" name="Rectangle 7"/>
          <p:cNvSpPr>
            <a:spLocks noGrp="1" noChangeArrowheads="1"/>
          </p:cNvSpPr>
          <p:nvPr>
            <p:ph idx="1"/>
          </p:nvPr>
        </p:nvSpPr>
        <p:spPr>
          <a:xfrm>
            <a:off x="529904" y="1404934"/>
            <a:ext cx="8431212" cy="2826823"/>
          </a:xfrm>
        </p:spPr>
        <p:txBody>
          <a:bodyPr/>
          <a:lstStyle/>
          <a:p>
            <a:pPr eaLnBrk="1" hangingPunct="1"/>
            <a:r>
              <a:rPr lang="en-US" sz="2200" b="1" dirty="0" smtClean="0"/>
              <a:t>Dispute Submitted</a:t>
            </a:r>
          </a:p>
          <a:p>
            <a:pPr lvl="1" eaLnBrk="1" hangingPunct="1"/>
            <a:r>
              <a:rPr lang="en-US" sz="1800" dirty="0" smtClean="0"/>
              <a:t>If the dispute request is submitted successfully, the VCSS home page displays with a confirmation message.</a:t>
            </a:r>
          </a:p>
          <a:p>
            <a:pPr lvl="1" eaLnBrk="1" hangingPunct="1"/>
            <a:r>
              <a:rPr lang="en-US" sz="1800" dirty="0" smtClean="0"/>
              <a:t>Once the dispute request has been submitted in VCSS, a workflow notification task is routed to GSA Finance to be researched.</a:t>
            </a:r>
          </a:p>
          <a:p>
            <a:pPr lvl="1" eaLnBrk="1" hangingPunct="1"/>
            <a:r>
              <a:rPr lang="en-US" sz="1800" dirty="0" smtClean="0"/>
              <a:t>Return to VCSS to view updates on the dispute processing.</a:t>
            </a:r>
          </a:p>
          <a:p>
            <a:pPr lvl="1" eaLnBrk="1" hangingPunct="1"/>
            <a:r>
              <a:rPr lang="en-US" sz="1800" dirty="0" smtClean="0"/>
              <a:t>The dispute </a:t>
            </a:r>
            <a:r>
              <a:rPr lang="en-US" sz="1800" dirty="0"/>
              <a:t>request can now be viewed from the View Dispute Requests query.</a:t>
            </a:r>
            <a:endParaRPr lang="en-US" sz="1800" dirty="0" smtClean="0"/>
          </a:p>
          <a:p>
            <a:pPr lvl="1" eaLnBrk="1" hangingPunct="1"/>
            <a:endParaRPr lang="en-US" sz="2000" dirty="0" smtClean="0"/>
          </a:p>
        </p:txBody>
      </p:sp>
      <p:sp>
        <p:nvSpPr>
          <p:cNvPr id="5" name="TextBox 4"/>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E42</a:t>
            </a:r>
            <a:endParaRPr lang="en-US" sz="1200" dirty="0">
              <a:solidFill>
                <a:schemeClr val="tx1">
                  <a:lumMod val="65000"/>
                  <a:lumOff val="35000"/>
                </a:schemeClr>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953" y="4666348"/>
            <a:ext cx="8587740" cy="27736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7"/>
          <p:cNvSpPr>
            <a:spLocks noGrp="1" noChangeArrowheads="1"/>
          </p:cNvSpPr>
          <p:nvPr>
            <p:ph idx="1"/>
          </p:nvPr>
        </p:nvSpPr>
        <p:spPr>
          <a:xfrm>
            <a:off x="388308" y="1064530"/>
            <a:ext cx="8705588" cy="4231865"/>
          </a:xfrm>
        </p:spPr>
        <p:txBody>
          <a:bodyPr/>
          <a:lstStyle/>
          <a:p>
            <a:pPr marL="463550" lvl="1" indent="-463550" eaLnBrk="1" hangingPunct="1">
              <a:buSzPct val="100000"/>
              <a:buFont typeface="+mj-lt"/>
              <a:buAutoNum type="arabicPeriod" startAt="4"/>
            </a:pPr>
            <a:r>
              <a:rPr lang="en-US" sz="1600" dirty="0" smtClean="0"/>
              <a:t>Select the </a:t>
            </a:r>
            <a:r>
              <a:rPr lang="en-US" sz="1600" b="1" dirty="0" smtClean="0"/>
              <a:t>Register</a:t>
            </a:r>
            <a:r>
              <a:rPr lang="en-US" sz="1600" dirty="0" smtClean="0"/>
              <a:t> button to continue the registration.</a:t>
            </a:r>
          </a:p>
          <a:p>
            <a:pPr marL="809625" lvl="2" indent="-463550" eaLnBrk="1" hangingPunct="1">
              <a:buSzPct val="100000"/>
              <a:defRPr/>
            </a:pPr>
            <a:r>
              <a:rPr lang="en-US" sz="1600" dirty="0" smtClean="0"/>
              <a:t>The </a:t>
            </a:r>
            <a:r>
              <a:rPr lang="en-US" sz="1600" b="1" dirty="0" smtClean="0"/>
              <a:t>Registration Requests </a:t>
            </a:r>
            <a:r>
              <a:rPr lang="en-US" sz="1600" dirty="0" smtClean="0"/>
              <a:t>section is populated with the Organization Name you provided in the </a:t>
            </a:r>
            <a:r>
              <a:rPr lang="en-US" sz="1600" b="1" dirty="0" smtClean="0"/>
              <a:t>Registration</a:t>
            </a:r>
            <a:r>
              <a:rPr lang="en-US" sz="1600" dirty="0" smtClean="0"/>
              <a:t> section. </a:t>
            </a:r>
          </a:p>
          <a:p>
            <a:pPr marL="809625" lvl="2" indent="-463550" eaLnBrk="1" hangingPunct="1">
              <a:buSzPct val="100000"/>
              <a:defRPr/>
            </a:pPr>
            <a:endParaRPr lang="en-US" sz="1600" dirty="0" smtClean="0"/>
          </a:p>
          <a:p>
            <a:pPr marL="809625" lvl="2" indent="-463550" eaLnBrk="1" hangingPunct="1">
              <a:buSzPct val="100000"/>
              <a:defRPr/>
            </a:pPr>
            <a:endParaRPr lang="en-US" sz="1600" dirty="0" smtClean="0"/>
          </a:p>
          <a:p>
            <a:pPr marL="809625" lvl="2" indent="-463550" eaLnBrk="1" hangingPunct="1">
              <a:buSzPct val="100000"/>
              <a:defRPr/>
            </a:pPr>
            <a:endParaRPr lang="en-US" sz="1600" dirty="0" smtClean="0"/>
          </a:p>
          <a:p>
            <a:pPr marL="809625" lvl="2" indent="-463550" eaLnBrk="1" hangingPunct="1">
              <a:buSzPct val="100000"/>
              <a:defRPr/>
            </a:pPr>
            <a:endParaRPr lang="en-US" sz="1600" dirty="0" smtClean="0"/>
          </a:p>
          <a:p>
            <a:pPr marL="809625" lvl="2" indent="-463550" eaLnBrk="1" hangingPunct="1">
              <a:buSzPct val="100000"/>
              <a:defRPr/>
            </a:pPr>
            <a:endParaRPr lang="en-US" sz="1600" dirty="0" smtClean="0"/>
          </a:p>
          <a:p>
            <a:pPr marL="809625" lvl="2" indent="-463550" eaLnBrk="1" hangingPunct="1">
              <a:buSzPct val="100000"/>
              <a:defRPr/>
            </a:pPr>
            <a:endParaRPr lang="en-US" sz="1600" dirty="0" smtClean="0"/>
          </a:p>
          <a:p>
            <a:pPr marL="809625" lvl="2" indent="-463550" eaLnBrk="1" hangingPunct="1">
              <a:buSzPct val="100000"/>
              <a:defRPr/>
            </a:pPr>
            <a:endParaRPr lang="en-US" sz="1600" dirty="0" smtClean="0"/>
          </a:p>
          <a:p>
            <a:pPr marL="809625" lvl="2" indent="-463550" eaLnBrk="1" hangingPunct="1">
              <a:buSzPct val="100000"/>
              <a:defRPr/>
            </a:pPr>
            <a:endParaRPr lang="en-US" sz="1600" dirty="0" smtClean="0"/>
          </a:p>
          <a:p>
            <a:pPr marL="809625" lvl="2" indent="-463550" eaLnBrk="1" hangingPunct="1">
              <a:buSzPct val="100000"/>
              <a:defRPr/>
            </a:pPr>
            <a:endParaRPr lang="en-US" sz="1600" dirty="0" smtClean="0"/>
          </a:p>
          <a:p>
            <a:pPr marL="809625" lvl="2" indent="-463550" eaLnBrk="1" hangingPunct="1">
              <a:buSzPct val="100000"/>
              <a:defRPr/>
            </a:pPr>
            <a:endParaRPr lang="en-US" sz="1600" dirty="0" smtClean="0"/>
          </a:p>
          <a:p>
            <a:pPr marL="809625" lvl="2" indent="-463550" eaLnBrk="1" hangingPunct="1">
              <a:buSzPct val="100000"/>
              <a:defRPr/>
            </a:pPr>
            <a:endParaRPr lang="en-US" sz="1050" dirty="0" smtClean="0"/>
          </a:p>
          <a:p>
            <a:pPr marL="809625" lvl="2" indent="-463550" eaLnBrk="1" hangingPunct="1">
              <a:buSzPct val="100000"/>
              <a:defRPr/>
            </a:pPr>
            <a:r>
              <a:rPr lang="en-US" sz="1600" dirty="0" smtClean="0"/>
              <a:t>Select </a:t>
            </a:r>
            <a:r>
              <a:rPr lang="en-US" sz="1600" b="1" dirty="0" smtClean="0"/>
              <a:t>+Show Details</a:t>
            </a:r>
            <a:r>
              <a:rPr lang="en-US" sz="1600" dirty="0" smtClean="0"/>
              <a:t> to view the details you entered for the registration.</a:t>
            </a:r>
          </a:p>
          <a:p>
            <a:pPr marL="809625" lvl="2" indent="-463550" eaLnBrk="1" hangingPunct="1">
              <a:buSzPct val="100000"/>
              <a:defRPr/>
            </a:pPr>
            <a:endParaRPr lang="en-US" sz="1600" dirty="0" smtClean="0"/>
          </a:p>
          <a:p>
            <a:pPr marL="809625" lvl="2" indent="-463550" eaLnBrk="1" hangingPunct="1">
              <a:buSzPct val="100000"/>
              <a:defRPr/>
            </a:pPr>
            <a:endParaRPr lang="en-US" sz="1600" dirty="0" smtClean="0"/>
          </a:p>
          <a:p>
            <a:pPr marL="809625" lvl="2" indent="-463550" eaLnBrk="1" hangingPunct="1">
              <a:buSzPct val="100000"/>
              <a:defRPr/>
            </a:pPr>
            <a:endParaRPr lang="en-US" sz="1600" dirty="0" smtClean="0"/>
          </a:p>
          <a:p>
            <a:pPr marL="809625" lvl="2" indent="-463550" eaLnBrk="1" hangingPunct="1">
              <a:buSzPct val="100000"/>
              <a:defRPr/>
            </a:pPr>
            <a:endParaRPr lang="en-US" sz="1600" dirty="0" smtClean="0"/>
          </a:p>
          <a:p>
            <a:pPr marL="809625" lvl="2" indent="-463550" eaLnBrk="1" hangingPunct="1">
              <a:buSzPct val="100000"/>
            </a:pPr>
            <a:endParaRPr lang="en-US" sz="1600" dirty="0" smtClean="0"/>
          </a:p>
          <a:p>
            <a:pPr marL="809625" lvl="2" indent="-463550" eaLnBrk="1" hangingPunct="1">
              <a:buSzPct val="100000"/>
            </a:pPr>
            <a:endParaRPr lang="en-US" sz="1600" dirty="0" smtClean="0"/>
          </a:p>
        </p:txBody>
      </p:sp>
      <p:pic>
        <p:nvPicPr>
          <p:cNvPr id="4098" name="Picture 2"/>
          <p:cNvPicPr>
            <a:picLocks noChangeAspect="1" noChangeArrowheads="1"/>
          </p:cNvPicPr>
          <p:nvPr/>
        </p:nvPicPr>
        <p:blipFill>
          <a:blip r:embed="rId3" cstate="print"/>
          <a:srcRect/>
          <a:stretch>
            <a:fillRect/>
          </a:stretch>
        </p:blipFill>
        <p:spPr bwMode="auto">
          <a:xfrm>
            <a:off x="2052138" y="1919406"/>
            <a:ext cx="5018523" cy="3089090"/>
          </a:xfrm>
          <a:prstGeom prst="rect">
            <a:avLst/>
          </a:prstGeom>
          <a:noFill/>
          <a:ln w="9525">
            <a:solidFill>
              <a:schemeClr val="tx1">
                <a:lumMod val="95000"/>
                <a:lumOff val="5000"/>
              </a:schemeClr>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VCSS Registration Steps (Cont’d)</a:t>
            </a:r>
          </a:p>
        </p:txBody>
      </p:sp>
      <p:sp>
        <p:nvSpPr>
          <p:cNvPr id="6" name="TextBox 5"/>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B6</a:t>
            </a:r>
            <a:endParaRPr lang="en-US" sz="1200" dirty="0">
              <a:solidFill>
                <a:schemeClr val="tx1">
                  <a:lumMod val="65000"/>
                  <a:lumOff val="35000"/>
                </a:schemeClr>
              </a:solidFill>
            </a:endParaRPr>
          </a:p>
        </p:txBody>
      </p:sp>
      <p:sp>
        <p:nvSpPr>
          <p:cNvPr id="10" name="Rectangle 9"/>
          <p:cNvSpPr/>
          <p:nvPr/>
        </p:nvSpPr>
        <p:spPr bwMode="auto">
          <a:xfrm>
            <a:off x="5571476" y="3338625"/>
            <a:ext cx="1414125" cy="404037"/>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2" name="Rectangle 11"/>
          <p:cNvSpPr/>
          <p:nvPr/>
        </p:nvSpPr>
        <p:spPr bwMode="auto">
          <a:xfrm>
            <a:off x="4852004" y="4210494"/>
            <a:ext cx="464284" cy="237461"/>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pic>
        <p:nvPicPr>
          <p:cNvPr id="4100" name="Picture 4"/>
          <p:cNvPicPr>
            <a:picLocks noChangeAspect="1" noChangeArrowheads="1"/>
          </p:cNvPicPr>
          <p:nvPr/>
        </p:nvPicPr>
        <p:blipFill>
          <a:blip r:embed="rId4" cstate="print"/>
          <a:srcRect/>
          <a:stretch>
            <a:fillRect/>
          </a:stretch>
        </p:blipFill>
        <p:spPr bwMode="auto">
          <a:xfrm>
            <a:off x="3134740" y="5345632"/>
            <a:ext cx="2619375" cy="1419225"/>
          </a:xfrm>
          <a:prstGeom prst="rect">
            <a:avLst/>
          </a:prstGeom>
          <a:noFill/>
          <a:ln w="9525">
            <a:solidFill>
              <a:schemeClr val="tx1">
                <a:lumMod val="95000"/>
                <a:lumOff val="5000"/>
              </a:schemeClr>
            </a:solidFill>
            <a:miter lim="800000"/>
            <a:headEnd/>
            <a:tailEnd/>
          </a:ln>
        </p:spPr>
      </p:pic>
      <p:sp>
        <p:nvSpPr>
          <p:cNvPr id="13" name="Rectangle 7"/>
          <p:cNvSpPr txBox="1">
            <a:spLocks noChangeArrowheads="1"/>
          </p:cNvSpPr>
          <p:nvPr/>
        </p:nvSpPr>
        <p:spPr bwMode="auto">
          <a:xfrm>
            <a:off x="413133" y="5709693"/>
            <a:ext cx="2606522" cy="627312"/>
          </a:xfrm>
          <a:prstGeom prst="rect">
            <a:avLst/>
          </a:prstGeom>
          <a:noFill/>
          <a:ln w="9525">
            <a:solidFill>
              <a:schemeClr val="tx1">
                <a:lumMod val="95000"/>
                <a:lumOff val="5000"/>
              </a:schemeClr>
            </a:solidFill>
            <a:miter lim="800000"/>
            <a:headEnd/>
            <a:tailEnd/>
          </a:ln>
        </p:spPr>
        <p:txBody>
          <a:bodyPr vert="horz" wrap="square" lIns="91440" tIns="45720" rIns="91440" bIns="45720" numCol="1" anchor="t" anchorCtr="0" compatLnSpc="1">
            <a:prstTxWarp prst="textNoShape">
              <a:avLst/>
            </a:prstTxWarp>
          </a:bodyPr>
          <a:lstStyle/>
          <a:p>
            <a:pPr marL="0" marR="0" lvl="2" algn="l" defTabSz="914400" rtl="0" eaLnBrk="1" fontAlgn="base" latinLnBrk="0" hangingPunct="1">
              <a:lnSpc>
                <a:spcPct val="100000"/>
              </a:lnSpc>
              <a:spcBef>
                <a:spcPct val="20000"/>
              </a:spcBef>
              <a:spcAft>
                <a:spcPct val="0"/>
              </a:spcAft>
              <a:buClr>
                <a:srgbClr val="AF242B"/>
              </a:buClr>
              <a:buSzPct val="100000"/>
              <a:tabLst/>
              <a:defRPr/>
            </a:pPr>
            <a:r>
              <a:rPr kumimoji="0" lang="en-US" sz="1600" b="0" i="0" u="none" strike="noStrike" kern="0" cap="none" spc="0" normalizeH="0" baseline="0" noProof="0" dirty="0" smtClean="0">
                <a:ln>
                  <a:noFill/>
                </a:ln>
                <a:solidFill>
                  <a:schemeClr val="tx1"/>
                </a:solidFill>
                <a:effectLst/>
                <a:uLnTx/>
                <a:uFillTx/>
                <a:latin typeface="+mn-lt"/>
              </a:rPr>
              <a:t>Select the </a:t>
            </a:r>
            <a:r>
              <a:rPr kumimoji="0" lang="en-US" sz="1600" b="1" i="0" u="none" strike="noStrike" kern="0" cap="none" spc="0" normalizeH="0" baseline="0" noProof="0" dirty="0" smtClean="0">
                <a:ln>
                  <a:noFill/>
                </a:ln>
                <a:solidFill>
                  <a:schemeClr val="tx1"/>
                </a:solidFill>
                <a:effectLst/>
                <a:uLnTx/>
                <a:uFillTx/>
                <a:latin typeface="+mn-lt"/>
              </a:rPr>
              <a:t>X</a:t>
            </a:r>
            <a:r>
              <a:rPr kumimoji="0" lang="en-US" sz="1600" i="0" u="none" strike="noStrike" kern="0" cap="none" spc="0" normalizeH="0" baseline="0" noProof="0" dirty="0" smtClean="0">
                <a:ln>
                  <a:noFill/>
                </a:ln>
                <a:solidFill>
                  <a:schemeClr val="tx1"/>
                </a:solidFill>
                <a:effectLst/>
                <a:uLnTx/>
                <a:uFillTx/>
                <a:latin typeface="+mn-lt"/>
              </a:rPr>
              <a:t> to remove the registration and start over.</a:t>
            </a:r>
            <a:endParaRPr kumimoji="0" lang="en-US" sz="1600" b="1" i="0" u="none" strike="noStrike" kern="0" cap="none" spc="0" normalizeH="0" baseline="0" noProof="0" dirty="0" smtClean="0">
              <a:ln>
                <a:noFill/>
              </a:ln>
              <a:solidFill>
                <a:schemeClr val="tx1"/>
              </a:solidFill>
              <a:effectLst/>
              <a:uLnTx/>
              <a:uFillTx/>
              <a:latin typeface="+mn-lt"/>
            </a:endParaRPr>
          </a:p>
          <a:p>
            <a:pPr marL="809625" marR="0" lvl="2" indent="-463550" algn="l" defTabSz="914400" rtl="0" eaLnBrk="1" fontAlgn="base" latinLnBrk="0" hangingPunct="1">
              <a:lnSpc>
                <a:spcPct val="100000"/>
              </a:lnSpc>
              <a:spcBef>
                <a:spcPct val="20000"/>
              </a:spcBef>
              <a:spcAft>
                <a:spcPct val="0"/>
              </a:spcAft>
              <a:buClr>
                <a:srgbClr val="AF242B"/>
              </a:buClr>
              <a:buSzPct val="100000"/>
              <a:buFont typeface="Wingdings" pitchFamily="2" charset="2"/>
              <a:buChar char="w"/>
              <a:tabLst/>
              <a:defRPr/>
            </a:pPr>
            <a:endParaRPr kumimoji="0" lang="en-US" sz="1600" b="0" i="0" u="none" strike="noStrike" kern="0" cap="none" spc="0" normalizeH="0" baseline="0" noProof="0" dirty="0" smtClean="0">
              <a:ln>
                <a:noFill/>
              </a:ln>
              <a:solidFill>
                <a:schemeClr val="tx1"/>
              </a:solidFill>
              <a:effectLst/>
              <a:uLnTx/>
              <a:uFillTx/>
              <a:latin typeface="+mn-lt"/>
            </a:endParaRPr>
          </a:p>
          <a:p>
            <a:pPr marL="809625" marR="0" lvl="2" indent="-463550" algn="l" defTabSz="914400" rtl="0" eaLnBrk="1" fontAlgn="base" latinLnBrk="0" hangingPunct="1">
              <a:lnSpc>
                <a:spcPct val="100000"/>
              </a:lnSpc>
              <a:spcBef>
                <a:spcPct val="20000"/>
              </a:spcBef>
              <a:spcAft>
                <a:spcPct val="0"/>
              </a:spcAft>
              <a:buClr>
                <a:srgbClr val="AF242B"/>
              </a:buClr>
              <a:buSzPct val="100000"/>
              <a:buFont typeface="Wingdings" pitchFamily="2" charset="2"/>
              <a:buChar char="w"/>
              <a:tabLst/>
              <a:defRPr/>
            </a:pPr>
            <a:endParaRPr kumimoji="0" lang="en-US" sz="1600" b="0" i="0" u="none" strike="noStrike" kern="0" cap="none" spc="0" normalizeH="0" baseline="0" noProof="0" dirty="0" smtClean="0">
              <a:ln>
                <a:noFill/>
              </a:ln>
              <a:solidFill>
                <a:schemeClr val="tx1"/>
              </a:solidFill>
              <a:effectLst/>
              <a:uLnTx/>
              <a:uFillTx/>
              <a:latin typeface="+mn-lt"/>
            </a:endParaRPr>
          </a:p>
        </p:txBody>
      </p:sp>
      <p:sp>
        <p:nvSpPr>
          <p:cNvPr id="14" name="Rectangle 7"/>
          <p:cNvSpPr txBox="1">
            <a:spLocks noChangeArrowheads="1"/>
          </p:cNvSpPr>
          <p:nvPr/>
        </p:nvSpPr>
        <p:spPr bwMode="auto">
          <a:xfrm>
            <a:off x="5876156" y="5734502"/>
            <a:ext cx="2709288" cy="623785"/>
          </a:xfrm>
          <a:prstGeom prst="rect">
            <a:avLst/>
          </a:prstGeom>
          <a:noFill/>
          <a:ln w="9525">
            <a:solidFill>
              <a:schemeClr val="tx1">
                <a:lumMod val="95000"/>
                <a:lumOff val="5000"/>
              </a:schemeClr>
            </a:solidFill>
            <a:miter lim="800000"/>
            <a:headEnd/>
            <a:tailEnd/>
          </a:ln>
        </p:spPr>
        <p:txBody>
          <a:bodyPr vert="horz" wrap="square" lIns="91440" tIns="45720" rIns="91440" bIns="45720" numCol="1" anchor="t" anchorCtr="0" compatLnSpc="1">
            <a:prstTxWarp prst="textNoShape">
              <a:avLst/>
            </a:prstTxWarp>
          </a:bodyPr>
          <a:lstStyle/>
          <a:p>
            <a:pPr marL="0" marR="0" lvl="2" algn="l" defTabSz="914400" rtl="0" eaLnBrk="1" fontAlgn="base" latinLnBrk="0" hangingPunct="1">
              <a:lnSpc>
                <a:spcPct val="100000"/>
              </a:lnSpc>
              <a:spcBef>
                <a:spcPct val="20000"/>
              </a:spcBef>
              <a:spcAft>
                <a:spcPct val="0"/>
              </a:spcAft>
              <a:buClr>
                <a:srgbClr val="AF242B"/>
              </a:buClr>
              <a:buSzPct val="100000"/>
              <a:tabLst/>
              <a:defRPr/>
            </a:pPr>
            <a:r>
              <a:rPr kumimoji="0" lang="en-US" sz="1600" b="0" i="0" u="none" strike="noStrike" kern="0" cap="none" spc="0" normalizeH="0" baseline="0" noProof="0" dirty="0" smtClean="0">
                <a:ln>
                  <a:noFill/>
                </a:ln>
                <a:solidFill>
                  <a:schemeClr val="tx1"/>
                </a:solidFill>
                <a:effectLst/>
                <a:uLnTx/>
                <a:uFillTx/>
                <a:latin typeface="+mn-lt"/>
              </a:rPr>
              <a:t>Select the </a:t>
            </a:r>
            <a:r>
              <a:rPr kumimoji="0" lang="en-US" sz="1600" b="1" i="0" u="none" strike="noStrike" kern="0" cap="none" spc="0" normalizeH="0" baseline="0" noProof="0" dirty="0" smtClean="0">
                <a:ln>
                  <a:noFill/>
                </a:ln>
                <a:solidFill>
                  <a:schemeClr val="tx1"/>
                </a:solidFill>
                <a:effectLst/>
                <a:uLnTx/>
                <a:uFillTx/>
                <a:latin typeface="+mn-lt"/>
              </a:rPr>
              <a:t>Continue </a:t>
            </a:r>
            <a:r>
              <a:rPr kumimoji="0" lang="en-US" sz="1600" b="0" i="0" u="none" strike="noStrike" kern="0" cap="none" spc="0" normalizeH="0" baseline="0" noProof="0" dirty="0" smtClean="0">
                <a:ln>
                  <a:noFill/>
                </a:ln>
                <a:solidFill>
                  <a:schemeClr val="tx1"/>
                </a:solidFill>
                <a:effectLst/>
                <a:uLnTx/>
                <a:uFillTx/>
                <a:latin typeface="+mn-lt"/>
              </a:rPr>
              <a:t>button to continue the registration.</a:t>
            </a:r>
          </a:p>
          <a:p>
            <a:pPr marL="809625" marR="0" lvl="2" indent="-463550" algn="l" defTabSz="914400" rtl="0" eaLnBrk="1" fontAlgn="base" latinLnBrk="0" hangingPunct="1">
              <a:lnSpc>
                <a:spcPct val="100000"/>
              </a:lnSpc>
              <a:spcBef>
                <a:spcPct val="20000"/>
              </a:spcBef>
              <a:spcAft>
                <a:spcPct val="0"/>
              </a:spcAft>
              <a:buClr>
                <a:srgbClr val="AF242B"/>
              </a:buClr>
              <a:buSzPct val="100000"/>
              <a:buFont typeface="Wingdings" pitchFamily="2" charset="2"/>
              <a:buChar char="w"/>
              <a:tabLst/>
              <a:defRPr/>
            </a:pPr>
            <a:endParaRPr kumimoji="0" lang="en-US" sz="1600" b="0" i="0" u="none" strike="noStrike" kern="0" cap="none" spc="0" normalizeH="0" baseline="0" noProof="0" dirty="0" smtClean="0">
              <a:ln>
                <a:noFill/>
              </a:ln>
              <a:solidFill>
                <a:schemeClr val="tx1"/>
              </a:solidFill>
              <a:effectLst/>
              <a:uLnTx/>
              <a:uFillTx/>
              <a:latin typeface="+mn-lt"/>
            </a:endParaRPr>
          </a:p>
          <a:p>
            <a:pPr marL="809625" marR="0" lvl="2" indent="-463550" algn="l" defTabSz="914400" rtl="0" eaLnBrk="1" fontAlgn="base" latinLnBrk="0" hangingPunct="1">
              <a:lnSpc>
                <a:spcPct val="100000"/>
              </a:lnSpc>
              <a:spcBef>
                <a:spcPct val="20000"/>
              </a:spcBef>
              <a:spcAft>
                <a:spcPct val="0"/>
              </a:spcAft>
              <a:buClr>
                <a:srgbClr val="AF242B"/>
              </a:buClr>
              <a:buSzPct val="100000"/>
              <a:buFont typeface="Wingdings" pitchFamily="2" charset="2"/>
              <a:buChar char="w"/>
              <a:tabLst/>
              <a:defRPr/>
            </a:pPr>
            <a:endParaRPr kumimoji="0" lang="en-US" sz="1600" b="0" i="0" u="none" strike="noStrike" kern="0" cap="none" spc="0" normalizeH="0" baseline="0" noProof="0" dirty="0" smtClean="0">
              <a:ln>
                <a:noFill/>
              </a:ln>
              <a:solidFill>
                <a:schemeClr val="tx1"/>
              </a:solidFill>
              <a:effectLst/>
              <a:uLnTx/>
              <a:uFillTx/>
              <a:latin typeface="+mn-lt"/>
            </a:endParaRPr>
          </a:p>
        </p:txBody>
      </p:sp>
      <p:sp>
        <p:nvSpPr>
          <p:cNvPr id="15" name="Rectangle 14"/>
          <p:cNvSpPr/>
          <p:nvPr/>
        </p:nvSpPr>
        <p:spPr bwMode="auto">
          <a:xfrm>
            <a:off x="5534107" y="5622899"/>
            <a:ext cx="200301" cy="197456"/>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6" name="Rectangle 15"/>
          <p:cNvSpPr/>
          <p:nvPr/>
        </p:nvSpPr>
        <p:spPr bwMode="auto">
          <a:xfrm>
            <a:off x="3135847" y="6535970"/>
            <a:ext cx="696681" cy="258943"/>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View Dispute </a:t>
            </a:r>
            <a:r>
              <a:rPr lang="en-US" dirty="0" smtClean="0">
                <a:solidFill>
                  <a:srgbClr val="FFFFFF"/>
                </a:solidFill>
              </a:rPr>
              <a:t>Requests</a:t>
            </a:r>
            <a:endParaRPr lang="en-US" dirty="0"/>
          </a:p>
        </p:txBody>
      </p:sp>
      <p:sp>
        <p:nvSpPr>
          <p:cNvPr id="3" name="Content Placeholder 2"/>
          <p:cNvSpPr>
            <a:spLocks noGrp="1"/>
          </p:cNvSpPr>
          <p:nvPr>
            <p:ph idx="1"/>
          </p:nvPr>
        </p:nvSpPr>
        <p:spPr>
          <a:xfrm>
            <a:off x="439387" y="1116282"/>
            <a:ext cx="8597736" cy="3519514"/>
          </a:xfrm>
        </p:spPr>
        <p:txBody>
          <a:bodyPr/>
          <a:lstStyle/>
          <a:p>
            <a:pPr lvl="0"/>
            <a:r>
              <a:rPr lang="en-US" sz="2000" b="1" dirty="0">
                <a:solidFill>
                  <a:srgbClr val="000000"/>
                </a:solidFill>
              </a:rPr>
              <a:t>The </a:t>
            </a:r>
            <a:r>
              <a:rPr lang="en-US" sz="2000" b="1" dirty="0" smtClean="0">
                <a:solidFill>
                  <a:srgbClr val="000000"/>
                </a:solidFill>
              </a:rPr>
              <a:t>Dispute Requests Search Page </a:t>
            </a:r>
            <a:r>
              <a:rPr lang="en-US" sz="2000" b="1" dirty="0">
                <a:solidFill>
                  <a:srgbClr val="000000"/>
                </a:solidFill>
              </a:rPr>
              <a:t>is used to </a:t>
            </a:r>
            <a:r>
              <a:rPr lang="en-US" sz="2000" b="1" dirty="0" smtClean="0">
                <a:solidFill>
                  <a:srgbClr val="000000"/>
                </a:solidFill>
              </a:rPr>
              <a:t>search for dispute requests</a:t>
            </a:r>
            <a:r>
              <a:rPr lang="en-US" sz="1800" b="1" dirty="0" smtClean="0">
                <a:solidFill>
                  <a:srgbClr val="000000"/>
                </a:solidFill>
              </a:rPr>
              <a:t>.</a:t>
            </a:r>
            <a:endParaRPr lang="en-US" sz="1800" b="1" dirty="0">
              <a:solidFill>
                <a:srgbClr val="000000"/>
              </a:solidFill>
            </a:endParaRPr>
          </a:p>
          <a:p>
            <a:pPr marL="346075" lvl="1" indent="0">
              <a:buNone/>
            </a:pPr>
            <a:endParaRPr lang="en-US" sz="1000" dirty="0">
              <a:solidFill>
                <a:srgbClr val="FF0000"/>
              </a:solidFill>
            </a:endParaRPr>
          </a:p>
          <a:p>
            <a:pPr lvl="1"/>
            <a:r>
              <a:rPr lang="en-US" sz="1800" dirty="0" smtClean="0"/>
              <a:t>Ability to search for dispute status using general, customer, and dispute criteria.</a:t>
            </a:r>
          </a:p>
          <a:p>
            <a:pPr lvl="1"/>
            <a:r>
              <a:rPr lang="en-US" sz="1800" dirty="0" smtClean="0"/>
              <a:t>View specific information for each dispute such as the submitted date, the dispute reason, dispute explanation, last action date, and dispute resolution.</a:t>
            </a:r>
          </a:p>
          <a:p>
            <a:pPr lvl="1"/>
            <a:r>
              <a:rPr lang="en-US" sz="1800" dirty="0"/>
              <a:t>Provides dispute request status updates and GSA dispute resolution information.</a:t>
            </a:r>
            <a:endParaRPr lang="en-US" sz="1800" dirty="0" smtClean="0"/>
          </a:p>
          <a:p>
            <a:pPr marL="577850" lvl="3"/>
            <a:r>
              <a:rPr lang="en-US" sz="1800" dirty="0" smtClean="0"/>
              <a:t>To </a:t>
            </a:r>
            <a:r>
              <a:rPr lang="en-US" sz="1800" dirty="0"/>
              <a:t>access the </a:t>
            </a:r>
            <a:r>
              <a:rPr lang="en-US" sz="1800" dirty="0" smtClean="0"/>
              <a:t>Dispute Requests Search page</a:t>
            </a:r>
            <a:r>
              <a:rPr lang="en-US" sz="1800" dirty="0"/>
              <a:t>, from the menu bar select </a:t>
            </a:r>
            <a:r>
              <a:rPr lang="en-US" sz="1800" b="1" dirty="0">
                <a:solidFill>
                  <a:srgbClr val="000000"/>
                </a:solidFill>
              </a:rPr>
              <a:t>Statements &gt; </a:t>
            </a:r>
            <a:r>
              <a:rPr lang="en-US" sz="1800" b="1" dirty="0" smtClean="0">
                <a:solidFill>
                  <a:srgbClr val="000000"/>
                </a:solidFill>
              </a:rPr>
              <a:t>View Dispute Requests</a:t>
            </a:r>
            <a:r>
              <a:rPr lang="en-US" sz="1800" dirty="0" smtClean="0">
                <a:solidFill>
                  <a:srgbClr val="000000"/>
                </a:solidFill>
              </a:rPr>
              <a:t>.</a:t>
            </a:r>
            <a:endParaRPr lang="en-US" sz="1800" dirty="0"/>
          </a:p>
          <a:p>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7765" y="5013022"/>
            <a:ext cx="2389823" cy="165925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E43</a:t>
            </a:r>
            <a:endParaRPr lang="en-US" sz="1200" dirty="0">
              <a:solidFill>
                <a:schemeClr val="tx1">
                  <a:lumMod val="65000"/>
                  <a:lumOff val="35000"/>
                </a:schemeClr>
              </a:solidFill>
            </a:endParaRPr>
          </a:p>
        </p:txBody>
      </p:sp>
      <p:sp>
        <p:nvSpPr>
          <p:cNvPr id="6" name="Rectangle 5"/>
          <p:cNvSpPr/>
          <p:nvPr/>
        </p:nvSpPr>
        <p:spPr bwMode="auto">
          <a:xfrm>
            <a:off x="3583879" y="5053013"/>
            <a:ext cx="1188720" cy="270054"/>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7" name="Rectangle 6"/>
          <p:cNvSpPr/>
          <p:nvPr/>
        </p:nvSpPr>
        <p:spPr bwMode="auto">
          <a:xfrm>
            <a:off x="3577689" y="6369225"/>
            <a:ext cx="2379900" cy="251961"/>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495128298"/>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 Dispute </a:t>
            </a:r>
            <a:r>
              <a:rPr lang="en-US" dirty="0" smtClean="0"/>
              <a:t>Requests </a:t>
            </a:r>
            <a:r>
              <a:rPr lang="en-US" dirty="0"/>
              <a:t>(Cont’d)</a:t>
            </a:r>
          </a:p>
        </p:txBody>
      </p:sp>
      <p:sp>
        <p:nvSpPr>
          <p:cNvPr id="3" name="Content Placeholder 2"/>
          <p:cNvSpPr>
            <a:spLocks noGrp="1"/>
          </p:cNvSpPr>
          <p:nvPr>
            <p:ph idx="1"/>
          </p:nvPr>
        </p:nvSpPr>
        <p:spPr>
          <a:xfrm>
            <a:off x="677162" y="1275628"/>
            <a:ext cx="8229600" cy="1336943"/>
          </a:xfrm>
        </p:spPr>
        <p:txBody>
          <a:bodyPr/>
          <a:lstStyle/>
          <a:p>
            <a:r>
              <a:rPr lang="en-US" sz="2000" b="1" dirty="0" smtClean="0"/>
              <a:t>Dispute Requests Search page</a:t>
            </a:r>
          </a:p>
          <a:p>
            <a:pPr lvl="1"/>
            <a:r>
              <a:rPr lang="en-US" sz="1800" dirty="0" smtClean="0"/>
              <a:t>The Dispute Requests Search page displays with a search criteria area to search for dispute requests.</a:t>
            </a:r>
          </a:p>
          <a:p>
            <a:pPr lvl="1"/>
            <a:r>
              <a:rPr lang="en-US" sz="1800" dirty="0" smtClean="0"/>
              <a:t>Enter search criteria and select the </a:t>
            </a:r>
            <a:r>
              <a:rPr lang="en-US" sz="1800" b="1" dirty="0" smtClean="0"/>
              <a:t>[Search]</a:t>
            </a:r>
            <a:r>
              <a:rPr lang="en-US" sz="1800" dirty="0" smtClean="0"/>
              <a:t> button.</a:t>
            </a:r>
            <a:endParaRPr lang="en-US" sz="18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4518" y="2734702"/>
            <a:ext cx="4000500" cy="39924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bwMode="auto">
          <a:xfrm>
            <a:off x="2796143" y="6436965"/>
            <a:ext cx="429768" cy="219456"/>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7" name="TextBox 6"/>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E44</a:t>
            </a:r>
            <a:endParaRPr lang="en-US" sz="1200" dirty="0">
              <a:solidFill>
                <a:schemeClr val="tx1">
                  <a:lumMod val="65000"/>
                  <a:lumOff val="35000"/>
                </a:schemeClr>
              </a:solidFill>
            </a:endParaRPr>
          </a:p>
        </p:txBody>
      </p:sp>
    </p:spTree>
    <p:extLst>
      <p:ext uri="{BB962C8B-B14F-4D97-AF65-F5344CB8AC3E}">
        <p14:creationId xmlns:p14="http://schemas.microsoft.com/office/powerpoint/2010/main" val="2068462169"/>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566" y="4215738"/>
            <a:ext cx="8486775" cy="14058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View Dispute </a:t>
            </a:r>
            <a:r>
              <a:rPr lang="en-US" dirty="0" smtClean="0"/>
              <a:t>Requests </a:t>
            </a:r>
            <a:r>
              <a:rPr lang="en-US" dirty="0"/>
              <a:t>(Cont’d)</a:t>
            </a:r>
          </a:p>
        </p:txBody>
      </p:sp>
      <p:sp>
        <p:nvSpPr>
          <p:cNvPr id="3" name="Content Placeholder 2"/>
          <p:cNvSpPr>
            <a:spLocks noGrp="1"/>
          </p:cNvSpPr>
          <p:nvPr>
            <p:ph idx="1"/>
          </p:nvPr>
        </p:nvSpPr>
        <p:spPr>
          <a:xfrm>
            <a:off x="540153" y="1359055"/>
            <a:ext cx="8229600" cy="2363188"/>
          </a:xfrm>
        </p:spPr>
        <p:txBody>
          <a:bodyPr/>
          <a:lstStyle/>
          <a:p>
            <a:r>
              <a:rPr lang="en-US" sz="2400" b="1" dirty="0"/>
              <a:t>Dispute Requests Search </a:t>
            </a:r>
            <a:r>
              <a:rPr lang="en-US" sz="2400" b="1" dirty="0" smtClean="0"/>
              <a:t>page</a:t>
            </a:r>
          </a:p>
          <a:p>
            <a:pPr lvl="1"/>
            <a:r>
              <a:rPr lang="en-US" sz="2000" dirty="0"/>
              <a:t>Provides the ability to view specific information for each dispute, including:</a:t>
            </a:r>
          </a:p>
          <a:p>
            <a:pPr lvl="1"/>
            <a:endParaRPr lang="en-US" sz="2000" b="1" dirty="0"/>
          </a:p>
          <a:p>
            <a:endParaRPr lang="en-US" dirty="0"/>
          </a:p>
        </p:txBody>
      </p:sp>
      <p:sp>
        <p:nvSpPr>
          <p:cNvPr id="4" name="TextBox 3"/>
          <p:cNvSpPr txBox="1"/>
          <p:nvPr/>
        </p:nvSpPr>
        <p:spPr>
          <a:xfrm>
            <a:off x="1510234" y="2550638"/>
            <a:ext cx="6472052" cy="1323439"/>
          </a:xfrm>
          <a:prstGeom prst="rect">
            <a:avLst/>
          </a:prstGeom>
          <a:noFill/>
        </p:spPr>
        <p:txBody>
          <a:bodyPr wrap="square" numCol="2" rtlCol="0">
            <a:spAutoFit/>
          </a:bodyPr>
          <a:lstStyle/>
          <a:p>
            <a:pPr>
              <a:buClr>
                <a:srgbClr val="BD1922"/>
              </a:buClr>
              <a:buFont typeface="Wingdings" pitchFamily="2" charset="2"/>
              <a:buChar char="§"/>
            </a:pPr>
            <a:r>
              <a:rPr lang="en-US" dirty="0" smtClean="0"/>
              <a:t> </a:t>
            </a:r>
            <a:r>
              <a:rPr lang="en-US" sz="1600" dirty="0" smtClean="0"/>
              <a:t>Statement Number</a:t>
            </a:r>
          </a:p>
          <a:p>
            <a:pPr>
              <a:buClr>
                <a:srgbClr val="BD1922"/>
              </a:buClr>
              <a:buFont typeface="Wingdings" pitchFamily="2" charset="2"/>
              <a:buChar char="§"/>
            </a:pPr>
            <a:r>
              <a:rPr lang="en-US" sz="1600" dirty="0" smtClean="0"/>
              <a:t> Original Dispute Amount</a:t>
            </a:r>
          </a:p>
          <a:p>
            <a:pPr>
              <a:buClr>
                <a:srgbClr val="BD1922"/>
              </a:buClr>
              <a:buFont typeface="Wingdings" pitchFamily="2" charset="2"/>
              <a:buChar char="§"/>
            </a:pPr>
            <a:r>
              <a:rPr lang="en-US" sz="1600" dirty="0" smtClean="0"/>
              <a:t> Dispute Submitted Date</a:t>
            </a:r>
          </a:p>
          <a:p>
            <a:pPr>
              <a:buClr>
                <a:srgbClr val="BD1922"/>
              </a:buClr>
              <a:buFont typeface="Wingdings" pitchFamily="2" charset="2"/>
              <a:buChar char="§"/>
            </a:pPr>
            <a:r>
              <a:rPr lang="en-US" sz="1600" dirty="0" smtClean="0"/>
              <a:t> Dispute Status</a:t>
            </a:r>
          </a:p>
          <a:p>
            <a:pPr>
              <a:buClr>
                <a:srgbClr val="BD1922"/>
              </a:buClr>
              <a:buFont typeface="Wingdings" pitchFamily="2" charset="2"/>
              <a:buChar char="§"/>
            </a:pPr>
            <a:r>
              <a:rPr lang="en-US" sz="1600" dirty="0" smtClean="0"/>
              <a:t> Dispute Reason</a:t>
            </a:r>
          </a:p>
          <a:p>
            <a:pPr>
              <a:buClr>
                <a:srgbClr val="BD1922"/>
              </a:buClr>
              <a:buFont typeface="Wingdings" pitchFamily="2" charset="2"/>
              <a:buChar char="§"/>
            </a:pPr>
            <a:r>
              <a:rPr lang="en-US" sz="1600" dirty="0" smtClean="0"/>
              <a:t> Last Action Date</a:t>
            </a:r>
          </a:p>
          <a:p>
            <a:pPr>
              <a:buClr>
                <a:srgbClr val="BD1922"/>
              </a:buClr>
              <a:buFont typeface="Wingdings" pitchFamily="2" charset="2"/>
              <a:buChar char="§"/>
            </a:pPr>
            <a:r>
              <a:rPr lang="en-US" sz="1600" dirty="0" smtClean="0"/>
              <a:t> Dispute Explanation</a:t>
            </a:r>
          </a:p>
          <a:p>
            <a:pPr>
              <a:buClr>
                <a:srgbClr val="BD1922"/>
              </a:buClr>
              <a:buFont typeface="Wingdings" pitchFamily="2" charset="2"/>
              <a:buChar char="§"/>
            </a:pPr>
            <a:r>
              <a:rPr lang="en-US" sz="1600" dirty="0" smtClean="0"/>
              <a:t> Dispute Resolution</a:t>
            </a:r>
          </a:p>
          <a:p>
            <a:pPr>
              <a:buClr>
                <a:srgbClr val="BD1922"/>
              </a:buClr>
              <a:buFont typeface="Wingdings" pitchFamily="2" charset="2"/>
              <a:buChar char="§"/>
            </a:pPr>
            <a:endParaRPr lang="en-US" sz="1600" dirty="0"/>
          </a:p>
        </p:txBody>
      </p:sp>
      <p:sp>
        <p:nvSpPr>
          <p:cNvPr id="6" name="TextBox 5"/>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E45</a:t>
            </a:r>
            <a:endParaRPr lang="en-US" sz="1200" dirty="0">
              <a:solidFill>
                <a:schemeClr val="tx1">
                  <a:lumMod val="65000"/>
                  <a:lumOff val="35000"/>
                </a:schemeClr>
              </a:solidFill>
            </a:endParaRPr>
          </a:p>
        </p:txBody>
      </p:sp>
      <p:sp>
        <p:nvSpPr>
          <p:cNvPr id="7" name="Rectangle 6"/>
          <p:cNvSpPr/>
          <p:nvPr/>
        </p:nvSpPr>
        <p:spPr bwMode="auto">
          <a:xfrm>
            <a:off x="422230" y="4936382"/>
            <a:ext cx="8465446" cy="240244"/>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2885466076"/>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897" y="4058801"/>
            <a:ext cx="8490126" cy="23851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View Dispute </a:t>
            </a:r>
            <a:r>
              <a:rPr lang="en-US" dirty="0" smtClean="0"/>
              <a:t>Requests (</a:t>
            </a:r>
            <a:r>
              <a:rPr lang="en-US" dirty="0"/>
              <a:t>Cont’d)</a:t>
            </a:r>
          </a:p>
        </p:txBody>
      </p:sp>
      <p:sp>
        <p:nvSpPr>
          <p:cNvPr id="3" name="Content Placeholder 2"/>
          <p:cNvSpPr>
            <a:spLocks noGrp="1"/>
          </p:cNvSpPr>
          <p:nvPr>
            <p:ph idx="1"/>
          </p:nvPr>
        </p:nvSpPr>
        <p:spPr>
          <a:xfrm>
            <a:off x="423082" y="1382507"/>
            <a:ext cx="8229600" cy="2421741"/>
          </a:xfrm>
        </p:spPr>
        <p:txBody>
          <a:bodyPr/>
          <a:lstStyle/>
          <a:p>
            <a:r>
              <a:rPr lang="en-US" sz="2400" b="1" dirty="0"/>
              <a:t>Dispute Requests Search page</a:t>
            </a:r>
          </a:p>
          <a:p>
            <a:pPr lvl="1"/>
            <a:r>
              <a:rPr lang="en-US" sz="2000" dirty="0" smtClean="0"/>
              <a:t>If the dispute request was logged for specific records, the page provides the ability to view the Detail Billing Record Identifier and Disputed Amount. </a:t>
            </a:r>
          </a:p>
          <a:p>
            <a:pPr marL="346075" lvl="1" indent="0">
              <a:buNone/>
            </a:pPr>
            <a:endParaRPr lang="en-US" sz="1000" dirty="0" smtClean="0"/>
          </a:p>
          <a:p>
            <a:pPr lvl="1"/>
            <a:r>
              <a:rPr lang="en-US" sz="1800" b="1" i="1" dirty="0"/>
              <a:t>Note:  </a:t>
            </a:r>
            <a:r>
              <a:rPr lang="en-US" sz="1800" dirty="0"/>
              <a:t>Statement details are only available for customers doing business with GSA's Fleet, Rent, Global Supply, and Automotive Purchases business lines</a:t>
            </a:r>
            <a:endParaRPr lang="en-US" sz="1800" dirty="0" smtClean="0"/>
          </a:p>
          <a:p>
            <a:pPr lvl="1"/>
            <a:endParaRPr lang="en-US" sz="2000" dirty="0"/>
          </a:p>
          <a:p>
            <a:endParaRPr lang="en-US" dirty="0"/>
          </a:p>
        </p:txBody>
      </p:sp>
      <p:sp>
        <p:nvSpPr>
          <p:cNvPr id="4" name="TextBox 3"/>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E46</a:t>
            </a:r>
            <a:endParaRPr lang="en-US" sz="1200" dirty="0">
              <a:solidFill>
                <a:schemeClr val="tx1">
                  <a:lumMod val="65000"/>
                  <a:lumOff val="35000"/>
                </a:schemeClr>
              </a:solidFill>
            </a:endParaRPr>
          </a:p>
        </p:txBody>
      </p:sp>
      <p:sp>
        <p:nvSpPr>
          <p:cNvPr id="6" name="Rectangle 5"/>
          <p:cNvSpPr/>
          <p:nvPr/>
        </p:nvSpPr>
        <p:spPr bwMode="auto">
          <a:xfrm>
            <a:off x="486899" y="4840291"/>
            <a:ext cx="8193024" cy="900551"/>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51892886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855" y="3539376"/>
            <a:ext cx="8640318" cy="91135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View Dispute </a:t>
            </a:r>
            <a:r>
              <a:rPr lang="en-US" dirty="0" smtClean="0"/>
              <a:t>Requests </a:t>
            </a:r>
            <a:r>
              <a:rPr lang="en-US" dirty="0"/>
              <a:t>(Cont’d)</a:t>
            </a:r>
          </a:p>
        </p:txBody>
      </p:sp>
      <p:sp>
        <p:nvSpPr>
          <p:cNvPr id="4" name="Content Placeholder 2"/>
          <p:cNvSpPr>
            <a:spLocks noGrp="1"/>
          </p:cNvSpPr>
          <p:nvPr>
            <p:ph idx="1"/>
          </p:nvPr>
        </p:nvSpPr>
        <p:spPr>
          <a:xfrm>
            <a:off x="668741" y="1366033"/>
            <a:ext cx="8229600" cy="1653614"/>
          </a:xfrm>
        </p:spPr>
        <p:txBody>
          <a:bodyPr/>
          <a:lstStyle/>
          <a:p>
            <a:r>
              <a:rPr lang="en-US" sz="2400" b="1" dirty="0" smtClean="0"/>
              <a:t>Dispute Requests Search page</a:t>
            </a:r>
          </a:p>
          <a:p>
            <a:pPr lvl="1"/>
            <a:r>
              <a:rPr lang="en-US" sz="2200" dirty="0" smtClean="0"/>
              <a:t>Select the </a:t>
            </a:r>
            <a:r>
              <a:rPr lang="en-US" sz="2200" b="1" dirty="0" smtClean="0"/>
              <a:t>[View Statement] </a:t>
            </a:r>
            <a:r>
              <a:rPr lang="en-US" sz="2200" dirty="0" smtClean="0"/>
              <a:t>button to view the statement associated with the dispute request.</a:t>
            </a:r>
          </a:p>
        </p:txBody>
      </p:sp>
      <p:sp>
        <p:nvSpPr>
          <p:cNvPr id="5" name="Rectangle 4"/>
          <p:cNvSpPr/>
          <p:nvPr/>
        </p:nvSpPr>
        <p:spPr bwMode="auto">
          <a:xfrm>
            <a:off x="931697" y="3539376"/>
            <a:ext cx="897103" cy="216958"/>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 name="TextBox 7"/>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E47</a:t>
            </a:r>
            <a:endParaRPr lang="en-US" sz="1200" dirty="0">
              <a:solidFill>
                <a:schemeClr val="tx1">
                  <a:lumMod val="65000"/>
                  <a:lumOff val="35000"/>
                </a:schemeClr>
              </a:solidFill>
            </a:endParaRPr>
          </a:p>
        </p:txBody>
      </p:sp>
    </p:spTree>
    <p:extLst>
      <p:ext uri="{BB962C8B-B14F-4D97-AF65-F5344CB8AC3E}">
        <p14:creationId xmlns:p14="http://schemas.microsoft.com/office/powerpoint/2010/main" val="1812161164"/>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9403" y="3338622"/>
            <a:ext cx="5891497" cy="34210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855" y="2112767"/>
            <a:ext cx="8640318" cy="91135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View Dispute </a:t>
            </a:r>
            <a:r>
              <a:rPr lang="en-US" dirty="0" smtClean="0"/>
              <a:t>Requests </a:t>
            </a:r>
            <a:r>
              <a:rPr lang="en-US" dirty="0"/>
              <a:t>(Cont’d)</a:t>
            </a:r>
          </a:p>
        </p:txBody>
      </p:sp>
      <p:sp>
        <p:nvSpPr>
          <p:cNvPr id="3" name="Content Placeholder 2"/>
          <p:cNvSpPr>
            <a:spLocks noGrp="1"/>
          </p:cNvSpPr>
          <p:nvPr>
            <p:ph idx="1"/>
          </p:nvPr>
        </p:nvSpPr>
        <p:spPr>
          <a:xfrm>
            <a:off x="423082" y="1121001"/>
            <a:ext cx="8229600" cy="921307"/>
          </a:xfrm>
        </p:spPr>
        <p:txBody>
          <a:bodyPr/>
          <a:lstStyle/>
          <a:p>
            <a:r>
              <a:rPr lang="en-US" sz="2000" b="1" dirty="0"/>
              <a:t>Dispute Requests Search page</a:t>
            </a:r>
          </a:p>
          <a:p>
            <a:pPr lvl="1"/>
            <a:r>
              <a:rPr lang="en-US" sz="1600" dirty="0"/>
              <a:t>Selecting the </a:t>
            </a:r>
            <a:r>
              <a:rPr lang="en-US" sz="1600" b="1" dirty="0" smtClean="0"/>
              <a:t>[Send New Message]</a:t>
            </a:r>
            <a:r>
              <a:rPr lang="en-US" sz="1600" dirty="0" smtClean="0"/>
              <a:t> button brings you to the Send Correspondence page.</a:t>
            </a:r>
            <a:endParaRPr lang="en-US" sz="1600" dirty="0"/>
          </a:p>
        </p:txBody>
      </p:sp>
      <p:sp>
        <p:nvSpPr>
          <p:cNvPr id="5" name="Rectangle 4"/>
          <p:cNvSpPr/>
          <p:nvPr/>
        </p:nvSpPr>
        <p:spPr bwMode="auto">
          <a:xfrm>
            <a:off x="1856650" y="2112767"/>
            <a:ext cx="1106424" cy="219456"/>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 name="TextBox 5"/>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E48</a:t>
            </a:r>
            <a:endParaRPr lang="en-US" sz="1200" dirty="0">
              <a:solidFill>
                <a:schemeClr val="tx1">
                  <a:lumMod val="65000"/>
                  <a:lumOff val="35000"/>
                </a:schemeClr>
              </a:solidFill>
            </a:endParaRPr>
          </a:p>
        </p:txBody>
      </p:sp>
      <p:cxnSp>
        <p:nvCxnSpPr>
          <p:cNvPr id="8" name="Straight Arrow Connector 7"/>
          <p:cNvCxnSpPr/>
          <p:nvPr/>
        </p:nvCxnSpPr>
        <p:spPr bwMode="auto">
          <a:xfrm>
            <a:off x="2514256" y="2343150"/>
            <a:ext cx="0" cy="939800"/>
          </a:xfrm>
          <a:prstGeom prst="straightConnector1">
            <a:avLst/>
          </a:prstGeom>
          <a:solidFill>
            <a:srgbClr val="ED171F"/>
          </a:solidFill>
          <a:ln w="38100" cap="flat" cmpd="sng" algn="ctr">
            <a:solidFill>
              <a:srgbClr val="C00000"/>
            </a:solidFill>
            <a:prstDash val="solid"/>
            <a:round/>
            <a:headEnd type="none" w="med" len="med"/>
            <a:tailEnd type="arrow"/>
          </a:ln>
          <a:effectLst/>
        </p:spPr>
      </p:cxnSp>
      <p:sp>
        <p:nvSpPr>
          <p:cNvPr id="11" name="Rectangle 10"/>
          <p:cNvSpPr/>
          <p:nvPr/>
        </p:nvSpPr>
        <p:spPr bwMode="auto">
          <a:xfrm>
            <a:off x="1559403" y="3343094"/>
            <a:ext cx="5891498" cy="3416591"/>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537261115"/>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265" y="4158440"/>
            <a:ext cx="8527066" cy="232424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639" y="3046021"/>
            <a:ext cx="8640318" cy="9639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View Dispute </a:t>
            </a:r>
            <a:r>
              <a:rPr lang="en-US" dirty="0" smtClean="0"/>
              <a:t>Requests (</a:t>
            </a:r>
            <a:r>
              <a:rPr lang="en-US" dirty="0"/>
              <a:t>Cont’d)</a:t>
            </a:r>
          </a:p>
        </p:txBody>
      </p:sp>
      <p:sp>
        <p:nvSpPr>
          <p:cNvPr id="5" name="Rectangle 4"/>
          <p:cNvSpPr/>
          <p:nvPr/>
        </p:nvSpPr>
        <p:spPr bwMode="auto">
          <a:xfrm>
            <a:off x="496265" y="4158440"/>
            <a:ext cx="8527066" cy="2303286"/>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 name="TextBox 5"/>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E49</a:t>
            </a:r>
          </a:p>
        </p:txBody>
      </p:sp>
      <p:sp>
        <p:nvSpPr>
          <p:cNvPr id="3" name="Content Placeholder 2"/>
          <p:cNvSpPr>
            <a:spLocks noGrp="1"/>
          </p:cNvSpPr>
          <p:nvPr>
            <p:ph idx="1"/>
          </p:nvPr>
        </p:nvSpPr>
        <p:spPr>
          <a:xfrm>
            <a:off x="496265" y="1092531"/>
            <a:ext cx="8527066" cy="1888176"/>
          </a:xfrm>
        </p:spPr>
        <p:txBody>
          <a:bodyPr/>
          <a:lstStyle/>
          <a:p>
            <a:r>
              <a:rPr lang="en-US" sz="1900" b="1" dirty="0"/>
              <a:t>Dispute Requests Search page</a:t>
            </a:r>
          </a:p>
          <a:p>
            <a:pPr lvl="1"/>
            <a:r>
              <a:rPr lang="en-US" sz="1500" dirty="0" smtClean="0"/>
              <a:t>To View the Details Screen, select a Statement Number and then select the </a:t>
            </a:r>
            <a:r>
              <a:rPr lang="en-US" sz="1500" b="1" dirty="0" smtClean="0"/>
              <a:t>[More] </a:t>
            </a:r>
            <a:r>
              <a:rPr lang="en-US" sz="1500" dirty="0" smtClean="0"/>
              <a:t>button.</a:t>
            </a:r>
            <a:endParaRPr lang="en-US" sz="1500" dirty="0"/>
          </a:p>
          <a:p>
            <a:pPr lvl="1"/>
            <a:r>
              <a:rPr lang="en-US" sz="1500" dirty="0" smtClean="0"/>
              <a:t>The Dispute Details section displays details including the Account Name, Date Submitted, Dispute Status, and Dispute </a:t>
            </a:r>
            <a:r>
              <a:rPr lang="en-US" sz="1500" dirty="0"/>
              <a:t>R</a:t>
            </a:r>
            <a:r>
              <a:rPr lang="en-US" sz="1500" dirty="0" smtClean="0"/>
              <a:t>eason.</a:t>
            </a:r>
          </a:p>
          <a:p>
            <a:pPr lvl="1"/>
            <a:r>
              <a:rPr lang="en-US" sz="1500" dirty="0"/>
              <a:t>Dispute Explanation and Dispute Resolution fields have a clickable value that when selected opens the Dispute Details section. </a:t>
            </a:r>
          </a:p>
          <a:p>
            <a:pPr lvl="2"/>
            <a:r>
              <a:rPr lang="en-US" sz="1400" dirty="0"/>
              <a:t>Dispute Resolution field will only have a clickable value if the dispute </a:t>
            </a:r>
            <a:r>
              <a:rPr lang="en-US" sz="1400" dirty="0" smtClean="0"/>
              <a:t>has </a:t>
            </a:r>
            <a:r>
              <a:rPr lang="en-US" sz="1400" dirty="0"/>
              <a:t>been resolved.</a:t>
            </a:r>
          </a:p>
          <a:p>
            <a:pPr lvl="1"/>
            <a:endParaRPr lang="en-US" sz="1600" dirty="0" smtClean="0"/>
          </a:p>
          <a:p>
            <a:pPr lvl="1"/>
            <a:endParaRPr lang="en-US" sz="1600" dirty="0"/>
          </a:p>
          <a:p>
            <a:endParaRPr lang="en-US" dirty="0"/>
          </a:p>
        </p:txBody>
      </p:sp>
      <p:sp>
        <p:nvSpPr>
          <p:cNvPr id="8" name="Rectangle 7"/>
          <p:cNvSpPr/>
          <p:nvPr/>
        </p:nvSpPr>
        <p:spPr bwMode="auto">
          <a:xfrm>
            <a:off x="496265" y="3046021"/>
            <a:ext cx="393192" cy="216963"/>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cxnSp>
        <p:nvCxnSpPr>
          <p:cNvPr id="10" name="Straight Arrow Connector 9"/>
          <p:cNvCxnSpPr/>
          <p:nvPr/>
        </p:nvCxnSpPr>
        <p:spPr bwMode="auto">
          <a:xfrm>
            <a:off x="692861" y="3262984"/>
            <a:ext cx="0" cy="895456"/>
          </a:xfrm>
          <a:prstGeom prst="straightConnector1">
            <a:avLst/>
          </a:prstGeom>
          <a:solidFill>
            <a:srgbClr val="ED171F"/>
          </a:solidFill>
          <a:ln w="38100" cap="flat" cmpd="sng" algn="ctr">
            <a:solidFill>
              <a:srgbClr val="C00000"/>
            </a:solidFill>
            <a:prstDash val="solid"/>
            <a:round/>
            <a:headEnd type="none" w="med" len="med"/>
            <a:tailEnd type="arrow"/>
          </a:ln>
          <a:effectLst/>
        </p:spPr>
      </p:cxnSp>
      <p:sp>
        <p:nvSpPr>
          <p:cNvPr id="14" name="Rectangle 13"/>
          <p:cNvSpPr/>
          <p:nvPr/>
        </p:nvSpPr>
        <p:spPr bwMode="auto">
          <a:xfrm>
            <a:off x="7195211" y="3569434"/>
            <a:ext cx="1884746" cy="440565"/>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cxnSp>
        <p:nvCxnSpPr>
          <p:cNvPr id="15" name="Straight Arrow Connector 14"/>
          <p:cNvCxnSpPr/>
          <p:nvPr/>
        </p:nvCxnSpPr>
        <p:spPr bwMode="auto">
          <a:xfrm flipH="1">
            <a:off x="7378995" y="4009999"/>
            <a:ext cx="356163" cy="447728"/>
          </a:xfrm>
          <a:prstGeom prst="straightConnector1">
            <a:avLst/>
          </a:prstGeom>
          <a:solidFill>
            <a:srgbClr val="ED171F"/>
          </a:solidFill>
          <a:ln w="38100" cap="flat" cmpd="sng" algn="ctr">
            <a:solidFill>
              <a:srgbClr val="C00000"/>
            </a:solidFill>
            <a:prstDash val="solid"/>
            <a:round/>
            <a:headEnd type="none" w="med" len="med"/>
            <a:tailEnd type="arrow"/>
          </a:ln>
          <a:effectLst/>
        </p:spPr>
      </p:cxnSp>
    </p:spTree>
    <p:extLst>
      <p:ext uri="{BB962C8B-B14F-4D97-AF65-F5344CB8AC3E}">
        <p14:creationId xmlns:p14="http://schemas.microsoft.com/office/powerpoint/2010/main" val="516416890"/>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638" y="2296244"/>
            <a:ext cx="8640318" cy="91135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View Dispute Requests (Cont’d)</a:t>
            </a:r>
            <a:endParaRPr lang="en-US" dirty="0"/>
          </a:p>
        </p:txBody>
      </p:sp>
      <p:sp>
        <p:nvSpPr>
          <p:cNvPr id="3" name="Content Placeholder 2"/>
          <p:cNvSpPr>
            <a:spLocks noGrp="1"/>
          </p:cNvSpPr>
          <p:nvPr>
            <p:ph idx="1"/>
          </p:nvPr>
        </p:nvSpPr>
        <p:spPr>
          <a:xfrm>
            <a:off x="617518" y="1198085"/>
            <a:ext cx="8229600" cy="958262"/>
          </a:xfrm>
        </p:spPr>
        <p:txBody>
          <a:bodyPr/>
          <a:lstStyle/>
          <a:p>
            <a:pPr lvl="1"/>
            <a:endParaRPr lang="en-US" sz="1800" dirty="0" smtClean="0">
              <a:solidFill>
                <a:srgbClr val="FF0000"/>
              </a:solidFill>
            </a:endParaRPr>
          </a:p>
          <a:p>
            <a:pPr lvl="1"/>
            <a:endParaRPr lang="en-US" sz="1800" dirty="0">
              <a:solidFill>
                <a:srgbClr val="FF0000"/>
              </a:solidFill>
            </a:endParaRPr>
          </a:p>
        </p:txBody>
      </p:sp>
      <p:sp>
        <p:nvSpPr>
          <p:cNvPr id="4" name="TextBox 3"/>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E50</a:t>
            </a:r>
            <a:endParaRPr lang="en-US" sz="1200" dirty="0">
              <a:solidFill>
                <a:schemeClr val="tx1">
                  <a:lumMod val="65000"/>
                  <a:lumOff val="35000"/>
                </a:schemeClr>
              </a:solidFill>
            </a:endParaRPr>
          </a:p>
        </p:txBody>
      </p:sp>
      <p:sp>
        <p:nvSpPr>
          <p:cNvPr id="10" name="Rectangle 9"/>
          <p:cNvSpPr/>
          <p:nvPr/>
        </p:nvSpPr>
        <p:spPr bwMode="auto">
          <a:xfrm flipV="1">
            <a:off x="3016154" y="2296244"/>
            <a:ext cx="1016759" cy="208120"/>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1" name="Content Placeholder 2"/>
          <p:cNvSpPr txBox="1">
            <a:spLocks/>
          </p:cNvSpPr>
          <p:nvPr/>
        </p:nvSpPr>
        <p:spPr bwMode="auto">
          <a:xfrm>
            <a:off x="679943" y="1163782"/>
            <a:ext cx="8229600" cy="9925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1775" indent="-231775" algn="l" rtl="0" eaLnBrk="0" fontAlgn="base" hangingPunct="0">
              <a:spcBef>
                <a:spcPct val="20000"/>
              </a:spcBef>
              <a:spcAft>
                <a:spcPct val="0"/>
              </a:spcAft>
              <a:buClr>
                <a:srgbClr val="AF242B"/>
              </a:buClr>
              <a:buSzPct val="75000"/>
              <a:buFont typeface="Wingdings" pitchFamily="2" charset="2"/>
              <a:buChar char="w"/>
              <a:defRPr sz="2600">
                <a:solidFill>
                  <a:schemeClr val="tx1"/>
                </a:solidFill>
                <a:latin typeface="+mn-lt"/>
                <a:ea typeface="+mn-ea"/>
                <a:cs typeface="+mn-cs"/>
              </a:defRPr>
            </a:lvl1pPr>
            <a:lvl2pPr marL="568325" indent="-222250" algn="l" rtl="0" eaLnBrk="0" fontAlgn="base" hangingPunct="0">
              <a:spcBef>
                <a:spcPct val="20000"/>
              </a:spcBef>
              <a:spcAft>
                <a:spcPct val="0"/>
              </a:spcAft>
              <a:buClr>
                <a:srgbClr val="AF242B"/>
              </a:buClr>
              <a:buSzPct val="75000"/>
              <a:buFont typeface="Wingdings" pitchFamily="2" charset="2"/>
              <a:buChar char="w"/>
              <a:defRPr sz="2400">
                <a:solidFill>
                  <a:schemeClr val="tx1"/>
                </a:solidFill>
                <a:latin typeface="+mn-lt"/>
              </a:defRPr>
            </a:lvl2pPr>
            <a:lvl3pPr marL="914400" indent="-231775" algn="l" rtl="0" eaLnBrk="0" fontAlgn="base" hangingPunct="0">
              <a:spcBef>
                <a:spcPct val="20000"/>
              </a:spcBef>
              <a:spcAft>
                <a:spcPct val="0"/>
              </a:spcAft>
              <a:buClr>
                <a:srgbClr val="AF242B"/>
              </a:buClr>
              <a:buSzPct val="75000"/>
              <a:buFont typeface="Wingdings" pitchFamily="2" charset="2"/>
              <a:buChar char="w"/>
              <a:defRPr sz="2400">
                <a:solidFill>
                  <a:schemeClr val="tx1"/>
                </a:solidFill>
                <a:latin typeface="+mn-lt"/>
              </a:defRPr>
            </a:lvl3pPr>
            <a:lvl4pPr marL="1260475" indent="-231775" algn="l" rtl="0" eaLnBrk="0" fontAlgn="base" hangingPunct="0">
              <a:spcBef>
                <a:spcPct val="20000"/>
              </a:spcBef>
              <a:spcAft>
                <a:spcPct val="0"/>
              </a:spcAft>
              <a:buClr>
                <a:srgbClr val="AF242B"/>
              </a:buClr>
              <a:buSzPct val="75000"/>
              <a:buFont typeface="Wingdings" pitchFamily="2" charset="2"/>
              <a:buChar char="w"/>
              <a:defRPr sz="2000">
                <a:solidFill>
                  <a:schemeClr val="tx1"/>
                </a:solidFill>
                <a:latin typeface="+mn-lt"/>
              </a:defRPr>
            </a:lvl4pPr>
            <a:lvl5pPr marL="1539875" indent="-165100" algn="l" rtl="0" eaLnBrk="0" fontAlgn="base" hangingPunct="0">
              <a:spcBef>
                <a:spcPct val="20000"/>
              </a:spcBef>
              <a:spcAft>
                <a:spcPct val="0"/>
              </a:spcAft>
              <a:buClr>
                <a:srgbClr val="AF242B"/>
              </a:buClr>
              <a:buSzPct val="75000"/>
              <a:buFont typeface="Wingdings" pitchFamily="2" charset="2"/>
              <a:buChar char="w"/>
              <a:defRPr sz="2000">
                <a:solidFill>
                  <a:schemeClr val="tx1"/>
                </a:solidFill>
                <a:latin typeface="+mn-lt"/>
              </a:defRPr>
            </a:lvl5pPr>
            <a:lvl6pPr marL="1997075" indent="-165100" algn="l" rtl="0" fontAlgn="base">
              <a:spcBef>
                <a:spcPct val="20000"/>
              </a:spcBef>
              <a:spcAft>
                <a:spcPct val="0"/>
              </a:spcAft>
              <a:buClr>
                <a:srgbClr val="AF242B"/>
              </a:buClr>
              <a:buSzPct val="75000"/>
              <a:buFont typeface="Wingdings" pitchFamily="2" charset="2"/>
              <a:buChar char="w"/>
              <a:defRPr sz="2000">
                <a:solidFill>
                  <a:schemeClr val="tx1"/>
                </a:solidFill>
                <a:latin typeface="+mn-lt"/>
              </a:defRPr>
            </a:lvl6pPr>
            <a:lvl7pPr marL="2454275" indent="-165100" algn="l" rtl="0" fontAlgn="base">
              <a:spcBef>
                <a:spcPct val="20000"/>
              </a:spcBef>
              <a:spcAft>
                <a:spcPct val="0"/>
              </a:spcAft>
              <a:buClr>
                <a:srgbClr val="AF242B"/>
              </a:buClr>
              <a:buSzPct val="75000"/>
              <a:buFont typeface="Wingdings" pitchFamily="2" charset="2"/>
              <a:buChar char="w"/>
              <a:defRPr sz="2000">
                <a:solidFill>
                  <a:schemeClr val="tx1"/>
                </a:solidFill>
                <a:latin typeface="+mn-lt"/>
              </a:defRPr>
            </a:lvl7pPr>
            <a:lvl8pPr marL="2911475" indent="-165100" algn="l" rtl="0" fontAlgn="base">
              <a:spcBef>
                <a:spcPct val="20000"/>
              </a:spcBef>
              <a:spcAft>
                <a:spcPct val="0"/>
              </a:spcAft>
              <a:buClr>
                <a:srgbClr val="AF242B"/>
              </a:buClr>
              <a:buSzPct val="75000"/>
              <a:buFont typeface="Wingdings" pitchFamily="2" charset="2"/>
              <a:buChar char="w"/>
              <a:defRPr sz="2000">
                <a:solidFill>
                  <a:schemeClr val="tx1"/>
                </a:solidFill>
                <a:latin typeface="+mn-lt"/>
              </a:defRPr>
            </a:lvl8pPr>
            <a:lvl9pPr marL="3368675" indent="-165100" algn="l" rtl="0" fontAlgn="base">
              <a:spcBef>
                <a:spcPct val="20000"/>
              </a:spcBef>
              <a:spcAft>
                <a:spcPct val="0"/>
              </a:spcAft>
              <a:buClr>
                <a:srgbClr val="AF242B"/>
              </a:buClr>
              <a:buSzPct val="75000"/>
              <a:buFont typeface="Wingdings" pitchFamily="2" charset="2"/>
              <a:buChar char="w"/>
              <a:defRPr sz="2000">
                <a:solidFill>
                  <a:schemeClr val="tx1"/>
                </a:solidFill>
                <a:latin typeface="+mn-lt"/>
              </a:defRPr>
            </a:lvl9pPr>
          </a:lstStyle>
          <a:p>
            <a:r>
              <a:rPr lang="en-US" sz="2000" b="1" dirty="0" smtClean="0"/>
              <a:t>Dispute Requests Search page</a:t>
            </a:r>
          </a:p>
          <a:p>
            <a:pPr lvl="1"/>
            <a:r>
              <a:rPr lang="en-US" sz="1800" dirty="0" smtClean="0"/>
              <a:t>Selecting the </a:t>
            </a:r>
            <a:r>
              <a:rPr lang="en-US" sz="1800" b="1" dirty="0" smtClean="0"/>
              <a:t>[Review Messages] </a:t>
            </a:r>
            <a:r>
              <a:rPr lang="en-US" sz="1800" dirty="0" smtClean="0"/>
              <a:t>button opens the Review Correspondence Page.</a:t>
            </a:r>
          </a:p>
        </p:txBody>
      </p:sp>
      <p:pic>
        <p:nvPicPr>
          <p:cNvPr id="174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36848" y="3439176"/>
            <a:ext cx="6045899" cy="33205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Arrow Connector 11"/>
          <p:cNvCxnSpPr/>
          <p:nvPr/>
        </p:nvCxnSpPr>
        <p:spPr bwMode="auto">
          <a:xfrm>
            <a:off x="3545830" y="2504364"/>
            <a:ext cx="424090" cy="934812"/>
          </a:xfrm>
          <a:prstGeom prst="straightConnector1">
            <a:avLst/>
          </a:prstGeom>
          <a:solidFill>
            <a:srgbClr val="ED171F"/>
          </a:solidFill>
          <a:ln w="38100" cap="flat" cmpd="sng" algn="ctr">
            <a:solidFill>
              <a:srgbClr val="C00000"/>
            </a:solidFill>
            <a:prstDash val="solid"/>
            <a:round/>
            <a:headEnd type="none" w="med" len="med"/>
            <a:tailEnd type="arrow"/>
          </a:ln>
          <a:effectLst/>
        </p:spPr>
      </p:cxnSp>
    </p:spTree>
    <p:extLst>
      <p:ext uri="{BB962C8B-B14F-4D97-AF65-F5344CB8AC3E}">
        <p14:creationId xmlns:p14="http://schemas.microsoft.com/office/powerpoint/2010/main" val="1439353481"/>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 Dispute </a:t>
            </a:r>
            <a:r>
              <a:rPr lang="en-US" dirty="0" smtClean="0"/>
              <a:t>Requests (</a:t>
            </a:r>
            <a:r>
              <a:rPr lang="en-US" dirty="0"/>
              <a:t>Cont’d)</a:t>
            </a:r>
          </a:p>
        </p:txBody>
      </p:sp>
      <p:sp>
        <p:nvSpPr>
          <p:cNvPr id="3" name="Content Placeholder 2"/>
          <p:cNvSpPr>
            <a:spLocks noGrp="1"/>
          </p:cNvSpPr>
          <p:nvPr>
            <p:ph idx="1"/>
          </p:nvPr>
        </p:nvSpPr>
        <p:spPr>
          <a:xfrm>
            <a:off x="521719" y="1185057"/>
            <a:ext cx="8229600" cy="1037148"/>
          </a:xfrm>
        </p:spPr>
        <p:txBody>
          <a:bodyPr/>
          <a:lstStyle/>
          <a:p>
            <a:r>
              <a:rPr lang="en-US" sz="2000" b="1" dirty="0" smtClean="0"/>
              <a:t>Review Correspondence Page </a:t>
            </a:r>
            <a:endParaRPr lang="en-US" sz="2000" b="1" dirty="0"/>
          </a:p>
          <a:p>
            <a:pPr lvl="1"/>
            <a:r>
              <a:rPr lang="en-US" sz="1800" dirty="0" smtClean="0"/>
              <a:t>Provides correspondence information related to the dispute request.</a:t>
            </a:r>
            <a:endParaRPr lang="en-US" sz="1800" dirty="0"/>
          </a:p>
          <a:p>
            <a:endParaRPr lang="en-US" dirty="0"/>
          </a:p>
        </p:txBody>
      </p:sp>
      <p:sp>
        <p:nvSpPr>
          <p:cNvPr id="4" name="TextBox 3"/>
          <p:cNvSpPr txBox="1"/>
          <p:nvPr/>
        </p:nvSpPr>
        <p:spPr>
          <a:xfrm>
            <a:off x="8652682" y="6482687"/>
            <a:ext cx="491318" cy="461665"/>
          </a:xfrm>
          <a:prstGeom prst="rect">
            <a:avLst/>
          </a:prstGeom>
          <a:noFill/>
        </p:spPr>
        <p:txBody>
          <a:bodyPr wrap="square" rtlCol="0">
            <a:spAutoFit/>
          </a:bodyPr>
          <a:lstStyle/>
          <a:p>
            <a:r>
              <a:rPr lang="en-US" sz="1200" dirty="0" smtClean="0">
                <a:solidFill>
                  <a:schemeClr val="tx1">
                    <a:lumMod val="65000"/>
                    <a:lumOff val="35000"/>
                  </a:schemeClr>
                </a:solidFill>
              </a:rPr>
              <a:t>E51`</a:t>
            </a:r>
            <a:endParaRPr lang="en-US" sz="1200" dirty="0">
              <a:solidFill>
                <a:schemeClr val="tx1">
                  <a:lumMod val="65000"/>
                  <a:lumOff val="35000"/>
                </a:schemeClr>
              </a:solidFill>
            </a:endParaRPr>
          </a:p>
        </p:txBody>
      </p:sp>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504" y="2041450"/>
            <a:ext cx="8612696" cy="9279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942" y="3081636"/>
            <a:ext cx="5557076" cy="363188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225191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References</a:t>
            </a:r>
          </a:p>
        </p:txBody>
      </p:sp>
      <p:sp>
        <p:nvSpPr>
          <p:cNvPr id="5" name="TextBox 4"/>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E52</a:t>
            </a:r>
            <a:endParaRPr lang="en-US" sz="1200" dirty="0">
              <a:solidFill>
                <a:schemeClr val="tx1">
                  <a:lumMod val="65000"/>
                  <a:lumOff val="35000"/>
                </a:schemeClr>
              </a:solidFill>
            </a:endParaRPr>
          </a:p>
        </p:txBody>
      </p:sp>
      <p:sp>
        <p:nvSpPr>
          <p:cNvPr id="7" name="Rectangle 7"/>
          <p:cNvSpPr>
            <a:spLocks noGrp="1" noChangeArrowheads="1"/>
          </p:cNvSpPr>
          <p:nvPr>
            <p:ph idx="1"/>
          </p:nvPr>
        </p:nvSpPr>
        <p:spPr>
          <a:xfrm>
            <a:off x="637632" y="1431448"/>
            <a:ext cx="8229600" cy="830489"/>
          </a:xfrm>
        </p:spPr>
        <p:txBody>
          <a:bodyPr/>
          <a:lstStyle/>
          <a:p>
            <a:pPr marL="231775" lvl="2" eaLnBrk="1" hangingPunct="1"/>
            <a:r>
              <a:rPr lang="en-US" sz="2000" b="1" dirty="0" smtClean="0"/>
              <a:t>Return to the GSA VCSS Launch Page to access other segments of the VCSS presentation:  </a:t>
            </a:r>
            <a:r>
              <a:rPr lang="en-US" sz="1800" b="1" u="sng" dirty="0" smtClean="0"/>
              <a:t>http://vcss.gsa.gov</a:t>
            </a:r>
            <a:r>
              <a:rPr lang="en-US" sz="1800" dirty="0" smtClean="0"/>
              <a:t>.</a:t>
            </a:r>
            <a:endParaRPr lang="en-US" sz="2000" b="1" dirty="0" smtClean="0"/>
          </a:p>
          <a:p>
            <a:pPr eaLnBrk="1" hangingPunct="1">
              <a:buNone/>
            </a:pPr>
            <a:endParaRPr lang="en-US" sz="2000" b="1" dirty="0" smtClean="0"/>
          </a:p>
          <a:p>
            <a:pPr marL="625475" lvl="1" indent="-288925" eaLnBrk="1" hangingPunct="1">
              <a:spcBef>
                <a:spcPts val="600"/>
              </a:spcBef>
              <a:spcAft>
                <a:spcPts val="600"/>
              </a:spcAft>
            </a:pPr>
            <a:r>
              <a:rPr lang="en-US" sz="1800" b="1" dirty="0" smtClean="0"/>
              <a:t>Segment 1:  </a:t>
            </a:r>
            <a:r>
              <a:rPr lang="en-US" sz="1800" dirty="0" smtClean="0"/>
              <a:t>Introduction</a:t>
            </a:r>
            <a:endParaRPr lang="en-US" sz="1800" i="1" dirty="0" smtClean="0"/>
          </a:p>
          <a:p>
            <a:pPr marL="625475" lvl="1" indent="-288925" eaLnBrk="1" hangingPunct="1">
              <a:spcBef>
                <a:spcPts val="600"/>
              </a:spcBef>
              <a:spcAft>
                <a:spcPts val="600"/>
              </a:spcAft>
            </a:pPr>
            <a:r>
              <a:rPr lang="en-US" sz="1800" b="1" dirty="0" smtClean="0"/>
              <a:t>Segment 2:</a:t>
            </a:r>
            <a:r>
              <a:rPr lang="en-US" sz="1800" dirty="0" smtClean="0"/>
              <a:t>  VCSS Account Registration &amp; Requesting Access</a:t>
            </a:r>
            <a:endParaRPr lang="en-US" sz="1800" i="1" dirty="0" smtClean="0"/>
          </a:p>
          <a:p>
            <a:pPr marL="625475" lvl="1" indent="-288925" eaLnBrk="1" hangingPunct="1">
              <a:spcBef>
                <a:spcPts val="600"/>
              </a:spcBef>
              <a:spcAft>
                <a:spcPts val="600"/>
              </a:spcAft>
            </a:pPr>
            <a:r>
              <a:rPr lang="en-US" sz="1800" b="1" dirty="0" smtClean="0"/>
              <a:t>Segment 3:  </a:t>
            </a:r>
            <a:r>
              <a:rPr lang="en-US" sz="1800" dirty="0" smtClean="0"/>
              <a:t>Basic Navigation</a:t>
            </a:r>
            <a:endParaRPr lang="en-US" sz="1800" i="1" dirty="0" smtClean="0"/>
          </a:p>
          <a:p>
            <a:pPr marL="625475" lvl="1" indent="-288925" eaLnBrk="1" hangingPunct="1">
              <a:spcBef>
                <a:spcPts val="600"/>
              </a:spcBef>
              <a:spcAft>
                <a:spcPts val="600"/>
              </a:spcAft>
            </a:pPr>
            <a:r>
              <a:rPr lang="en-US" sz="1800" b="1" dirty="0" smtClean="0"/>
              <a:t>Segment 4:  </a:t>
            </a:r>
            <a:r>
              <a:rPr lang="en-US" sz="1800" dirty="0" smtClean="0"/>
              <a:t>Account Information</a:t>
            </a:r>
          </a:p>
          <a:p>
            <a:pPr marL="625475" lvl="1" indent="-288925" eaLnBrk="1" hangingPunct="1">
              <a:spcBef>
                <a:spcPts val="600"/>
              </a:spcBef>
              <a:spcAft>
                <a:spcPts val="600"/>
              </a:spcAft>
            </a:pPr>
            <a:r>
              <a:rPr lang="en-US" sz="1800" b="1" dirty="0" smtClean="0"/>
              <a:t>Segment 5:  </a:t>
            </a:r>
            <a:r>
              <a:rPr lang="en-US" sz="1800" dirty="0" smtClean="0"/>
              <a:t>Statement and Dispute Information</a:t>
            </a:r>
          </a:p>
          <a:p>
            <a:pPr marL="625475" lvl="1" indent="-288925" eaLnBrk="1" hangingPunct="1">
              <a:spcBef>
                <a:spcPts val="600"/>
              </a:spcBef>
              <a:spcAft>
                <a:spcPts val="600"/>
              </a:spcAft>
            </a:pPr>
            <a:r>
              <a:rPr lang="en-US" sz="1800" b="1" dirty="0" smtClean="0"/>
              <a:t>Segment 6:  </a:t>
            </a:r>
            <a:r>
              <a:rPr lang="en-US" sz="1800" dirty="0" smtClean="0"/>
              <a:t>Customer Payment Information</a:t>
            </a:r>
          </a:p>
          <a:p>
            <a:pPr marL="625475" lvl="1" indent="-288925" eaLnBrk="1" hangingPunct="1">
              <a:spcBef>
                <a:spcPts val="600"/>
              </a:spcBef>
              <a:spcAft>
                <a:spcPts val="600"/>
              </a:spcAft>
            </a:pPr>
            <a:r>
              <a:rPr lang="en-US" sz="1800" b="1" dirty="0" smtClean="0"/>
              <a:t>Segment 7:  </a:t>
            </a:r>
            <a:r>
              <a:rPr lang="en-US" sz="1800" dirty="0" smtClean="0"/>
              <a:t>Correspondence Information</a:t>
            </a:r>
          </a:p>
          <a:p>
            <a:pPr marL="625475" lvl="1" indent="-288925" eaLnBrk="1" hangingPunct="1">
              <a:spcBef>
                <a:spcPts val="600"/>
              </a:spcBef>
              <a:spcAft>
                <a:spcPts val="600"/>
              </a:spcAft>
            </a:pPr>
            <a:r>
              <a:rPr lang="en-US" sz="1800" b="1" dirty="0" smtClean="0"/>
              <a:t>Segment 8:  </a:t>
            </a:r>
            <a:r>
              <a:rPr lang="en-US" sz="1800" dirty="0" smtClean="0"/>
              <a:t>External Applications Information</a:t>
            </a:r>
            <a:endParaRPr lang="en-US" sz="1800" b="1" u="sng"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VCSS Registration Steps (Cont’d)</a:t>
            </a:r>
          </a:p>
        </p:txBody>
      </p:sp>
      <p:sp>
        <p:nvSpPr>
          <p:cNvPr id="8195" name="Rectangle 7"/>
          <p:cNvSpPr>
            <a:spLocks noGrp="1" noChangeArrowheads="1"/>
          </p:cNvSpPr>
          <p:nvPr>
            <p:ph idx="1"/>
          </p:nvPr>
        </p:nvSpPr>
        <p:spPr>
          <a:xfrm>
            <a:off x="545689" y="1325424"/>
            <a:ext cx="8259097" cy="639853"/>
          </a:xfrm>
        </p:spPr>
        <p:txBody>
          <a:bodyPr/>
          <a:lstStyle/>
          <a:p>
            <a:pPr marL="463550" lvl="1" indent="-463550" eaLnBrk="1" hangingPunct="1">
              <a:buSzPct val="100000"/>
              <a:buFont typeface="+mj-lt"/>
              <a:buAutoNum type="arabicPeriod" startAt="5"/>
            </a:pPr>
            <a:r>
              <a:rPr lang="en-US" sz="1800" dirty="0" smtClean="0"/>
              <a:t>On the next screen of the GSA launch page, fill out the</a:t>
            </a:r>
            <a:r>
              <a:rPr lang="en-US" sz="1800" b="1" dirty="0" smtClean="0"/>
              <a:t> </a:t>
            </a:r>
            <a:r>
              <a:rPr lang="en-US" sz="1800" dirty="0" smtClean="0"/>
              <a:t>User Information to be associated with the account your are registering.</a:t>
            </a:r>
          </a:p>
          <a:p>
            <a:pPr marL="809625" lvl="2" indent="-463550" eaLnBrk="1" hangingPunct="1">
              <a:buSzPct val="100000"/>
            </a:pPr>
            <a:endParaRPr lang="en-US" sz="1800" b="1" dirty="0" smtClean="0"/>
          </a:p>
          <a:p>
            <a:pPr marL="809625" lvl="2" indent="-463550" eaLnBrk="1" hangingPunct="1">
              <a:buSzPct val="100000"/>
            </a:pPr>
            <a:endParaRPr lang="en-US" sz="1800" b="1" dirty="0" smtClean="0"/>
          </a:p>
          <a:p>
            <a:pPr marL="809625" lvl="2" indent="-463550" eaLnBrk="1" hangingPunct="1">
              <a:buSzPct val="100000"/>
            </a:pPr>
            <a:endParaRPr lang="en-US" sz="1800" b="1" dirty="0" smtClean="0"/>
          </a:p>
          <a:p>
            <a:pPr marL="809625" lvl="2" indent="-463550" eaLnBrk="1" hangingPunct="1">
              <a:buSzPct val="100000"/>
            </a:pPr>
            <a:endParaRPr lang="en-US" sz="1800" b="1" dirty="0" smtClean="0"/>
          </a:p>
          <a:p>
            <a:pPr marL="809625" lvl="2" indent="-463550" eaLnBrk="1" hangingPunct="1">
              <a:buSzPct val="100000"/>
            </a:pPr>
            <a:endParaRPr lang="en-US" sz="1800" b="1" dirty="0" smtClean="0"/>
          </a:p>
          <a:p>
            <a:pPr marL="809625" lvl="2" indent="-463550" eaLnBrk="1" hangingPunct="1">
              <a:buSzPct val="100000"/>
            </a:pPr>
            <a:endParaRPr lang="en-US" sz="1800" b="1" dirty="0" smtClean="0"/>
          </a:p>
          <a:p>
            <a:pPr marL="809625" lvl="2" indent="-463550" eaLnBrk="1" hangingPunct="1">
              <a:buSzPct val="100000"/>
            </a:pPr>
            <a:endParaRPr lang="en-US" sz="1800" b="1" dirty="0" smtClean="0"/>
          </a:p>
          <a:p>
            <a:pPr marL="809625" lvl="2" indent="-463550" eaLnBrk="1" hangingPunct="1">
              <a:buSzPct val="100000"/>
            </a:pPr>
            <a:endParaRPr lang="en-US" sz="1800" b="1" dirty="0" smtClean="0"/>
          </a:p>
          <a:p>
            <a:pPr marL="809625" lvl="2" indent="-463550" eaLnBrk="1" hangingPunct="1">
              <a:buSzPct val="100000"/>
            </a:pPr>
            <a:endParaRPr lang="en-US" sz="1800" b="1" dirty="0" smtClean="0"/>
          </a:p>
          <a:p>
            <a:pPr marL="809625" lvl="2" indent="-463550" eaLnBrk="1" hangingPunct="1">
              <a:buSzPct val="100000"/>
            </a:pPr>
            <a:endParaRPr lang="en-US" sz="1800" b="1" dirty="0" smtClean="0"/>
          </a:p>
          <a:p>
            <a:pPr marL="809625" lvl="2" indent="-463550" eaLnBrk="1" hangingPunct="1">
              <a:buSzPct val="100000"/>
            </a:pPr>
            <a:endParaRPr lang="en-US" sz="1800" b="1" dirty="0" smtClean="0"/>
          </a:p>
          <a:p>
            <a:pPr marL="809625" lvl="2" indent="-463550" eaLnBrk="1" hangingPunct="1">
              <a:buSzPct val="100000"/>
            </a:pPr>
            <a:endParaRPr lang="en-US" sz="1800" b="1" dirty="0" smtClean="0"/>
          </a:p>
          <a:p>
            <a:pPr marL="809625" lvl="2" indent="-463550" eaLnBrk="1" hangingPunct="1">
              <a:buSzPct val="100000"/>
            </a:pPr>
            <a:endParaRPr lang="en-US" sz="1800" b="1" dirty="0" smtClean="0"/>
          </a:p>
          <a:p>
            <a:pPr marL="809625" lvl="2" indent="-463550" eaLnBrk="1" hangingPunct="1">
              <a:buSzPct val="100000"/>
            </a:pPr>
            <a:r>
              <a:rPr lang="en-US" sz="1800" dirty="0" smtClean="0"/>
              <a:t>Select the </a:t>
            </a:r>
            <a:r>
              <a:rPr lang="en-US" sz="1800" b="1" dirty="0" smtClean="0"/>
              <a:t>Continue </a:t>
            </a:r>
            <a:r>
              <a:rPr lang="en-US" sz="1800" dirty="0" smtClean="0"/>
              <a:t>button to continue the registration.</a:t>
            </a:r>
          </a:p>
        </p:txBody>
      </p:sp>
      <p:sp>
        <p:nvSpPr>
          <p:cNvPr id="5" name="TextBox 4"/>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B7</a:t>
            </a:r>
            <a:endParaRPr lang="en-US" sz="1200" dirty="0">
              <a:solidFill>
                <a:schemeClr val="tx1">
                  <a:lumMod val="65000"/>
                  <a:lumOff val="35000"/>
                </a:schemeClr>
              </a:solidFill>
            </a:endParaRPr>
          </a:p>
        </p:txBody>
      </p:sp>
      <p:pic>
        <p:nvPicPr>
          <p:cNvPr id="5122" name="Picture 2"/>
          <p:cNvPicPr>
            <a:picLocks noChangeAspect="1" noChangeArrowheads="1"/>
          </p:cNvPicPr>
          <p:nvPr/>
        </p:nvPicPr>
        <p:blipFill>
          <a:blip r:embed="rId3" cstate="print"/>
          <a:srcRect/>
          <a:stretch>
            <a:fillRect/>
          </a:stretch>
        </p:blipFill>
        <p:spPr bwMode="auto">
          <a:xfrm>
            <a:off x="665000" y="2071624"/>
            <a:ext cx="8063345" cy="4023625"/>
          </a:xfrm>
          <a:prstGeom prst="rect">
            <a:avLst/>
          </a:prstGeom>
          <a:noFill/>
          <a:ln w="9525">
            <a:solidFill>
              <a:schemeClr val="tx1">
                <a:lumMod val="95000"/>
                <a:lumOff val="5000"/>
              </a:schemeClr>
            </a:solidFill>
            <a:miter lim="800000"/>
            <a:headEnd/>
            <a:tailEnd/>
          </a:ln>
        </p:spPr>
      </p:pic>
      <p:sp>
        <p:nvSpPr>
          <p:cNvPr id="9" name="Rectangle 8"/>
          <p:cNvSpPr/>
          <p:nvPr/>
        </p:nvSpPr>
        <p:spPr bwMode="auto">
          <a:xfrm>
            <a:off x="6260244" y="3504878"/>
            <a:ext cx="2278114" cy="2385283"/>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363134" y="3440727"/>
            <a:ext cx="8780865" cy="1061825"/>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146" name="Rectangle 6"/>
          <p:cNvSpPr>
            <a:spLocks noGrp="1" noChangeArrowheads="1"/>
          </p:cNvSpPr>
          <p:nvPr>
            <p:ph type="title"/>
          </p:nvPr>
        </p:nvSpPr>
        <p:spPr/>
        <p:txBody>
          <a:bodyPr/>
          <a:lstStyle/>
          <a:p>
            <a:pPr eaLnBrk="1" hangingPunct="1"/>
            <a:r>
              <a:rPr lang="en-US" dirty="0" smtClean="0"/>
              <a:t>Table of Contents</a:t>
            </a:r>
          </a:p>
        </p:txBody>
      </p:sp>
      <p:sp>
        <p:nvSpPr>
          <p:cNvPr id="7" name="Rectangle 7"/>
          <p:cNvSpPr>
            <a:spLocks noGrp="1" noChangeArrowheads="1"/>
          </p:cNvSpPr>
          <p:nvPr>
            <p:ph idx="1"/>
          </p:nvPr>
        </p:nvSpPr>
        <p:spPr>
          <a:xfrm>
            <a:off x="416690" y="1253036"/>
            <a:ext cx="8727310" cy="4881546"/>
          </a:xfrm>
        </p:spPr>
        <p:txBody>
          <a:bodyPr/>
          <a:lstStyle/>
          <a:p>
            <a:pPr marL="288925" indent="-288925" eaLnBrk="1" hangingPunct="1">
              <a:spcBef>
                <a:spcPts val="600"/>
              </a:spcBef>
              <a:spcAft>
                <a:spcPts val="600"/>
              </a:spcAft>
            </a:pPr>
            <a:r>
              <a:rPr lang="en-US" sz="1800" b="1" dirty="0" smtClean="0"/>
              <a:t>Segment 1:  </a:t>
            </a:r>
            <a:r>
              <a:rPr lang="en-US" sz="1800" dirty="0" smtClean="0"/>
              <a:t>Introduction </a:t>
            </a:r>
            <a:r>
              <a:rPr lang="en-US" sz="1800" i="1" dirty="0" smtClean="0"/>
              <a:t>(Slides A1 - A5)</a:t>
            </a:r>
          </a:p>
          <a:p>
            <a:pPr marL="288925" indent="-288925" eaLnBrk="1" hangingPunct="1">
              <a:spcBef>
                <a:spcPts val="600"/>
              </a:spcBef>
              <a:spcAft>
                <a:spcPts val="600"/>
              </a:spcAft>
            </a:pPr>
            <a:r>
              <a:rPr lang="en-US" sz="1800" b="1" dirty="0" smtClean="0"/>
              <a:t>Segment 2:</a:t>
            </a:r>
            <a:r>
              <a:rPr lang="en-US" sz="1800" dirty="0" smtClean="0"/>
              <a:t>  VCSS Account Registration &amp; Requesting Access </a:t>
            </a:r>
            <a:r>
              <a:rPr lang="en-US" sz="1800" i="1" dirty="0" smtClean="0"/>
              <a:t>(Slides B1 - B37)</a:t>
            </a:r>
          </a:p>
          <a:p>
            <a:pPr marL="288925" indent="-288925" eaLnBrk="1" hangingPunct="1">
              <a:spcBef>
                <a:spcPts val="600"/>
              </a:spcBef>
              <a:spcAft>
                <a:spcPts val="600"/>
              </a:spcAft>
            </a:pPr>
            <a:r>
              <a:rPr lang="en-US" sz="1800" b="1" dirty="0" smtClean="0"/>
              <a:t>Segment 3:  </a:t>
            </a:r>
            <a:r>
              <a:rPr lang="en-US" sz="1800" dirty="0" smtClean="0"/>
              <a:t>Basic Navigation </a:t>
            </a:r>
            <a:r>
              <a:rPr lang="en-US" sz="1800" i="1" dirty="0" smtClean="0"/>
              <a:t>(Slides C1 - C35)</a:t>
            </a:r>
            <a:endParaRPr lang="en-US" sz="1800" dirty="0" smtClean="0"/>
          </a:p>
          <a:p>
            <a:pPr marL="288925" indent="-288925" eaLnBrk="1" hangingPunct="1">
              <a:spcBef>
                <a:spcPts val="600"/>
              </a:spcBef>
              <a:spcAft>
                <a:spcPts val="600"/>
              </a:spcAft>
            </a:pPr>
            <a:r>
              <a:rPr lang="en-US" sz="1800" b="1" dirty="0" smtClean="0"/>
              <a:t>Segment 4:  </a:t>
            </a:r>
            <a:r>
              <a:rPr lang="en-US" sz="1800" dirty="0" smtClean="0"/>
              <a:t>Account Information </a:t>
            </a:r>
            <a:r>
              <a:rPr lang="en-US" sz="1800" i="1" dirty="0" smtClean="0"/>
              <a:t>(Slides D1 - D32)</a:t>
            </a:r>
            <a:endParaRPr lang="en-US" sz="1800" dirty="0" smtClean="0"/>
          </a:p>
          <a:p>
            <a:pPr marL="288925" indent="-288925" eaLnBrk="1" hangingPunct="1">
              <a:spcBef>
                <a:spcPts val="600"/>
              </a:spcBef>
              <a:spcAft>
                <a:spcPts val="600"/>
              </a:spcAft>
            </a:pPr>
            <a:r>
              <a:rPr lang="en-US" sz="1800" b="1" dirty="0" smtClean="0"/>
              <a:t>Segment 5:  </a:t>
            </a:r>
            <a:r>
              <a:rPr lang="en-US" sz="1800" dirty="0" smtClean="0"/>
              <a:t>Statement and Dispute Information </a:t>
            </a:r>
            <a:r>
              <a:rPr lang="en-US" sz="1800" i="1" dirty="0" smtClean="0"/>
              <a:t>(Slides E1 - E39)</a:t>
            </a:r>
            <a:endParaRPr lang="en-US" sz="1800" dirty="0" smtClean="0"/>
          </a:p>
          <a:p>
            <a:pPr marL="288925" indent="-288925" eaLnBrk="1" hangingPunct="1">
              <a:spcBef>
                <a:spcPts val="600"/>
              </a:spcBef>
              <a:spcAft>
                <a:spcPts val="600"/>
              </a:spcAft>
            </a:pPr>
            <a:r>
              <a:rPr lang="en-US" sz="1800" b="1" dirty="0" smtClean="0"/>
              <a:t>Segment 6:  </a:t>
            </a:r>
            <a:r>
              <a:rPr lang="en-US" sz="1800" dirty="0" smtClean="0"/>
              <a:t>Customer Payment Information </a:t>
            </a:r>
            <a:r>
              <a:rPr lang="en-US" sz="1800" i="1" dirty="0" smtClean="0"/>
              <a:t>(Slides F1 - F23)</a:t>
            </a:r>
          </a:p>
          <a:p>
            <a:pPr marL="625475" lvl="1" indent="-288925" eaLnBrk="1" hangingPunct="1">
              <a:spcBef>
                <a:spcPts val="600"/>
              </a:spcBef>
              <a:spcAft>
                <a:spcPts val="600"/>
              </a:spcAft>
            </a:pPr>
            <a:r>
              <a:rPr lang="en-US" sz="1600" dirty="0" smtClean="0"/>
              <a:t>View Payment Information</a:t>
            </a:r>
          </a:p>
          <a:p>
            <a:pPr marL="625475" lvl="1" indent="-288925" eaLnBrk="1" hangingPunct="1">
              <a:spcBef>
                <a:spcPts val="600"/>
              </a:spcBef>
              <a:spcAft>
                <a:spcPts val="600"/>
              </a:spcAft>
            </a:pPr>
            <a:r>
              <a:rPr lang="en-US" sz="1600" dirty="0" smtClean="0"/>
              <a:t>View Refund Information</a:t>
            </a:r>
          </a:p>
          <a:p>
            <a:pPr marL="288925" indent="-288925" eaLnBrk="1" hangingPunct="1">
              <a:spcBef>
                <a:spcPts val="600"/>
              </a:spcBef>
              <a:spcAft>
                <a:spcPts val="600"/>
              </a:spcAft>
            </a:pPr>
            <a:r>
              <a:rPr lang="en-US" sz="1800" b="1" dirty="0" smtClean="0"/>
              <a:t>Segment 7:  </a:t>
            </a:r>
            <a:r>
              <a:rPr lang="en-US" sz="1800" dirty="0" smtClean="0"/>
              <a:t>Correspondence Information </a:t>
            </a:r>
            <a:r>
              <a:rPr lang="en-US" sz="1800" i="1" dirty="0" smtClean="0"/>
              <a:t>(Slides G1 - G19)</a:t>
            </a:r>
            <a:endParaRPr lang="en-US" sz="1800" dirty="0" smtClean="0"/>
          </a:p>
          <a:p>
            <a:pPr marL="288925" indent="-288925" eaLnBrk="1" hangingPunct="1">
              <a:spcBef>
                <a:spcPts val="600"/>
              </a:spcBef>
              <a:spcAft>
                <a:spcPts val="600"/>
              </a:spcAft>
            </a:pPr>
            <a:r>
              <a:rPr lang="en-US" sz="1800" b="1" dirty="0" smtClean="0"/>
              <a:t>Segment 8:  </a:t>
            </a:r>
            <a:r>
              <a:rPr lang="en-US" sz="1800" dirty="0" smtClean="0"/>
              <a:t>External Applications Information </a:t>
            </a:r>
            <a:r>
              <a:rPr lang="en-US" sz="1800" i="1" dirty="0" smtClean="0"/>
              <a:t>(Slides H1 - H6)</a:t>
            </a:r>
            <a:endParaRPr lang="en-US" sz="1800" dirty="0" smtClean="0"/>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Payments Menu</a:t>
            </a:r>
          </a:p>
        </p:txBody>
      </p:sp>
      <p:sp>
        <p:nvSpPr>
          <p:cNvPr id="8195" name="Rectangle 7"/>
          <p:cNvSpPr>
            <a:spLocks noGrp="1" noChangeArrowheads="1"/>
          </p:cNvSpPr>
          <p:nvPr>
            <p:ph idx="1"/>
          </p:nvPr>
        </p:nvSpPr>
        <p:spPr>
          <a:xfrm>
            <a:off x="712788" y="1404936"/>
            <a:ext cx="4805696" cy="3108070"/>
          </a:xfrm>
        </p:spPr>
        <p:txBody>
          <a:bodyPr/>
          <a:lstStyle/>
          <a:p>
            <a:pPr eaLnBrk="1" hangingPunct="1"/>
            <a:r>
              <a:rPr lang="en-US" sz="2200" b="1" dirty="0" smtClean="0"/>
              <a:t>View Customer Payments</a:t>
            </a:r>
          </a:p>
          <a:p>
            <a:pPr lvl="1" eaLnBrk="1" hangingPunct="1"/>
            <a:endParaRPr lang="en-US" sz="1000" dirty="0" smtClean="0"/>
          </a:p>
          <a:p>
            <a:pPr lvl="1" eaLnBrk="1" hangingPunct="1"/>
            <a:r>
              <a:rPr lang="en-US" sz="1600" dirty="0" smtClean="0"/>
              <a:t>Search for and view payments made to GSA for your accounts.</a:t>
            </a:r>
          </a:p>
          <a:p>
            <a:pPr eaLnBrk="1" hangingPunct="1"/>
            <a:endParaRPr lang="en-US" sz="1200" dirty="0" smtClean="0"/>
          </a:p>
          <a:p>
            <a:pPr eaLnBrk="1" hangingPunct="1"/>
            <a:r>
              <a:rPr lang="en-US" sz="2000" b="1" dirty="0" smtClean="0"/>
              <a:t>View Refunds</a:t>
            </a:r>
          </a:p>
          <a:p>
            <a:pPr lvl="1" eaLnBrk="1" hangingPunct="1"/>
            <a:endParaRPr lang="en-US" sz="1000" dirty="0" smtClean="0"/>
          </a:p>
          <a:p>
            <a:pPr lvl="1" eaLnBrk="1" hangingPunct="1"/>
            <a:r>
              <a:rPr lang="en-US" sz="1600" dirty="0" smtClean="0"/>
              <a:t>Search for and view refunds received from GSA for your accounts.</a:t>
            </a:r>
          </a:p>
        </p:txBody>
      </p:sp>
      <p:grpSp>
        <p:nvGrpSpPr>
          <p:cNvPr id="2" name="Group 8"/>
          <p:cNvGrpSpPr/>
          <p:nvPr/>
        </p:nvGrpSpPr>
        <p:grpSpPr>
          <a:xfrm>
            <a:off x="5725052" y="1487591"/>
            <a:ext cx="3134029" cy="1039299"/>
            <a:chOff x="1884568" y="3109913"/>
            <a:chExt cx="3134029" cy="1039299"/>
          </a:xfrm>
        </p:grpSpPr>
        <p:pic>
          <p:nvPicPr>
            <p:cNvPr id="17411" name="Picture 3"/>
            <p:cNvPicPr>
              <a:picLocks noChangeAspect="1" noChangeArrowheads="1"/>
            </p:cNvPicPr>
            <p:nvPr/>
          </p:nvPicPr>
          <p:blipFill>
            <a:blip r:embed="rId3" cstate="print"/>
            <a:srcRect r="52681" b="62736"/>
            <a:stretch>
              <a:fillRect/>
            </a:stretch>
          </p:blipFill>
          <p:spPr bwMode="auto">
            <a:xfrm>
              <a:off x="1909148" y="3109913"/>
              <a:ext cx="1482981" cy="385455"/>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t="36789"/>
            <a:stretch>
              <a:fillRect/>
            </a:stretch>
          </p:blipFill>
          <p:spPr bwMode="auto">
            <a:xfrm>
              <a:off x="1884568" y="3495368"/>
              <a:ext cx="3134029" cy="653844"/>
            </a:xfrm>
            <a:prstGeom prst="rect">
              <a:avLst/>
            </a:prstGeom>
            <a:noFill/>
            <a:ln w="9525">
              <a:noFill/>
              <a:miter lim="800000"/>
              <a:headEnd/>
              <a:tailEnd/>
            </a:ln>
          </p:spPr>
        </p:pic>
      </p:grpSp>
      <p:sp>
        <p:nvSpPr>
          <p:cNvPr id="10" name="Rectangle 9"/>
          <p:cNvSpPr/>
          <p:nvPr/>
        </p:nvSpPr>
        <p:spPr bwMode="auto">
          <a:xfrm>
            <a:off x="5743026" y="1474839"/>
            <a:ext cx="3126658" cy="1047135"/>
          </a:xfrm>
          <a:prstGeom prst="rect">
            <a:avLst/>
          </a:prstGeom>
          <a:noFill/>
          <a:ln w="19050"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1" name="Rectangle 10"/>
          <p:cNvSpPr/>
          <p:nvPr/>
        </p:nvSpPr>
        <p:spPr bwMode="auto">
          <a:xfrm>
            <a:off x="5728277" y="1469899"/>
            <a:ext cx="1430594" cy="403147"/>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2" name="TextBox 11"/>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F1</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View Customer Payments</a:t>
            </a:r>
          </a:p>
        </p:txBody>
      </p:sp>
      <p:sp>
        <p:nvSpPr>
          <p:cNvPr id="8195" name="Rectangle 7"/>
          <p:cNvSpPr>
            <a:spLocks noGrp="1" noChangeArrowheads="1"/>
          </p:cNvSpPr>
          <p:nvPr>
            <p:ph idx="1"/>
          </p:nvPr>
        </p:nvSpPr>
        <p:spPr>
          <a:xfrm>
            <a:off x="442096" y="1179848"/>
            <a:ext cx="8533092" cy="3719698"/>
          </a:xfrm>
        </p:spPr>
        <p:txBody>
          <a:bodyPr/>
          <a:lstStyle/>
          <a:p>
            <a:pPr eaLnBrk="1" hangingPunct="1"/>
            <a:r>
              <a:rPr lang="en-US" sz="2000" b="1" dirty="0" smtClean="0"/>
              <a:t>The Payment Search page is used to search for and view payments made to GSA on your account.</a:t>
            </a:r>
          </a:p>
          <a:p>
            <a:pPr eaLnBrk="1" hangingPunct="1">
              <a:buNone/>
            </a:pPr>
            <a:endParaRPr lang="en-US" sz="1000" dirty="0" smtClean="0"/>
          </a:p>
          <a:p>
            <a:pPr lvl="1" eaLnBrk="1" hangingPunct="1"/>
            <a:r>
              <a:rPr lang="en-US" sz="1800" dirty="0" smtClean="0"/>
              <a:t>View payment details:  payment number or paid amount</a:t>
            </a:r>
          </a:p>
          <a:p>
            <a:pPr lvl="1" eaLnBrk="1" hangingPunct="1"/>
            <a:r>
              <a:rPr lang="en-US" sz="1800" dirty="0" smtClean="0"/>
              <a:t>Create and view payment correspondence to send to GSA</a:t>
            </a:r>
          </a:p>
          <a:p>
            <a:pPr lvl="2" eaLnBrk="1" hangingPunct="1"/>
            <a:r>
              <a:rPr lang="en-US" sz="1600" dirty="0" smtClean="0"/>
              <a:t>Payment correspondence are messages regarding a specific payment made to GSA by your account.  This correspondence should not be related to a general account issue or question, or a specific statement or refund on your account. </a:t>
            </a:r>
            <a:r>
              <a:rPr lang="en-US" sz="1600" dirty="0"/>
              <a:t>Please contact your Contracting Officer to discuss account, payment or refund questions.</a:t>
            </a:r>
          </a:p>
          <a:p>
            <a:pPr lvl="1" eaLnBrk="1" hangingPunct="1"/>
            <a:r>
              <a:rPr lang="en-US" sz="1800" dirty="0" smtClean="0"/>
              <a:t>To access Payment Search, from the menu bar select </a:t>
            </a:r>
            <a:r>
              <a:rPr lang="en-US" sz="1800" b="1" dirty="0" smtClean="0"/>
              <a:t>Payments &gt; View Customer Payments</a:t>
            </a:r>
            <a:r>
              <a:rPr lang="en-US" sz="1800" dirty="0" smtClean="0"/>
              <a:t>.</a:t>
            </a:r>
          </a:p>
        </p:txBody>
      </p:sp>
      <p:grpSp>
        <p:nvGrpSpPr>
          <p:cNvPr id="2" name="Group 7"/>
          <p:cNvGrpSpPr/>
          <p:nvPr/>
        </p:nvGrpSpPr>
        <p:grpSpPr>
          <a:xfrm>
            <a:off x="2519728" y="5117391"/>
            <a:ext cx="3326886" cy="980777"/>
            <a:chOff x="2519728" y="5117391"/>
            <a:chExt cx="3326886" cy="980777"/>
          </a:xfrm>
        </p:grpSpPr>
        <p:pic>
          <p:nvPicPr>
            <p:cNvPr id="4" name="Picture 2"/>
            <p:cNvPicPr>
              <a:picLocks noChangeAspect="1" noChangeArrowheads="1"/>
            </p:cNvPicPr>
            <p:nvPr/>
          </p:nvPicPr>
          <p:blipFill>
            <a:blip r:embed="rId3" cstate="print"/>
            <a:srcRect r="63299" b="63269"/>
            <a:stretch>
              <a:fillRect/>
            </a:stretch>
          </p:blipFill>
          <p:spPr bwMode="auto">
            <a:xfrm>
              <a:off x="2519733" y="5117391"/>
              <a:ext cx="1220994" cy="355154"/>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t="33865"/>
            <a:stretch>
              <a:fillRect/>
            </a:stretch>
          </p:blipFill>
          <p:spPr bwMode="auto">
            <a:xfrm>
              <a:off x="2519728" y="5458688"/>
              <a:ext cx="3326886" cy="639480"/>
            </a:xfrm>
            <a:prstGeom prst="rect">
              <a:avLst/>
            </a:prstGeom>
            <a:noFill/>
            <a:ln w="9525">
              <a:noFill/>
              <a:miter lim="800000"/>
              <a:headEnd/>
              <a:tailEnd/>
            </a:ln>
          </p:spPr>
        </p:pic>
        <p:sp>
          <p:nvSpPr>
            <p:cNvPr id="5" name="Rectangle 4"/>
            <p:cNvSpPr/>
            <p:nvPr/>
          </p:nvSpPr>
          <p:spPr bwMode="auto">
            <a:xfrm>
              <a:off x="2540834" y="5119395"/>
              <a:ext cx="1158330" cy="380862"/>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 name="Rectangle 5"/>
            <p:cNvSpPr/>
            <p:nvPr/>
          </p:nvSpPr>
          <p:spPr bwMode="auto">
            <a:xfrm>
              <a:off x="2531896" y="5498385"/>
              <a:ext cx="3273159" cy="278960"/>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grpSp>
      <p:sp>
        <p:nvSpPr>
          <p:cNvPr id="9" name="TextBox 8"/>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F2</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View Customer Payments (Cont’d)</a:t>
            </a:r>
          </a:p>
        </p:txBody>
      </p:sp>
      <p:sp>
        <p:nvSpPr>
          <p:cNvPr id="8195" name="Rectangle 7"/>
          <p:cNvSpPr>
            <a:spLocks noGrp="1" noChangeArrowheads="1"/>
          </p:cNvSpPr>
          <p:nvPr>
            <p:ph idx="1"/>
          </p:nvPr>
        </p:nvSpPr>
        <p:spPr>
          <a:xfrm>
            <a:off x="393898" y="1114657"/>
            <a:ext cx="8717305" cy="1375325"/>
          </a:xfrm>
        </p:spPr>
        <p:txBody>
          <a:bodyPr/>
          <a:lstStyle/>
          <a:p>
            <a:pPr eaLnBrk="1" hangingPunct="1"/>
            <a:r>
              <a:rPr lang="en-US" sz="2200" b="1" dirty="0" smtClean="0"/>
              <a:t>Payment Search page</a:t>
            </a:r>
          </a:p>
          <a:p>
            <a:pPr lvl="1" eaLnBrk="1" hangingPunct="1"/>
            <a:r>
              <a:rPr lang="en-US" sz="1800" dirty="0" smtClean="0"/>
              <a:t>The Payment Search page displays with a search criteria area to search for payment records. </a:t>
            </a:r>
          </a:p>
          <a:p>
            <a:pPr lvl="1" eaLnBrk="1" hangingPunct="1"/>
            <a:r>
              <a:rPr lang="en-US" sz="1800" dirty="0" smtClean="0"/>
              <a:t>Enter search criteria and then select the </a:t>
            </a:r>
            <a:r>
              <a:rPr lang="en-US" sz="1800" b="1" dirty="0" smtClean="0"/>
              <a:t>[Search] </a:t>
            </a:r>
            <a:r>
              <a:rPr lang="en-US" sz="1800" dirty="0" smtClean="0"/>
              <a:t>button.</a:t>
            </a:r>
          </a:p>
        </p:txBody>
      </p:sp>
      <p:pic>
        <p:nvPicPr>
          <p:cNvPr id="32770" name="Picture 2"/>
          <p:cNvPicPr>
            <a:picLocks noChangeAspect="1" noChangeArrowheads="1"/>
          </p:cNvPicPr>
          <p:nvPr/>
        </p:nvPicPr>
        <p:blipFill>
          <a:blip r:embed="rId3" cstate="print"/>
          <a:srcRect/>
          <a:stretch>
            <a:fillRect/>
          </a:stretch>
        </p:blipFill>
        <p:spPr bwMode="auto">
          <a:xfrm>
            <a:off x="923925" y="2539353"/>
            <a:ext cx="5250891" cy="4054990"/>
          </a:xfrm>
          <a:prstGeom prst="rect">
            <a:avLst/>
          </a:prstGeom>
          <a:noFill/>
          <a:ln w="9525">
            <a:solidFill>
              <a:schemeClr val="tx1"/>
            </a:solidFill>
            <a:miter lim="800000"/>
            <a:headEnd/>
            <a:tailEnd/>
          </a:ln>
        </p:spPr>
      </p:pic>
      <p:sp>
        <p:nvSpPr>
          <p:cNvPr id="11" name="Rectangle 10"/>
          <p:cNvSpPr/>
          <p:nvPr/>
        </p:nvSpPr>
        <p:spPr bwMode="auto">
          <a:xfrm>
            <a:off x="963263" y="6270167"/>
            <a:ext cx="514557" cy="360218"/>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 name="TextBox 5"/>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F3</a:t>
            </a:r>
            <a:endParaRPr lang="en-US" sz="1200" dirty="0">
              <a:solidFill>
                <a:schemeClr val="tx1">
                  <a:lumMod val="65000"/>
                  <a:lumOff val="35000"/>
                </a:schemeClr>
              </a:solidFill>
            </a:endParaRPr>
          </a:p>
        </p:txBody>
      </p:sp>
      <p:sp>
        <p:nvSpPr>
          <p:cNvPr id="7" name="Rectangle 7"/>
          <p:cNvSpPr txBox="1">
            <a:spLocks noChangeArrowheads="1"/>
          </p:cNvSpPr>
          <p:nvPr/>
        </p:nvSpPr>
        <p:spPr bwMode="auto">
          <a:xfrm>
            <a:off x="4097006" y="4464516"/>
            <a:ext cx="4405725" cy="1663152"/>
          </a:xfrm>
          <a:prstGeom prst="rect">
            <a:avLst/>
          </a:prstGeom>
          <a:solidFill>
            <a:schemeClr val="bg1"/>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marL="0" lvl="2">
              <a:spcBef>
                <a:spcPct val="20000"/>
              </a:spcBef>
              <a:buClr>
                <a:srgbClr val="AF242B"/>
              </a:buClr>
              <a:buSzPct val="75000"/>
              <a:defRPr/>
            </a:pPr>
            <a:r>
              <a:rPr kumimoji="0" lang="en-US" sz="1600" b="1" i="1" u="none" strike="noStrike" kern="0" cap="none" spc="0" normalizeH="0" baseline="0" noProof="0" dirty="0" smtClean="0">
                <a:ln>
                  <a:noFill/>
                </a:ln>
                <a:solidFill>
                  <a:schemeClr val="tx1"/>
                </a:solidFill>
                <a:effectLst/>
                <a:uLnTx/>
                <a:uFillTx/>
                <a:latin typeface="+mn-lt"/>
              </a:rPr>
              <a:t>Note: </a:t>
            </a:r>
            <a:r>
              <a:rPr lang="en-US" sz="1600" i="1" kern="0" dirty="0" smtClean="0">
                <a:latin typeface="+mn-lt"/>
              </a:rPr>
              <a:t>The Payment Number is the internal GSA transaction number associated with a customer payment. </a:t>
            </a:r>
          </a:p>
          <a:p>
            <a:pPr marL="0" lvl="2">
              <a:spcBef>
                <a:spcPct val="20000"/>
              </a:spcBef>
              <a:buClr>
                <a:srgbClr val="AF242B"/>
              </a:buClr>
              <a:buSzPct val="75000"/>
              <a:defRPr/>
            </a:pPr>
            <a:endParaRPr lang="en-US" sz="100" i="1" kern="0" dirty="0" smtClean="0">
              <a:latin typeface="+mn-lt"/>
            </a:endParaRPr>
          </a:p>
          <a:p>
            <a:pPr marL="0" lvl="2">
              <a:spcBef>
                <a:spcPct val="20000"/>
              </a:spcBef>
              <a:buClr>
                <a:srgbClr val="AF242B"/>
              </a:buClr>
              <a:buSzPct val="75000"/>
              <a:defRPr/>
            </a:pPr>
            <a:r>
              <a:rPr lang="en-US" sz="1600" i="1" kern="0" dirty="0" smtClean="0">
                <a:latin typeface="+mn-lt"/>
              </a:rPr>
              <a:t>Customers should only search using the Payment Number field if the specific Payment Number has been provided by GSA.</a:t>
            </a:r>
            <a:endParaRPr kumimoji="0" lang="en-US" sz="1600" i="1" u="none" strike="noStrike" kern="0" cap="none" spc="0" normalizeH="0" baseline="0" noProof="0" dirty="0" smtClean="0">
              <a:ln>
                <a:noFill/>
              </a:ln>
              <a:solidFill>
                <a:schemeClr val="tx1"/>
              </a:solidFill>
              <a:effectLst/>
              <a:uLnTx/>
              <a:uFillTx/>
              <a:latin typeface="+mn-lt"/>
            </a:endParaRP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435497" y="2909527"/>
            <a:ext cx="8457116" cy="1558302"/>
          </a:xfrm>
          <a:prstGeom prst="rect">
            <a:avLst/>
          </a:prstGeom>
          <a:noFill/>
          <a:ln w="9525">
            <a:solidFill>
              <a:schemeClr val="tx1"/>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View Customer Payments (Cont’d)</a:t>
            </a:r>
          </a:p>
        </p:txBody>
      </p:sp>
      <p:sp>
        <p:nvSpPr>
          <p:cNvPr id="8195" name="Rectangle 7"/>
          <p:cNvSpPr>
            <a:spLocks noGrp="1" noChangeArrowheads="1"/>
          </p:cNvSpPr>
          <p:nvPr>
            <p:ph idx="1"/>
          </p:nvPr>
        </p:nvSpPr>
        <p:spPr>
          <a:xfrm>
            <a:off x="712788" y="1404936"/>
            <a:ext cx="8229600" cy="937211"/>
          </a:xfrm>
        </p:spPr>
        <p:txBody>
          <a:bodyPr/>
          <a:lstStyle/>
          <a:p>
            <a:pPr eaLnBrk="1" hangingPunct="1"/>
            <a:r>
              <a:rPr lang="en-US" sz="2200" b="1" dirty="0" smtClean="0"/>
              <a:t>Payment Search page</a:t>
            </a:r>
          </a:p>
          <a:p>
            <a:pPr lvl="1" eaLnBrk="1" hangingPunct="1"/>
            <a:r>
              <a:rPr lang="en-US" sz="1800" dirty="0" smtClean="0"/>
              <a:t>In the search results review the payment records.</a:t>
            </a:r>
          </a:p>
          <a:p>
            <a:pPr lvl="1" eaLnBrk="1" hangingPunct="1"/>
            <a:endParaRPr lang="en-US" sz="1600" dirty="0" smtClean="0"/>
          </a:p>
        </p:txBody>
      </p:sp>
      <p:sp>
        <p:nvSpPr>
          <p:cNvPr id="9" name="Rectangle 8"/>
          <p:cNvSpPr/>
          <p:nvPr/>
        </p:nvSpPr>
        <p:spPr bwMode="auto">
          <a:xfrm>
            <a:off x="444432" y="3753137"/>
            <a:ext cx="8421775" cy="691541"/>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 name="TextBox 5"/>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F4</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625996" y="3505080"/>
            <a:ext cx="8351065" cy="1807700"/>
          </a:xfrm>
          <a:prstGeom prst="rect">
            <a:avLst/>
          </a:prstGeom>
          <a:noFill/>
          <a:ln w="9525">
            <a:solidFill>
              <a:schemeClr val="tx1"/>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View Customer Payments (Cont’d)</a:t>
            </a:r>
          </a:p>
        </p:txBody>
      </p:sp>
      <p:sp>
        <p:nvSpPr>
          <p:cNvPr id="8195" name="Rectangle 7"/>
          <p:cNvSpPr>
            <a:spLocks noGrp="1" noChangeArrowheads="1"/>
          </p:cNvSpPr>
          <p:nvPr>
            <p:ph idx="1"/>
          </p:nvPr>
        </p:nvSpPr>
        <p:spPr>
          <a:xfrm>
            <a:off x="516194" y="1404936"/>
            <a:ext cx="8426194" cy="1183520"/>
          </a:xfrm>
        </p:spPr>
        <p:txBody>
          <a:bodyPr/>
          <a:lstStyle/>
          <a:p>
            <a:pPr eaLnBrk="1" hangingPunct="1"/>
            <a:r>
              <a:rPr lang="en-US" sz="2200" b="1" dirty="0" smtClean="0"/>
              <a:t>Payment Search page</a:t>
            </a:r>
          </a:p>
          <a:p>
            <a:pPr lvl="1" eaLnBrk="1" hangingPunct="1"/>
            <a:r>
              <a:rPr lang="en-US" sz="1800" dirty="0" smtClean="0"/>
              <a:t>To view more detailed information about a payment, select a </a:t>
            </a:r>
            <a:r>
              <a:rPr lang="en-US" sz="1800" b="1" dirty="0" smtClean="0"/>
              <a:t>payment record </a:t>
            </a:r>
            <a:r>
              <a:rPr lang="en-US" sz="1800" dirty="0" smtClean="0"/>
              <a:t>and then select the </a:t>
            </a:r>
            <a:r>
              <a:rPr lang="en-US" sz="1800" b="1" dirty="0" smtClean="0"/>
              <a:t>[View] </a:t>
            </a:r>
            <a:r>
              <a:rPr lang="en-US" sz="1800" dirty="0" smtClean="0"/>
              <a:t>button. </a:t>
            </a:r>
            <a:endParaRPr lang="en-US" sz="1600" dirty="0" smtClean="0"/>
          </a:p>
        </p:txBody>
      </p:sp>
      <p:sp>
        <p:nvSpPr>
          <p:cNvPr id="12" name="Rectangle 11"/>
          <p:cNvSpPr/>
          <p:nvPr/>
        </p:nvSpPr>
        <p:spPr bwMode="auto">
          <a:xfrm>
            <a:off x="609599" y="4856406"/>
            <a:ext cx="8349206" cy="329052"/>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3" name="Rectangle 12"/>
          <p:cNvSpPr/>
          <p:nvPr/>
        </p:nvSpPr>
        <p:spPr bwMode="auto">
          <a:xfrm flipH="1">
            <a:off x="682904" y="3483979"/>
            <a:ext cx="567162" cy="381965"/>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7" name="TextBox 6"/>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F5</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1435261" y="2597207"/>
            <a:ext cx="6426420" cy="3983001"/>
          </a:xfrm>
          <a:prstGeom prst="rect">
            <a:avLst/>
          </a:prstGeom>
          <a:noFill/>
          <a:ln w="9525">
            <a:solidFill>
              <a:schemeClr val="tx1"/>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View Customer Payments (Cont’d)</a:t>
            </a:r>
          </a:p>
        </p:txBody>
      </p:sp>
      <p:sp>
        <p:nvSpPr>
          <p:cNvPr id="8195" name="Rectangle 7"/>
          <p:cNvSpPr>
            <a:spLocks noGrp="1" noChangeArrowheads="1"/>
          </p:cNvSpPr>
          <p:nvPr>
            <p:ph idx="1"/>
          </p:nvPr>
        </p:nvSpPr>
        <p:spPr>
          <a:xfrm>
            <a:off x="486697" y="1154219"/>
            <a:ext cx="8455691" cy="1450559"/>
          </a:xfrm>
        </p:spPr>
        <p:txBody>
          <a:bodyPr/>
          <a:lstStyle/>
          <a:p>
            <a:pPr eaLnBrk="1" hangingPunct="1"/>
            <a:r>
              <a:rPr lang="en-US" sz="2200" b="1" dirty="0" smtClean="0"/>
              <a:t>Payment Record</a:t>
            </a:r>
          </a:p>
          <a:p>
            <a:pPr lvl="1" eaLnBrk="1" hangingPunct="1"/>
            <a:r>
              <a:rPr lang="en-US" sz="1800" dirty="0" smtClean="0"/>
              <a:t>The payment record opens and displays in a tab-like format.  The first tab is the </a:t>
            </a:r>
            <a:r>
              <a:rPr lang="en-US" sz="1800" b="1" dirty="0" smtClean="0"/>
              <a:t>Payment Information </a:t>
            </a:r>
            <a:r>
              <a:rPr lang="en-US" sz="1800" dirty="0" smtClean="0"/>
              <a:t>tab where you can review detailed information about this payment.</a:t>
            </a:r>
          </a:p>
        </p:txBody>
      </p:sp>
      <p:sp>
        <p:nvSpPr>
          <p:cNvPr id="9" name="Rectangle 8"/>
          <p:cNvSpPr/>
          <p:nvPr/>
        </p:nvSpPr>
        <p:spPr bwMode="auto">
          <a:xfrm flipH="1">
            <a:off x="1656579" y="3279220"/>
            <a:ext cx="1040322" cy="193185"/>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 name="TextBox 5"/>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F6</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1438839" y="3285138"/>
            <a:ext cx="6333571" cy="3440016"/>
          </a:xfrm>
          <a:prstGeom prst="rect">
            <a:avLst/>
          </a:prstGeom>
          <a:noFill/>
          <a:ln w="9525">
            <a:solidFill>
              <a:schemeClr val="bg2">
                <a:lumMod val="75000"/>
              </a:schemeClr>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View Customer Payments (Cont’d)</a:t>
            </a:r>
          </a:p>
        </p:txBody>
      </p:sp>
      <p:sp>
        <p:nvSpPr>
          <p:cNvPr id="8195" name="Rectangle 7"/>
          <p:cNvSpPr>
            <a:spLocks noGrp="1" noChangeArrowheads="1"/>
          </p:cNvSpPr>
          <p:nvPr>
            <p:ph idx="1"/>
          </p:nvPr>
        </p:nvSpPr>
        <p:spPr>
          <a:xfrm>
            <a:off x="433205" y="1093779"/>
            <a:ext cx="8642555" cy="1932034"/>
          </a:xfrm>
        </p:spPr>
        <p:txBody>
          <a:bodyPr/>
          <a:lstStyle/>
          <a:p>
            <a:pPr eaLnBrk="1" hangingPunct="1"/>
            <a:r>
              <a:rPr lang="en-US" sz="2200" b="1" dirty="0" smtClean="0"/>
              <a:t>Payment Record</a:t>
            </a:r>
          </a:p>
          <a:p>
            <a:pPr lvl="1" eaLnBrk="1" hangingPunct="1"/>
            <a:r>
              <a:rPr lang="en-US" sz="1800" dirty="0" smtClean="0"/>
              <a:t>Within the payment record, select the </a:t>
            </a:r>
            <a:r>
              <a:rPr lang="en-US" sz="1800" b="1" dirty="0" smtClean="0"/>
              <a:t>Review Correspondence </a:t>
            </a:r>
            <a:r>
              <a:rPr lang="en-US" sz="1800" dirty="0" smtClean="0"/>
              <a:t>tab to search for and review correspondence records associated with this payment.</a:t>
            </a:r>
          </a:p>
          <a:p>
            <a:pPr lvl="1" eaLnBrk="1" hangingPunct="1"/>
            <a:r>
              <a:rPr lang="en-US" sz="1800" dirty="0" smtClean="0"/>
              <a:t>Select the </a:t>
            </a:r>
            <a:r>
              <a:rPr lang="en-US" sz="1800" b="1" dirty="0" smtClean="0"/>
              <a:t>[Search] </a:t>
            </a:r>
            <a:r>
              <a:rPr lang="en-US" sz="1800" dirty="0" smtClean="0"/>
              <a:t>button without entering search criteria.</a:t>
            </a:r>
          </a:p>
          <a:p>
            <a:pPr lvl="2" eaLnBrk="1" hangingPunct="1"/>
            <a:r>
              <a:rPr lang="en-US" sz="1600" dirty="0" smtClean="0"/>
              <a:t>If you have access to a large number of correspondence records, you may want to enter search criteria and select the </a:t>
            </a:r>
            <a:r>
              <a:rPr lang="en-US" sz="1600" b="1" dirty="0" smtClean="0"/>
              <a:t>[Search] </a:t>
            </a:r>
            <a:r>
              <a:rPr lang="en-US" sz="1600" dirty="0" smtClean="0"/>
              <a:t>button to limit the search results to a manageable number. </a:t>
            </a:r>
          </a:p>
        </p:txBody>
      </p:sp>
      <p:sp>
        <p:nvSpPr>
          <p:cNvPr id="9" name="Rectangle 8"/>
          <p:cNvSpPr/>
          <p:nvPr/>
        </p:nvSpPr>
        <p:spPr bwMode="auto">
          <a:xfrm flipH="1">
            <a:off x="2648015" y="4043668"/>
            <a:ext cx="1456151" cy="290285"/>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0" name="Rectangle 9"/>
          <p:cNvSpPr/>
          <p:nvPr/>
        </p:nvSpPr>
        <p:spPr bwMode="auto">
          <a:xfrm flipH="1">
            <a:off x="1481667" y="6308745"/>
            <a:ext cx="631376" cy="341085"/>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7" name="TextBox 6"/>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F7</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590308" y="2600137"/>
            <a:ext cx="7812911" cy="3800664"/>
          </a:xfrm>
          <a:prstGeom prst="rect">
            <a:avLst/>
          </a:prstGeom>
          <a:noFill/>
          <a:ln w="9525">
            <a:solidFill>
              <a:schemeClr val="tx1"/>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View Customer Payments (Cont’d)</a:t>
            </a:r>
          </a:p>
        </p:txBody>
      </p:sp>
      <p:sp>
        <p:nvSpPr>
          <p:cNvPr id="8195" name="Rectangle 7"/>
          <p:cNvSpPr>
            <a:spLocks noGrp="1" noChangeArrowheads="1"/>
          </p:cNvSpPr>
          <p:nvPr>
            <p:ph idx="1"/>
          </p:nvPr>
        </p:nvSpPr>
        <p:spPr>
          <a:xfrm>
            <a:off x="372792" y="1128935"/>
            <a:ext cx="8686800" cy="1483401"/>
          </a:xfrm>
        </p:spPr>
        <p:txBody>
          <a:bodyPr/>
          <a:lstStyle/>
          <a:p>
            <a:pPr eaLnBrk="1" hangingPunct="1"/>
            <a:r>
              <a:rPr lang="en-US" sz="2000" b="1" dirty="0" smtClean="0"/>
              <a:t>Payment Record</a:t>
            </a:r>
          </a:p>
          <a:p>
            <a:pPr lvl="1" eaLnBrk="1" hangingPunct="1"/>
            <a:r>
              <a:rPr lang="en-US" sz="1600" dirty="0" smtClean="0"/>
              <a:t>In the search results, review the correspondence records.</a:t>
            </a:r>
          </a:p>
          <a:p>
            <a:pPr lvl="1" eaLnBrk="1" hangingPunct="1"/>
            <a:r>
              <a:rPr lang="en-US" sz="1600" dirty="0" smtClean="0"/>
              <a:t>To review the details of a payment correspondence record, select the </a:t>
            </a:r>
            <a:r>
              <a:rPr lang="en-US" sz="1600" b="1" dirty="0" smtClean="0"/>
              <a:t>correspondence record </a:t>
            </a:r>
            <a:r>
              <a:rPr lang="en-US" sz="1600" dirty="0" smtClean="0"/>
              <a:t>and then review the details that display below the search results.  </a:t>
            </a:r>
            <a:endParaRPr lang="en-US" sz="1400" dirty="0" smtClean="0"/>
          </a:p>
        </p:txBody>
      </p:sp>
      <p:sp>
        <p:nvSpPr>
          <p:cNvPr id="7" name="Rectangle 6"/>
          <p:cNvSpPr/>
          <p:nvPr/>
        </p:nvSpPr>
        <p:spPr bwMode="auto">
          <a:xfrm>
            <a:off x="577523" y="2980693"/>
            <a:ext cx="7871996" cy="213919"/>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 name="Rectangle 7"/>
          <p:cNvSpPr/>
          <p:nvPr/>
        </p:nvSpPr>
        <p:spPr bwMode="auto">
          <a:xfrm>
            <a:off x="590309" y="3750197"/>
            <a:ext cx="6632294" cy="2696902"/>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1" name="TextBox 10"/>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F8</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935665" y="3356266"/>
            <a:ext cx="7272671" cy="1499191"/>
          </a:xfrm>
          <a:prstGeom prst="rect">
            <a:avLst/>
          </a:prstGeom>
          <a:noFill/>
          <a:ln w="9525">
            <a:solidFill>
              <a:schemeClr val="tx1"/>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View Customer Payments (Cont’d)</a:t>
            </a:r>
          </a:p>
        </p:txBody>
      </p:sp>
      <p:sp>
        <p:nvSpPr>
          <p:cNvPr id="8195" name="Rectangle 7"/>
          <p:cNvSpPr>
            <a:spLocks noGrp="1" noChangeArrowheads="1"/>
          </p:cNvSpPr>
          <p:nvPr>
            <p:ph idx="1"/>
          </p:nvPr>
        </p:nvSpPr>
        <p:spPr>
          <a:xfrm>
            <a:off x="457199" y="1316447"/>
            <a:ext cx="8529433" cy="1723275"/>
          </a:xfrm>
        </p:spPr>
        <p:txBody>
          <a:bodyPr/>
          <a:lstStyle/>
          <a:p>
            <a:pPr eaLnBrk="1" hangingPunct="1"/>
            <a:r>
              <a:rPr lang="en-US" sz="2200" b="1" dirty="0" smtClean="0"/>
              <a:t>Payment Record</a:t>
            </a:r>
          </a:p>
          <a:p>
            <a:pPr lvl="1" eaLnBrk="1" hangingPunct="1"/>
            <a:r>
              <a:rPr lang="en-US" sz="1800" dirty="0" smtClean="0"/>
              <a:t>Within the payment record, if you would like to create new correspondence to send to GSA regarding this payment, select the </a:t>
            </a:r>
            <a:r>
              <a:rPr lang="en-US" sz="1800" b="1" dirty="0" smtClean="0"/>
              <a:t>[Send New Correspondence] </a:t>
            </a:r>
            <a:r>
              <a:rPr lang="en-US" sz="1800" dirty="0" smtClean="0"/>
              <a:t>button. </a:t>
            </a:r>
          </a:p>
        </p:txBody>
      </p:sp>
      <p:sp>
        <p:nvSpPr>
          <p:cNvPr id="9" name="Rectangle 8"/>
          <p:cNvSpPr/>
          <p:nvPr/>
        </p:nvSpPr>
        <p:spPr bwMode="auto">
          <a:xfrm flipH="1">
            <a:off x="1275907" y="3715657"/>
            <a:ext cx="2468778" cy="493486"/>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 name="TextBox 5"/>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F9</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VCSS Registration Steps (Cont’d)</a:t>
            </a:r>
          </a:p>
        </p:txBody>
      </p:sp>
      <p:sp>
        <p:nvSpPr>
          <p:cNvPr id="8195" name="Rectangle 7"/>
          <p:cNvSpPr>
            <a:spLocks noGrp="1" noChangeArrowheads="1"/>
          </p:cNvSpPr>
          <p:nvPr>
            <p:ph idx="1"/>
          </p:nvPr>
        </p:nvSpPr>
        <p:spPr>
          <a:xfrm>
            <a:off x="530942" y="1147299"/>
            <a:ext cx="8411446" cy="1294945"/>
          </a:xfrm>
        </p:spPr>
        <p:txBody>
          <a:bodyPr/>
          <a:lstStyle/>
          <a:p>
            <a:pPr marL="463550" lvl="1" indent="-463550" eaLnBrk="1" hangingPunct="1">
              <a:buSzPct val="100000"/>
              <a:buFont typeface="+mj-lt"/>
              <a:buAutoNum type="arabicPeriod" startAt="6"/>
            </a:pPr>
            <a:r>
              <a:rPr lang="en-US" sz="1800" dirty="0" smtClean="0"/>
              <a:t>On the next screen of the GSA launch page, review the registration form.</a:t>
            </a:r>
          </a:p>
          <a:p>
            <a:pPr marL="809625" lvl="2" indent="-463550" eaLnBrk="1" hangingPunct="1">
              <a:buSzPct val="100000"/>
            </a:pPr>
            <a:r>
              <a:rPr lang="en-US" sz="1800" dirty="0" smtClean="0"/>
              <a:t>If the information is correct, read the Administrator Responsibility text and select the </a:t>
            </a:r>
            <a:r>
              <a:rPr lang="en-US" sz="1800" b="1" dirty="0" smtClean="0"/>
              <a:t>I accept this responsibility</a:t>
            </a:r>
            <a:r>
              <a:rPr lang="en-US" sz="1800" dirty="0" smtClean="0"/>
              <a:t> checkbox. </a:t>
            </a:r>
          </a:p>
          <a:p>
            <a:pPr marL="1155700" lvl="3" indent="-463550" eaLnBrk="1" hangingPunct="1">
              <a:buSzPct val="100000"/>
            </a:pPr>
            <a:r>
              <a:rPr lang="en-US" sz="1600" dirty="0" smtClean="0"/>
              <a:t>By selecting this checkbox, you are agreeing to become the account administrator of the VCSS account.</a:t>
            </a:r>
          </a:p>
        </p:txBody>
      </p:sp>
      <p:sp>
        <p:nvSpPr>
          <p:cNvPr id="5" name="TextBox 4"/>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B8</a:t>
            </a:r>
            <a:endParaRPr lang="en-US" sz="1200" dirty="0">
              <a:solidFill>
                <a:schemeClr val="tx1">
                  <a:lumMod val="65000"/>
                  <a:lumOff val="35000"/>
                </a:schemeClr>
              </a:solidFill>
            </a:endParaRPr>
          </a:p>
        </p:txBody>
      </p:sp>
      <p:pic>
        <p:nvPicPr>
          <p:cNvPr id="6146" name="Picture 2"/>
          <p:cNvPicPr>
            <a:picLocks noChangeAspect="1" noChangeArrowheads="1"/>
          </p:cNvPicPr>
          <p:nvPr/>
        </p:nvPicPr>
        <p:blipFill>
          <a:blip r:embed="rId3" cstate="print"/>
          <a:srcRect/>
          <a:stretch>
            <a:fillRect/>
          </a:stretch>
        </p:blipFill>
        <p:spPr bwMode="auto">
          <a:xfrm>
            <a:off x="1472526" y="2638304"/>
            <a:ext cx="6187045" cy="4124696"/>
          </a:xfrm>
          <a:prstGeom prst="rect">
            <a:avLst/>
          </a:prstGeom>
          <a:noFill/>
          <a:ln w="9525">
            <a:solidFill>
              <a:schemeClr val="tx1">
                <a:lumMod val="95000"/>
                <a:lumOff val="5000"/>
              </a:schemeClr>
            </a:solidFill>
            <a:miter lim="800000"/>
            <a:headEnd/>
            <a:tailEnd/>
          </a:ln>
        </p:spPr>
      </p:pic>
      <p:sp>
        <p:nvSpPr>
          <p:cNvPr id="8" name="Rectangle 7"/>
          <p:cNvSpPr/>
          <p:nvPr/>
        </p:nvSpPr>
        <p:spPr bwMode="auto">
          <a:xfrm>
            <a:off x="1605117" y="5842660"/>
            <a:ext cx="5935714" cy="902524"/>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458105" y="4252793"/>
            <a:ext cx="8439050" cy="2032261"/>
          </a:xfrm>
          <a:prstGeom prst="rect">
            <a:avLst/>
          </a:prstGeom>
          <a:noFill/>
          <a:ln w="9525">
            <a:solidFill>
              <a:schemeClr val="tx1"/>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View Customer Payments (Cont’d)</a:t>
            </a:r>
          </a:p>
        </p:txBody>
      </p:sp>
      <p:sp>
        <p:nvSpPr>
          <p:cNvPr id="8195" name="Rectangle 7"/>
          <p:cNvSpPr>
            <a:spLocks noGrp="1" noChangeArrowheads="1"/>
          </p:cNvSpPr>
          <p:nvPr>
            <p:ph idx="1"/>
          </p:nvPr>
        </p:nvSpPr>
        <p:spPr>
          <a:xfrm>
            <a:off x="436097" y="1141162"/>
            <a:ext cx="8651631" cy="2206949"/>
          </a:xfrm>
        </p:spPr>
        <p:txBody>
          <a:bodyPr/>
          <a:lstStyle/>
          <a:p>
            <a:pPr eaLnBrk="1" hangingPunct="1"/>
            <a:r>
              <a:rPr lang="en-US" sz="2200" b="1" dirty="0" smtClean="0"/>
              <a:t>Send Correspondence page</a:t>
            </a:r>
          </a:p>
          <a:p>
            <a:pPr lvl="1" eaLnBrk="1" hangingPunct="1"/>
            <a:r>
              <a:rPr lang="en-US" sz="1800" dirty="0" smtClean="0"/>
              <a:t>The Send Correspondence page displays.  To send correspondence to GSA, fill out the following information:</a:t>
            </a:r>
          </a:p>
          <a:p>
            <a:pPr lvl="2" eaLnBrk="1" hangingPunct="1"/>
            <a:r>
              <a:rPr lang="en-US" sz="1600" dirty="0" smtClean="0"/>
              <a:t>Your contact, account, and correspondence information.</a:t>
            </a:r>
          </a:p>
          <a:p>
            <a:pPr lvl="2" eaLnBrk="1" hangingPunct="1"/>
            <a:r>
              <a:rPr lang="en-US" sz="1600" dirty="0" smtClean="0"/>
              <a:t>Add an attachment, if needed.</a:t>
            </a:r>
          </a:p>
          <a:p>
            <a:pPr lvl="2" eaLnBrk="1" hangingPunct="1"/>
            <a:r>
              <a:rPr lang="en-US" sz="1600" dirty="0" smtClean="0"/>
              <a:t>Select the </a:t>
            </a:r>
            <a:r>
              <a:rPr lang="en-US" sz="1600" b="1" dirty="0" smtClean="0"/>
              <a:t>[Submit Correspondence] </a:t>
            </a:r>
            <a:r>
              <a:rPr lang="en-US" sz="1600" dirty="0" smtClean="0"/>
              <a:t>button to send the correspondence to GSA.  Once submitted, GSA will receive and review this correspondence.</a:t>
            </a:r>
          </a:p>
        </p:txBody>
      </p:sp>
      <p:sp>
        <p:nvSpPr>
          <p:cNvPr id="9" name="Rectangle 8"/>
          <p:cNvSpPr/>
          <p:nvPr/>
        </p:nvSpPr>
        <p:spPr bwMode="auto">
          <a:xfrm flipH="1">
            <a:off x="499729" y="4705158"/>
            <a:ext cx="1910137" cy="391885"/>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 name="TextBox 7"/>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F10</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588561" y="3354004"/>
            <a:ext cx="8429056" cy="2097671"/>
          </a:xfrm>
          <a:prstGeom prst="rect">
            <a:avLst/>
          </a:prstGeom>
          <a:noFill/>
          <a:ln w="9525">
            <a:solidFill>
              <a:schemeClr val="tx1"/>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View Customer Payments (Cont’d)</a:t>
            </a:r>
          </a:p>
        </p:txBody>
      </p:sp>
      <p:sp>
        <p:nvSpPr>
          <p:cNvPr id="8195" name="Rectangle 7"/>
          <p:cNvSpPr>
            <a:spLocks noGrp="1" noChangeArrowheads="1"/>
          </p:cNvSpPr>
          <p:nvPr>
            <p:ph idx="1"/>
          </p:nvPr>
        </p:nvSpPr>
        <p:spPr>
          <a:xfrm>
            <a:off x="589935" y="1292391"/>
            <a:ext cx="8352453" cy="1155387"/>
          </a:xfrm>
        </p:spPr>
        <p:txBody>
          <a:bodyPr/>
          <a:lstStyle/>
          <a:p>
            <a:pPr eaLnBrk="1" hangingPunct="1"/>
            <a:r>
              <a:rPr lang="en-US" sz="2200" b="1" dirty="0" smtClean="0"/>
              <a:t>Payment Search page</a:t>
            </a:r>
          </a:p>
          <a:p>
            <a:pPr lvl="1" eaLnBrk="1" hangingPunct="1"/>
            <a:r>
              <a:rPr lang="en-US" sz="1800" dirty="0" smtClean="0"/>
              <a:t>To view an account summary associated with a payment record, select a </a:t>
            </a:r>
            <a:r>
              <a:rPr lang="en-US" sz="1800" b="1" dirty="0" smtClean="0"/>
              <a:t>payment record </a:t>
            </a:r>
            <a:r>
              <a:rPr lang="en-US" sz="1800" dirty="0" smtClean="0"/>
              <a:t>and then select the </a:t>
            </a:r>
            <a:r>
              <a:rPr lang="en-US" sz="1800" b="1" dirty="0" smtClean="0"/>
              <a:t>[Account Summary] </a:t>
            </a:r>
            <a:r>
              <a:rPr lang="en-US" sz="1800" dirty="0" smtClean="0"/>
              <a:t>button.</a:t>
            </a:r>
          </a:p>
        </p:txBody>
      </p:sp>
      <p:sp>
        <p:nvSpPr>
          <p:cNvPr id="8" name="Rectangle 7"/>
          <p:cNvSpPr/>
          <p:nvPr/>
        </p:nvSpPr>
        <p:spPr bwMode="auto">
          <a:xfrm>
            <a:off x="609599" y="4833257"/>
            <a:ext cx="8383930" cy="236454"/>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9" name="Rectangle 8"/>
          <p:cNvSpPr/>
          <p:nvPr/>
        </p:nvSpPr>
        <p:spPr bwMode="auto">
          <a:xfrm>
            <a:off x="1354239" y="3396343"/>
            <a:ext cx="1527858" cy="388579"/>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7" name="TextBox 6"/>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F11</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879676" y="3141964"/>
            <a:ext cx="7497501" cy="3482071"/>
          </a:xfrm>
          <a:prstGeom prst="rect">
            <a:avLst/>
          </a:prstGeom>
          <a:noFill/>
          <a:ln w="9525">
            <a:solidFill>
              <a:schemeClr val="tx1"/>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View Customer Payments (Cont’d)</a:t>
            </a:r>
          </a:p>
        </p:txBody>
      </p:sp>
      <p:sp>
        <p:nvSpPr>
          <p:cNvPr id="8195" name="Rectangle 7"/>
          <p:cNvSpPr>
            <a:spLocks noGrp="1" noChangeArrowheads="1"/>
          </p:cNvSpPr>
          <p:nvPr>
            <p:ph idx="1"/>
          </p:nvPr>
        </p:nvSpPr>
        <p:spPr>
          <a:xfrm>
            <a:off x="501445" y="1143683"/>
            <a:ext cx="8440943" cy="2005917"/>
          </a:xfrm>
        </p:spPr>
        <p:txBody>
          <a:bodyPr/>
          <a:lstStyle/>
          <a:p>
            <a:pPr eaLnBrk="1" hangingPunct="1"/>
            <a:r>
              <a:rPr lang="en-US" sz="2200" b="1" dirty="0" smtClean="0"/>
              <a:t>Account Summary page</a:t>
            </a:r>
          </a:p>
          <a:p>
            <a:pPr lvl="1" eaLnBrk="1" hangingPunct="1"/>
            <a:r>
              <a:rPr lang="en-US" sz="1800" dirty="0" smtClean="0"/>
              <a:t>The Account Summary page displays with a search criteria area to search for and view account summary records associated with the selected payment record. </a:t>
            </a:r>
          </a:p>
          <a:p>
            <a:pPr lvl="1" eaLnBrk="1" hangingPunct="1"/>
            <a:r>
              <a:rPr lang="en-US" sz="1800" dirty="0" smtClean="0"/>
              <a:t>Enter search criteria and select the </a:t>
            </a:r>
            <a:r>
              <a:rPr lang="en-US" sz="1800" b="1" dirty="0" smtClean="0"/>
              <a:t>[Search] </a:t>
            </a:r>
            <a:r>
              <a:rPr lang="en-US" sz="1800" dirty="0" smtClean="0"/>
              <a:t>button to review account summary records. </a:t>
            </a:r>
            <a:endParaRPr lang="en-US" sz="1600" dirty="0" smtClean="0"/>
          </a:p>
        </p:txBody>
      </p:sp>
      <p:sp>
        <p:nvSpPr>
          <p:cNvPr id="7" name="Rectangle 6"/>
          <p:cNvSpPr/>
          <p:nvPr/>
        </p:nvSpPr>
        <p:spPr bwMode="auto">
          <a:xfrm>
            <a:off x="1005437" y="4907483"/>
            <a:ext cx="452974" cy="208527"/>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 name="Rectangle 7"/>
          <p:cNvSpPr/>
          <p:nvPr/>
        </p:nvSpPr>
        <p:spPr bwMode="auto">
          <a:xfrm>
            <a:off x="899150" y="5688590"/>
            <a:ext cx="7457771" cy="943704"/>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9" name="TextBox 8"/>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F12</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srcRect/>
          <a:stretch>
            <a:fillRect/>
          </a:stretch>
        </p:blipFill>
        <p:spPr bwMode="auto">
          <a:xfrm>
            <a:off x="588561" y="3354004"/>
            <a:ext cx="8429056" cy="2097671"/>
          </a:xfrm>
          <a:prstGeom prst="rect">
            <a:avLst/>
          </a:prstGeom>
          <a:noFill/>
          <a:ln w="9525">
            <a:solidFill>
              <a:schemeClr val="tx1"/>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View Customer Payments (Cont’d)</a:t>
            </a:r>
          </a:p>
        </p:txBody>
      </p:sp>
      <p:sp>
        <p:nvSpPr>
          <p:cNvPr id="8195" name="Rectangle 7"/>
          <p:cNvSpPr>
            <a:spLocks noGrp="1" noChangeArrowheads="1"/>
          </p:cNvSpPr>
          <p:nvPr>
            <p:ph idx="1"/>
          </p:nvPr>
        </p:nvSpPr>
        <p:spPr>
          <a:xfrm>
            <a:off x="471951" y="1316448"/>
            <a:ext cx="8583561" cy="1215738"/>
          </a:xfrm>
        </p:spPr>
        <p:txBody>
          <a:bodyPr/>
          <a:lstStyle/>
          <a:p>
            <a:pPr eaLnBrk="1" hangingPunct="1"/>
            <a:r>
              <a:rPr lang="en-US" sz="2200" b="1" dirty="0" smtClean="0"/>
              <a:t>Payment Search page</a:t>
            </a:r>
          </a:p>
          <a:p>
            <a:pPr lvl="1" eaLnBrk="1" hangingPunct="1"/>
            <a:r>
              <a:rPr lang="en-US" sz="1800" dirty="0" smtClean="0"/>
              <a:t>To view the statement that the payment was made on, select a payment record and then select the </a:t>
            </a:r>
            <a:r>
              <a:rPr lang="en-US" sz="1800" b="1" dirty="0" smtClean="0"/>
              <a:t>[View Statement] </a:t>
            </a:r>
            <a:r>
              <a:rPr lang="en-US" sz="1800" dirty="0" smtClean="0"/>
              <a:t>button. </a:t>
            </a:r>
          </a:p>
        </p:txBody>
      </p:sp>
      <p:sp>
        <p:nvSpPr>
          <p:cNvPr id="8" name="Rectangle 7"/>
          <p:cNvSpPr/>
          <p:nvPr/>
        </p:nvSpPr>
        <p:spPr bwMode="auto">
          <a:xfrm>
            <a:off x="609599" y="4833257"/>
            <a:ext cx="8395505" cy="259604"/>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9" name="Rectangle 8"/>
          <p:cNvSpPr/>
          <p:nvPr/>
        </p:nvSpPr>
        <p:spPr bwMode="auto">
          <a:xfrm>
            <a:off x="2951543" y="3396343"/>
            <a:ext cx="1330171" cy="411728"/>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7" name="TextBox 6"/>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F13</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2812345" y="5423248"/>
            <a:ext cx="3089691" cy="922966"/>
            <a:chOff x="2812345" y="5331635"/>
            <a:chExt cx="3089691" cy="922966"/>
          </a:xfrm>
        </p:grpSpPr>
        <p:pic>
          <p:nvPicPr>
            <p:cNvPr id="4" name="Picture 2"/>
            <p:cNvPicPr>
              <a:picLocks noChangeAspect="1" noChangeArrowheads="1"/>
            </p:cNvPicPr>
            <p:nvPr/>
          </p:nvPicPr>
          <p:blipFill>
            <a:blip r:embed="rId3" cstate="print"/>
            <a:srcRect r="63511" b="60116"/>
            <a:stretch>
              <a:fillRect/>
            </a:stretch>
          </p:blipFill>
          <p:spPr bwMode="auto">
            <a:xfrm>
              <a:off x="2812345" y="5331635"/>
              <a:ext cx="1122350" cy="362588"/>
            </a:xfrm>
            <a:prstGeom prst="rect">
              <a:avLst/>
            </a:prstGeom>
            <a:noFill/>
            <a:ln w="9525">
              <a:solidFill>
                <a:schemeClr val="tx1"/>
              </a:solidFill>
              <a:miter lim="800000"/>
              <a:headEnd/>
              <a:tailEnd/>
            </a:ln>
          </p:spPr>
        </p:pic>
        <p:pic>
          <p:nvPicPr>
            <p:cNvPr id="7" name="Picture 2"/>
            <p:cNvPicPr>
              <a:picLocks noChangeAspect="1" noChangeArrowheads="1"/>
            </p:cNvPicPr>
            <p:nvPr/>
          </p:nvPicPr>
          <p:blipFill>
            <a:blip r:embed="rId3" cstate="print"/>
            <a:srcRect t="35312"/>
            <a:stretch>
              <a:fillRect/>
            </a:stretch>
          </p:blipFill>
          <p:spPr bwMode="auto">
            <a:xfrm>
              <a:off x="2826195" y="5666509"/>
              <a:ext cx="3075841" cy="588092"/>
            </a:xfrm>
            <a:prstGeom prst="rect">
              <a:avLst/>
            </a:prstGeom>
            <a:noFill/>
            <a:ln w="9525">
              <a:solidFill>
                <a:schemeClr val="tx1"/>
              </a:solidFill>
              <a:miter lim="800000"/>
              <a:headEnd/>
              <a:tailEnd/>
            </a:ln>
          </p:spPr>
        </p:pic>
      </p:grpSp>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View Refunds</a:t>
            </a:r>
          </a:p>
        </p:txBody>
      </p:sp>
      <p:sp>
        <p:nvSpPr>
          <p:cNvPr id="8195" name="Rectangle 7"/>
          <p:cNvSpPr>
            <a:spLocks noGrp="1" noChangeArrowheads="1"/>
          </p:cNvSpPr>
          <p:nvPr>
            <p:ph idx="1"/>
          </p:nvPr>
        </p:nvSpPr>
        <p:spPr>
          <a:xfrm>
            <a:off x="492370" y="1207983"/>
            <a:ext cx="8492222" cy="3636972"/>
          </a:xfrm>
        </p:spPr>
        <p:txBody>
          <a:bodyPr/>
          <a:lstStyle/>
          <a:p>
            <a:pPr eaLnBrk="1" hangingPunct="1"/>
            <a:r>
              <a:rPr lang="en-US" sz="2000" b="1" dirty="0" smtClean="0"/>
              <a:t>The Refunds Search page is used to search for and view refunds that GSA has made to your account.</a:t>
            </a:r>
          </a:p>
          <a:p>
            <a:pPr eaLnBrk="1" hangingPunct="1">
              <a:buNone/>
            </a:pPr>
            <a:endParaRPr lang="en-US" sz="1000" dirty="0" smtClean="0"/>
          </a:p>
          <a:p>
            <a:pPr lvl="1" eaLnBrk="1" hangingPunct="1"/>
            <a:r>
              <a:rPr lang="en-US" sz="1800" dirty="0" smtClean="0"/>
              <a:t>View refund details, such as payment number, invoice number, and payment amount.</a:t>
            </a:r>
          </a:p>
          <a:p>
            <a:pPr lvl="1" eaLnBrk="1" hangingPunct="1">
              <a:buNone/>
            </a:pPr>
            <a:endParaRPr lang="en-US" sz="1800" dirty="0" smtClean="0"/>
          </a:p>
          <a:p>
            <a:pPr lvl="1" eaLnBrk="1" hangingPunct="1"/>
            <a:r>
              <a:rPr lang="en-US" sz="1800" dirty="0" smtClean="0"/>
              <a:t>Create and view refund correspondence to send to GSA</a:t>
            </a:r>
          </a:p>
          <a:p>
            <a:pPr lvl="2" eaLnBrk="1" hangingPunct="1"/>
            <a:r>
              <a:rPr lang="en-US" sz="1400" dirty="0" smtClean="0"/>
              <a:t>Refund correspondence are messages regarding a specific refund on your account.  This correspondence should not be related to a general account issue or question, or a specific statement or payment on your account. </a:t>
            </a:r>
            <a:r>
              <a:rPr lang="en-US" sz="1400" dirty="0"/>
              <a:t>Please contact your Contracting Officer to discuss payment or refund questions.</a:t>
            </a:r>
          </a:p>
          <a:p>
            <a:pPr lvl="2" eaLnBrk="1" hangingPunct="1">
              <a:buNone/>
            </a:pPr>
            <a:endParaRPr lang="en-US" sz="1000" dirty="0" smtClean="0"/>
          </a:p>
          <a:p>
            <a:pPr marL="577850" lvl="2" eaLnBrk="1" hangingPunct="1"/>
            <a:r>
              <a:rPr lang="en-US" sz="1800" dirty="0" smtClean="0"/>
              <a:t>To access the Refunds Search page, from the menu bar select </a:t>
            </a:r>
            <a:r>
              <a:rPr lang="en-US" sz="1800" b="1" dirty="0" smtClean="0"/>
              <a:t>Payments &gt; View Refunds</a:t>
            </a:r>
            <a:r>
              <a:rPr lang="en-US" sz="1800" dirty="0" smtClean="0"/>
              <a:t>.</a:t>
            </a:r>
          </a:p>
        </p:txBody>
      </p:sp>
      <p:sp>
        <p:nvSpPr>
          <p:cNvPr id="5" name="Rectangle 4"/>
          <p:cNvSpPr/>
          <p:nvPr/>
        </p:nvSpPr>
        <p:spPr bwMode="auto">
          <a:xfrm>
            <a:off x="2778917" y="5452355"/>
            <a:ext cx="1128065" cy="347331"/>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 name="Rectangle 5"/>
          <p:cNvSpPr/>
          <p:nvPr/>
        </p:nvSpPr>
        <p:spPr bwMode="auto">
          <a:xfrm>
            <a:off x="2811547" y="6031117"/>
            <a:ext cx="3062780" cy="281187"/>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9" name="TextBox 8"/>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F14</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View Refunds (Cont’d)</a:t>
            </a:r>
          </a:p>
        </p:txBody>
      </p:sp>
      <p:sp>
        <p:nvSpPr>
          <p:cNvPr id="8195" name="Rectangle 7"/>
          <p:cNvSpPr>
            <a:spLocks noGrp="1" noChangeArrowheads="1"/>
          </p:cNvSpPr>
          <p:nvPr>
            <p:ph idx="1"/>
          </p:nvPr>
        </p:nvSpPr>
        <p:spPr>
          <a:xfrm>
            <a:off x="501445" y="1331195"/>
            <a:ext cx="8440943" cy="1707233"/>
          </a:xfrm>
        </p:spPr>
        <p:txBody>
          <a:bodyPr/>
          <a:lstStyle/>
          <a:p>
            <a:pPr eaLnBrk="1" hangingPunct="1"/>
            <a:r>
              <a:rPr lang="en-US" sz="2200" b="1" dirty="0" smtClean="0"/>
              <a:t>Refunds Search page</a:t>
            </a:r>
          </a:p>
          <a:p>
            <a:pPr lvl="1" eaLnBrk="1" hangingPunct="1"/>
            <a:r>
              <a:rPr lang="en-US" sz="1800" dirty="0" smtClean="0"/>
              <a:t>The Refunds Search page displays with a search criteria area to search for refund records.</a:t>
            </a:r>
          </a:p>
          <a:p>
            <a:pPr lvl="1" eaLnBrk="1" hangingPunct="1"/>
            <a:r>
              <a:rPr lang="en-US" sz="1800" dirty="0" smtClean="0"/>
              <a:t>Enter search criteria and select the </a:t>
            </a:r>
            <a:r>
              <a:rPr lang="en-US" sz="1800" b="1" dirty="0" smtClean="0"/>
              <a:t>[Search] </a:t>
            </a:r>
            <a:r>
              <a:rPr lang="en-US" sz="1800" dirty="0" smtClean="0"/>
              <a:t>button. </a:t>
            </a:r>
          </a:p>
        </p:txBody>
      </p:sp>
      <p:pic>
        <p:nvPicPr>
          <p:cNvPr id="40962" name="Picture 2"/>
          <p:cNvPicPr>
            <a:picLocks noChangeAspect="1" noChangeArrowheads="1"/>
          </p:cNvPicPr>
          <p:nvPr/>
        </p:nvPicPr>
        <p:blipFill>
          <a:blip r:embed="rId3" cstate="print"/>
          <a:srcRect/>
          <a:stretch>
            <a:fillRect/>
          </a:stretch>
        </p:blipFill>
        <p:spPr bwMode="auto">
          <a:xfrm>
            <a:off x="478971" y="3439893"/>
            <a:ext cx="8507639" cy="1994114"/>
          </a:xfrm>
          <a:prstGeom prst="rect">
            <a:avLst/>
          </a:prstGeom>
          <a:noFill/>
          <a:ln w="9525">
            <a:solidFill>
              <a:schemeClr val="tx1"/>
            </a:solidFill>
            <a:miter lim="800000"/>
            <a:headEnd/>
            <a:tailEnd/>
          </a:ln>
        </p:spPr>
      </p:pic>
      <p:sp>
        <p:nvSpPr>
          <p:cNvPr id="11" name="Rectangle 10"/>
          <p:cNvSpPr/>
          <p:nvPr/>
        </p:nvSpPr>
        <p:spPr bwMode="auto">
          <a:xfrm>
            <a:off x="1981900" y="5123542"/>
            <a:ext cx="500043" cy="311355"/>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 name="TextBox 5"/>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F15</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cstate="print"/>
          <a:srcRect/>
          <a:stretch>
            <a:fillRect/>
          </a:stretch>
        </p:blipFill>
        <p:spPr bwMode="auto">
          <a:xfrm>
            <a:off x="399667" y="3352621"/>
            <a:ext cx="8304495" cy="1200558"/>
          </a:xfrm>
          <a:prstGeom prst="rect">
            <a:avLst/>
          </a:prstGeom>
          <a:noFill/>
          <a:ln w="9525">
            <a:solidFill>
              <a:schemeClr val="tx1"/>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View Refunds (Cont’d)</a:t>
            </a:r>
          </a:p>
        </p:txBody>
      </p:sp>
      <p:sp>
        <p:nvSpPr>
          <p:cNvPr id="8195" name="Rectangle 7"/>
          <p:cNvSpPr>
            <a:spLocks noGrp="1" noChangeArrowheads="1"/>
          </p:cNvSpPr>
          <p:nvPr>
            <p:ph idx="1"/>
          </p:nvPr>
        </p:nvSpPr>
        <p:spPr>
          <a:xfrm>
            <a:off x="712788" y="1404936"/>
            <a:ext cx="8229600" cy="1087542"/>
          </a:xfrm>
        </p:spPr>
        <p:txBody>
          <a:bodyPr/>
          <a:lstStyle/>
          <a:p>
            <a:pPr eaLnBrk="1" hangingPunct="1"/>
            <a:r>
              <a:rPr lang="en-US" sz="2200" b="1" dirty="0" smtClean="0"/>
              <a:t>Refunds Search page</a:t>
            </a:r>
          </a:p>
          <a:p>
            <a:pPr lvl="1" eaLnBrk="1" hangingPunct="1"/>
            <a:r>
              <a:rPr lang="en-US" sz="1800" dirty="0" smtClean="0"/>
              <a:t>In the search results, review the refund records.</a:t>
            </a:r>
          </a:p>
        </p:txBody>
      </p:sp>
      <p:sp>
        <p:nvSpPr>
          <p:cNvPr id="9" name="Rectangle 8"/>
          <p:cNvSpPr/>
          <p:nvPr/>
        </p:nvSpPr>
        <p:spPr bwMode="auto">
          <a:xfrm>
            <a:off x="411283" y="4205316"/>
            <a:ext cx="8292879" cy="343535"/>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 name="TextBox 5"/>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F16</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555585" y="3411039"/>
            <a:ext cx="8345347" cy="1222959"/>
          </a:xfrm>
          <a:prstGeom prst="rect">
            <a:avLst/>
          </a:prstGeom>
          <a:noFill/>
          <a:ln w="9525">
            <a:solidFill>
              <a:schemeClr val="tx1"/>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View Refunds (Cont’d)</a:t>
            </a:r>
          </a:p>
        </p:txBody>
      </p:sp>
      <p:sp>
        <p:nvSpPr>
          <p:cNvPr id="8195" name="Rectangle 7"/>
          <p:cNvSpPr>
            <a:spLocks noGrp="1" noChangeArrowheads="1"/>
          </p:cNvSpPr>
          <p:nvPr>
            <p:ph idx="1"/>
          </p:nvPr>
        </p:nvSpPr>
        <p:spPr>
          <a:xfrm>
            <a:off x="589935" y="1404935"/>
            <a:ext cx="8352453" cy="1498685"/>
          </a:xfrm>
        </p:spPr>
        <p:txBody>
          <a:bodyPr/>
          <a:lstStyle/>
          <a:p>
            <a:pPr eaLnBrk="1" hangingPunct="1"/>
            <a:r>
              <a:rPr lang="en-US" sz="2200" b="1" dirty="0" smtClean="0"/>
              <a:t>Refunds Search page</a:t>
            </a:r>
          </a:p>
          <a:p>
            <a:pPr lvl="1" eaLnBrk="1" hangingPunct="1"/>
            <a:r>
              <a:rPr lang="en-US" sz="1800" dirty="0" smtClean="0"/>
              <a:t>To view more detailed information for a refund, select a </a:t>
            </a:r>
            <a:r>
              <a:rPr lang="en-US" sz="1800" b="1" dirty="0" smtClean="0"/>
              <a:t>refund record </a:t>
            </a:r>
            <a:r>
              <a:rPr lang="en-US" sz="1800" dirty="0" smtClean="0"/>
              <a:t>and then select the </a:t>
            </a:r>
            <a:r>
              <a:rPr lang="en-US" sz="1800" b="1" dirty="0" smtClean="0"/>
              <a:t>[View] </a:t>
            </a:r>
            <a:r>
              <a:rPr lang="en-US" sz="1800" dirty="0" smtClean="0"/>
              <a:t>button.</a:t>
            </a:r>
          </a:p>
        </p:txBody>
      </p:sp>
      <p:sp>
        <p:nvSpPr>
          <p:cNvPr id="10" name="Rectangle 9"/>
          <p:cNvSpPr/>
          <p:nvPr/>
        </p:nvSpPr>
        <p:spPr bwMode="auto">
          <a:xfrm>
            <a:off x="577624" y="3419721"/>
            <a:ext cx="383076" cy="226304"/>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1" name="Rectangle 10"/>
          <p:cNvSpPr/>
          <p:nvPr/>
        </p:nvSpPr>
        <p:spPr bwMode="auto">
          <a:xfrm>
            <a:off x="571500" y="4271702"/>
            <a:ext cx="8294708" cy="161402"/>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7" name="TextBox 6"/>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F17</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1805649" y="2624142"/>
            <a:ext cx="5011055" cy="4083388"/>
          </a:xfrm>
          <a:prstGeom prst="rect">
            <a:avLst/>
          </a:prstGeom>
          <a:noFill/>
          <a:ln w="9525">
            <a:solidFill>
              <a:schemeClr val="tx1"/>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View Refunds (Cont’d)</a:t>
            </a:r>
          </a:p>
        </p:txBody>
      </p:sp>
      <p:sp>
        <p:nvSpPr>
          <p:cNvPr id="8195" name="Rectangle 7"/>
          <p:cNvSpPr>
            <a:spLocks noGrp="1" noChangeArrowheads="1"/>
          </p:cNvSpPr>
          <p:nvPr>
            <p:ph idx="1"/>
          </p:nvPr>
        </p:nvSpPr>
        <p:spPr>
          <a:xfrm>
            <a:off x="471948" y="1127835"/>
            <a:ext cx="8470440" cy="1213583"/>
          </a:xfrm>
        </p:spPr>
        <p:txBody>
          <a:bodyPr/>
          <a:lstStyle/>
          <a:p>
            <a:pPr eaLnBrk="1" hangingPunct="1"/>
            <a:r>
              <a:rPr lang="en-US" sz="2200" b="1" dirty="0" smtClean="0"/>
              <a:t>Refund Record</a:t>
            </a:r>
          </a:p>
          <a:p>
            <a:pPr lvl="1" eaLnBrk="1" hangingPunct="1"/>
            <a:r>
              <a:rPr lang="en-US" sz="1800" dirty="0" smtClean="0"/>
              <a:t>The refund record opens and displays in a tab-like format.  The first tab is the </a:t>
            </a:r>
            <a:r>
              <a:rPr lang="en-US" sz="1800" b="1" dirty="0" smtClean="0"/>
              <a:t>Payment Information </a:t>
            </a:r>
            <a:r>
              <a:rPr lang="en-US" sz="1800" dirty="0" smtClean="0"/>
              <a:t>tab where you can review detailed information about this refund.</a:t>
            </a:r>
          </a:p>
        </p:txBody>
      </p:sp>
      <p:sp>
        <p:nvSpPr>
          <p:cNvPr id="9" name="Rectangle 8"/>
          <p:cNvSpPr/>
          <p:nvPr/>
        </p:nvSpPr>
        <p:spPr bwMode="auto">
          <a:xfrm>
            <a:off x="2021560" y="3145621"/>
            <a:ext cx="1103605" cy="222612"/>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 name="TextBox 5"/>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F18</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1248552" y="3237809"/>
            <a:ext cx="6598277" cy="3545760"/>
          </a:xfrm>
          <a:prstGeom prst="rect">
            <a:avLst/>
          </a:prstGeom>
          <a:noFill/>
          <a:ln w="9525">
            <a:solidFill>
              <a:schemeClr val="tx1"/>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View Refunds (Cont’d)</a:t>
            </a:r>
          </a:p>
        </p:txBody>
      </p:sp>
      <p:sp>
        <p:nvSpPr>
          <p:cNvPr id="8195" name="Rectangle 7"/>
          <p:cNvSpPr>
            <a:spLocks noGrp="1" noChangeArrowheads="1"/>
          </p:cNvSpPr>
          <p:nvPr>
            <p:ph idx="1"/>
          </p:nvPr>
        </p:nvSpPr>
        <p:spPr>
          <a:xfrm>
            <a:off x="379828" y="1086270"/>
            <a:ext cx="8764172" cy="2155690"/>
          </a:xfrm>
        </p:spPr>
        <p:txBody>
          <a:bodyPr/>
          <a:lstStyle/>
          <a:p>
            <a:pPr eaLnBrk="1" hangingPunct="1"/>
            <a:r>
              <a:rPr lang="en-US" sz="2200" b="1" dirty="0" smtClean="0"/>
              <a:t>Refund Record</a:t>
            </a:r>
          </a:p>
          <a:p>
            <a:pPr lvl="1" eaLnBrk="1" hangingPunct="1"/>
            <a:r>
              <a:rPr lang="en-US" sz="1800" dirty="0" smtClean="0"/>
              <a:t>Within the refund record, select the </a:t>
            </a:r>
            <a:r>
              <a:rPr lang="en-US" sz="1800" b="1" dirty="0" smtClean="0"/>
              <a:t>Review Correspondence </a:t>
            </a:r>
            <a:r>
              <a:rPr lang="en-US" sz="1800" dirty="0" smtClean="0"/>
              <a:t>tab to search for and review correspondence records associated with this refund. </a:t>
            </a:r>
          </a:p>
          <a:p>
            <a:pPr lvl="1" eaLnBrk="1" hangingPunct="1"/>
            <a:r>
              <a:rPr lang="en-US" sz="1800" dirty="0" smtClean="0"/>
              <a:t>Select the </a:t>
            </a:r>
            <a:r>
              <a:rPr lang="en-US" sz="1800" b="1" dirty="0" smtClean="0"/>
              <a:t>[Search] </a:t>
            </a:r>
            <a:r>
              <a:rPr lang="en-US" sz="1800" dirty="0" smtClean="0"/>
              <a:t>button without entering search criteria.</a:t>
            </a:r>
          </a:p>
          <a:p>
            <a:pPr lvl="2" eaLnBrk="1" hangingPunct="1"/>
            <a:r>
              <a:rPr lang="en-US" sz="1600" dirty="0" smtClean="0"/>
              <a:t>If you have access to a large number of correspondence records, you may want to enter search criteria and select the </a:t>
            </a:r>
            <a:r>
              <a:rPr lang="en-US" sz="1600" b="1" dirty="0" smtClean="0"/>
              <a:t>[Search] </a:t>
            </a:r>
            <a:r>
              <a:rPr lang="en-US" sz="1600" dirty="0" smtClean="0"/>
              <a:t>button to limit the search results to a manageable number. </a:t>
            </a:r>
          </a:p>
        </p:txBody>
      </p:sp>
      <p:sp>
        <p:nvSpPr>
          <p:cNvPr id="7" name="Rectangle 6"/>
          <p:cNvSpPr/>
          <p:nvPr/>
        </p:nvSpPr>
        <p:spPr bwMode="auto">
          <a:xfrm>
            <a:off x="2488019" y="4001425"/>
            <a:ext cx="1531088" cy="339106"/>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 name="Rectangle 7"/>
          <p:cNvSpPr/>
          <p:nvPr/>
        </p:nvSpPr>
        <p:spPr bwMode="auto">
          <a:xfrm>
            <a:off x="1345135" y="6382304"/>
            <a:ext cx="537649" cy="346364"/>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9" name="TextBox 8"/>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F19</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cstate="print"/>
          <a:srcRect/>
          <a:stretch>
            <a:fillRect/>
          </a:stretch>
        </p:blipFill>
        <p:spPr bwMode="auto">
          <a:xfrm>
            <a:off x="731426" y="2078173"/>
            <a:ext cx="8026110" cy="3888426"/>
          </a:xfrm>
          <a:prstGeom prst="rect">
            <a:avLst/>
          </a:prstGeom>
          <a:noFill/>
          <a:ln w="9525">
            <a:solidFill>
              <a:schemeClr val="tx1">
                <a:lumMod val="95000"/>
                <a:lumOff val="5000"/>
              </a:schemeClr>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VCSS Registration Steps (Cont’d)</a:t>
            </a:r>
          </a:p>
        </p:txBody>
      </p:sp>
      <p:sp>
        <p:nvSpPr>
          <p:cNvPr id="8195" name="Rectangle 7"/>
          <p:cNvSpPr>
            <a:spLocks noGrp="1" noChangeArrowheads="1"/>
          </p:cNvSpPr>
          <p:nvPr>
            <p:ph idx="1"/>
          </p:nvPr>
        </p:nvSpPr>
        <p:spPr>
          <a:xfrm>
            <a:off x="530942" y="1361049"/>
            <a:ext cx="8411446" cy="1294945"/>
          </a:xfrm>
        </p:spPr>
        <p:txBody>
          <a:bodyPr/>
          <a:lstStyle/>
          <a:p>
            <a:pPr marL="463550" lvl="1" indent="-463550" eaLnBrk="1" hangingPunct="1">
              <a:buSzPct val="100000"/>
              <a:buFont typeface="+mj-lt"/>
              <a:buAutoNum type="arabicPeriod" startAt="7"/>
            </a:pPr>
            <a:r>
              <a:rPr lang="en-US" sz="1800" dirty="0" smtClean="0"/>
              <a:t>At the bottom of the Confirm and Submit GSA Launch page screen, enter the code from the image and select the </a:t>
            </a:r>
            <a:r>
              <a:rPr lang="en-US" sz="1800" b="1" dirty="0" smtClean="0"/>
              <a:t>Submit </a:t>
            </a:r>
            <a:r>
              <a:rPr lang="en-US" sz="1800" dirty="0" smtClean="0"/>
              <a:t>button.</a:t>
            </a:r>
          </a:p>
        </p:txBody>
      </p:sp>
      <p:sp>
        <p:nvSpPr>
          <p:cNvPr id="5" name="TextBox 4"/>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B9</a:t>
            </a:r>
            <a:endParaRPr lang="en-US" sz="1200" dirty="0">
              <a:solidFill>
                <a:schemeClr val="tx1">
                  <a:lumMod val="65000"/>
                  <a:lumOff val="35000"/>
                </a:schemeClr>
              </a:solidFill>
            </a:endParaRPr>
          </a:p>
        </p:txBody>
      </p:sp>
      <p:sp>
        <p:nvSpPr>
          <p:cNvPr id="8" name="Rectangle 7"/>
          <p:cNvSpPr/>
          <p:nvPr/>
        </p:nvSpPr>
        <p:spPr bwMode="auto">
          <a:xfrm>
            <a:off x="750094" y="4286992"/>
            <a:ext cx="2919381" cy="1650670"/>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787142" y="3211033"/>
            <a:ext cx="8015077" cy="1611497"/>
          </a:xfrm>
          <a:prstGeom prst="rect">
            <a:avLst/>
          </a:prstGeom>
          <a:noFill/>
          <a:ln w="9525">
            <a:solidFill>
              <a:schemeClr val="tx1"/>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View Refunds (Cont’d)</a:t>
            </a:r>
          </a:p>
        </p:txBody>
      </p:sp>
      <p:sp>
        <p:nvSpPr>
          <p:cNvPr id="8195" name="Rectangle 7"/>
          <p:cNvSpPr>
            <a:spLocks noGrp="1" noChangeArrowheads="1"/>
          </p:cNvSpPr>
          <p:nvPr>
            <p:ph idx="1"/>
          </p:nvPr>
        </p:nvSpPr>
        <p:spPr>
          <a:xfrm>
            <a:off x="530942" y="1197110"/>
            <a:ext cx="8411446" cy="1562853"/>
          </a:xfrm>
        </p:spPr>
        <p:txBody>
          <a:bodyPr/>
          <a:lstStyle/>
          <a:p>
            <a:pPr eaLnBrk="1" hangingPunct="1"/>
            <a:r>
              <a:rPr lang="en-US" sz="2200" b="1" dirty="0" smtClean="0"/>
              <a:t>Refund Record</a:t>
            </a:r>
          </a:p>
          <a:p>
            <a:pPr lvl="1" eaLnBrk="1" hangingPunct="1"/>
            <a:r>
              <a:rPr lang="en-US" sz="1800" dirty="0" smtClean="0"/>
              <a:t>Within the refund record, if you would like to create new correspondence to send to GSA regarding this refund, select the </a:t>
            </a:r>
            <a:r>
              <a:rPr lang="en-US" sz="1800" b="1" dirty="0" smtClean="0"/>
              <a:t>[Send New Correspondence] </a:t>
            </a:r>
            <a:r>
              <a:rPr lang="en-US" sz="1800" dirty="0" smtClean="0"/>
              <a:t>button. </a:t>
            </a:r>
          </a:p>
        </p:txBody>
      </p:sp>
      <p:sp>
        <p:nvSpPr>
          <p:cNvPr id="9" name="Rectangle 8"/>
          <p:cNvSpPr/>
          <p:nvPr/>
        </p:nvSpPr>
        <p:spPr bwMode="auto">
          <a:xfrm>
            <a:off x="1212113" y="3594454"/>
            <a:ext cx="2534742" cy="512619"/>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 name="TextBox 5"/>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F21</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717630" y="3340910"/>
            <a:ext cx="7521194" cy="3245989"/>
          </a:xfrm>
          <a:prstGeom prst="rect">
            <a:avLst/>
          </a:prstGeom>
          <a:noFill/>
          <a:ln w="9525">
            <a:solidFill>
              <a:schemeClr val="tx1"/>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View Refunds (Cont’d)</a:t>
            </a:r>
          </a:p>
        </p:txBody>
      </p:sp>
      <p:sp>
        <p:nvSpPr>
          <p:cNvPr id="8195" name="Rectangle 7"/>
          <p:cNvSpPr>
            <a:spLocks noGrp="1" noChangeArrowheads="1"/>
          </p:cNvSpPr>
          <p:nvPr>
            <p:ph idx="1"/>
          </p:nvPr>
        </p:nvSpPr>
        <p:spPr>
          <a:xfrm>
            <a:off x="372440" y="1099989"/>
            <a:ext cx="8743423" cy="2177783"/>
          </a:xfrm>
        </p:spPr>
        <p:txBody>
          <a:bodyPr/>
          <a:lstStyle/>
          <a:p>
            <a:pPr eaLnBrk="1" hangingPunct="1"/>
            <a:r>
              <a:rPr lang="en-US" sz="2000" b="1" dirty="0" smtClean="0"/>
              <a:t>Send Correspondence page</a:t>
            </a:r>
          </a:p>
          <a:p>
            <a:pPr lvl="1" eaLnBrk="1" hangingPunct="1"/>
            <a:r>
              <a:rPr lang="en-US" sz="1800" dirty="0" smtClean="0"/>
              <a:t>The Send Correspondence page displays.  To send correspondence to GSA, fill out the following information:</a:t>
            </a:r>
          </a:p>
          <a:p>
            <a:pPr lvl="2" eaLnBrk="1" hangingPunct="1"/>
            <a:r>
              <a:rPr lang="en-US" sz="1600" dirty="0" smtClean="0"/>
              <a:t>Your contact, account, and correspondence information.</a:t>
            </a:r>
          </a:p>
          <a:p>
            <a:pPr lvl="2" eaLnBrk="1" hangingPunct="1"/>
            <a:r>
              <a:rPr lang="en-US" sz="1600" dirty="0" smtClean="0"/>
              <a:t>Add an attachment, if needed.</a:t>
            </a:r>
          </a:p>
          <a:p>
            <a:pPr lvl="2" eaLnBrk="1" hangingPunct="1"/>
            <a:r>
              <a:rPr lang="en-US" sz="1600" dirty="0" smtClean="0"/>
              <a:t>Select the </a:t>
            </a:r>
            <a:r>
              <a:rPr lang="en-US" sz="1600" b="1" dirty="0" smtClean="0"/>
              <a:t>[Submit Correspondence] </a:t>
            </a:r>
            <a:r>
              <a:rPr lang="en-US" sz="1600" dirty="0" smtClean="0"/>
              <a:t>button to send the correspondence to GSA.  Once submitted, GSA will receive and review this correspondence.</a:t>
            </a:r>
          </a:p>
        </p:txBody>
      </p:sp>
      <p:sp>
        <p:nvSpPr>
          <p:cNvPr id="9" name="Rectangle 8"/>
          <p:cNvSpPr/>
          <p:nvPr/>
        </p:nvSpPr>
        <p:spPr bwMode="auto">
          <a:xfrm>
            <a:off x="952800" y="3480410"/>
            <a:ext cx="1269539" cy="246638"/>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 name="TextBox 7"/>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F22</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References</a:t>
            </a:r>
          </a:p>
        </p:txBody>
      </p:sp>
      <p:sp>
        <p:nvSpPr>
          <p:cNvPr id="8" name="TextBox 7"/>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F23</a:t>
            </a:r>
            <a:endParaRPr lang="en-US" sz="1200" dirty="0">
              <a:solidFill>
                <a:schemeClr val="tx1">
                  <a:lumMod val="65000"/>
                  <a:lumOff val="35000"/>
                </a:schemeClr>
              </a:solidFill>
            </a:endParaRPr>
          </a:p>
        </p:txBody>
      </p:sp>
      <p:sp>
        <p:nvSpPr>
          <p:cNvPr id="11" name="Rectangle 7"/>
          <p:cNvSpPr>
            <a:spLocks noGrp="1" noChangeArrowheads="1"/>
          </p:cNvSpPr>
          <p:nvPr>
            <p:ph idx="1"/>
          </p:nvPr>
        </p:nvSpPr>
        <p:spPr>
          <a:xfrm>
            <a:off x="637632" y="1431448"/>
            <a:ext cx="8229600" cy="830489"/>
          </a:xfrm>
        </p:spPr>
        <p:txBody>
          <a:bodyPr/>
          <a:lstStyle/>
          <a:p>
            <a:pPr marL="231775" lvl="2" eaLnBrk="1" hangingPunct="1"/>
            <a:r>
              <a:rPr lang="en-US" sz="2000" b="1" dirty="0" smtClean="0"/>
              <a:t>Return to the GSA VCSS Launch Page to access other segments of the VCSS presentation:  </a:t>
            </a:r>
            <a:r>
              <a:rPr lang="en-US" sz="1800" b="1" u="sng" dirty="0" smtClean="0"/>
              <a:t>http://vcss.gsa.gov</a:t>
            </a:r>
            <a:r>
              <a:rPr lang="en-US" sz="1800" dirty="0" smtClean="0"/>
              <a:t>.</a:t>
            </a:r>
            <a:endParaRPr lang="en-US" sz="2000" b="1" dirty="0" smtClean="0"/>
          </a:p>
          <a:p>
            <a:pPr eaLnBrk="1" hangingPunct="1">
              <a:buNone/>
            </a:pPr>
            <a:endParaRPr lang="en-US" sz="2000" b="1" dirty="0" smtClean="0"/>
          </a:p>
          <a:p>
            <a:pPr marL="625475" lvl="1" indent="-288925" eaLnBrk="1" hangingPunct="1">
              <a:spcBef>
                <a:spcPts val="600"/>
              </a:spcBef>
              <a:spcAft>
                <a:spcPts val="600"/>
              </a:spcAft>
            </a:pPr>
            <a:r>
              <a:rPr lang="en-US" sz="1800" b="1" dirty="0" smtClean="0"/>
              <a:t>Segment 1:  </a:t>
            </a:r>
            <a:r>
              <a:rPr lang="en-US" sz="1800" dirty="0" smtClean="0"/>
              <a:t>Introduction</a:t>
            </a:r>
            <a:endParaRPr lang="en-US" sz="1800" i="1" dirty="0" smtClean="0"/>
          </a:p>
          <a:p>
            <a:pPr marL="625475" lvl="1" indent="-288925" eaLnBrk="1" hangingPunct="1">
              <a:spcBef>
                <a:spcPts val="600"/>
              </a:spcBef>
              <a:spcAft>
                <a:spcPts val="600"/>
              </a:spcAft>
            </a:pPr>
            <a:r>
              <a:rPr lang="en-US" sz="1800" b="1" dirty="0" smtClean="0"/>
              <a:t>Segment 2:</a:t>
            </a:r>
            <a:r>
              <a:rPr lang="en-US" sz="1800" dirty="0" smtClean="0"/>
              <a:t>  VCSS Account Registration &amp; Requesting Access</a:t>
            </a:r>
            <a:endParaRPr lang="en-US" sz="1800" i="1" dirty="0" smtClean="0"/>
          </a:p>
          <a:p>
            <a:pPr marL="625475" lvl="1" indent="-288925" eaLnBrk="1" hangingPunct="1">
              <a:spcBef>
                <a:spcPts val="600"/>
              </a:spcBef>
              <a:spcAft>
                <a:spcPts val="600"/>
              </a:spcAft>
            </a:pPr>
            <a:r>
              <a:rPr lang="en-US" sz="1800" b="1" dirty="0" smtClean="0"/>
              <a:t>Segment 3:  </a:t>
            </a:r>
            <a:r>
              <a:rPr lang="en-US" sz="1800" dirty="0" smtClean="0"/>
              <a:t>Basic Navigation</a:t>
            </a:r>
            <a:endParaRPr lang="en-US" sz="1800" i="1" dirty="0" smtClean="0"/>
          </a:p>
          <a:p>
            <a:pPr marL="625475" lvl="1" indent="-288925" eaLnBrk="1" hangingPunct="1">
              <a:spcBef>
                <a:spcPts val="600"/>
              </a:spcBef>
              <a:spcAft>
                <a:spcPts val="600"/>
              </a:spcAft>
            </a:pPr>
            <a:r>
              <a:rPr lang="en-US" sz="1800" b="1" dirty="0" smtClean="0"/>
              <a:t>Segment 4:  </a:t>
            </a:r>
            <a:r>
              <a:rPr lang="en-US" sz="1800" dirty="0" smtClean="0"/>
              <a:t>Account Information</a:t>
            </a:r>
          </a:p>
          <a:p>
            <a:pPr marL="625475" lvl="1" indent="-288925" eaLnBrk="1" hangingPunct="1">
              <a:spcBef>
                <a:spcPts val="600"/>
              </a:spcBef>
              <a:spcAft>
                <a:spcPts val="600"/>
              </a:spcAft>
            </a:pPr>
            <a:r>
              <a:rPr lang="en-US" sz="1800" b="1" dirty="0" smtClean="0"/>
              <a:t>Segment 5:  </a:t>
            </a:r>
            <a:r>
              <a:rPr lang="en-US" sz="1800" dirty="0" smtClean="0"/>
              <a:t>Statement and Dispute Information</a:t>
            </a:r>
          </a:p>
          <a:p>
            <a:pPr marL="625475" lvl="1" indent="-288925" eaLnBrk="1" hangingPunct="1">
              <a:spcBef>
                <a:spcPts val="600"/>
              </a:spcBef>
              <a:spcAft>
                <a:spcPts val="600"/>
              </a:spcAft>
            </a:pPr>
            <a:r>
              <a:rPr lang="en-US" sz="1800" b="1" dirty="0" smtClean="0"/>
              <a:t>Segment 6:  </a:t>
            </a:r>
            <a:r>
              <a:rPr lang="en-US" sz="1800" dirty="0" smtClean="0"/>
              <a:t>Customer Payment Information</a:t>
            </a:r>
          </a:p>
          <a:p>
            <a:pPr marL="625475" lvl="1" indent="-288925" eaLnBrk="1" hangingPunct="1">
              <a:spcBef>
                <a:spcPts val="600"/>
              </a:spcBef>
              <a:spcAft>
                <a:spcPts val="600"/>
              </a:spcAft>
            </a:pPr>
            <a:r>
              <a:rPr lang="en-US" sz="1800" b="1" dirty="0" smtClean="0"/>
              <a:t>Segment 7:  </a:t>
            </a:r>
            <a:r>
              <a:rPr lang="en-US" sz="1800" dirty="0" smtClean="0"/>
              <a:t>Correspondence Information</a:t>
            </a:r>
          </a:p>
          <a:p>
            <a:pPr marL="625475" lvl="1" indent="-288925" eaLnBrk="1" hangingPunct="1">
              <a:spcBef>
                <a:spcPts val="600"/>
              </a:spcBef>
              <a:spcAft>
                <a:spcPts val="600"/>
              </a:spcAft>
            </a:pPr>
            <a:r>
              <a:rPr lang="en-US" sz="1800" b="1" dirty="0" smtClean="0"/>
              <a:t>Segment 8:  </a:t>
            </a:r>
            <a:r>
              <a:rPr lang="en-US" sz="1800" dirty="0" smtClean="0"/>
              <a:t>External Applications Information</a:t>
            </a:r>
            <a:endParaRPr lang="en-US" sz="1800" b="1" u="sng" dirty="0" smtClean="0"/>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400050" y="3824236"/>
            <a:ext cx="8743950" cy="1182104"/>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146" name="Rectangle 6"/>
          <p:cNvSpPr>
            <a:spLocks noGrp="1" noChangeArrowheads="1"/>
          </p:cNvSpPr>
          <p:nvPr>
            <p:ph type="title"/>
          </p:nvPr>
        </p:nvSpPr>
        <p:spPr/>
        <p:txBody>
          <a:bodyPr/>
          <a:lstStyle/>
          <a:p>
            <a:pPr eaLnBrk="1" hangingPunct="1"/>
            <a:r>
              <a:rPr lang="en-US" dirty="0" smtClean="0"/>
              <a:t>Table of Contents</a:t>
            </a:r>
          </a:p>
        </p:txBody>
      </p:sp>
      <p:sp>
        <p:nvSpPr>
          <p:cNvPr id="7" name="Rectangle 7"/>
          <p:cNvSpPr>
            <a:spLocks noGrp="1" noChangeArrowheads="1"/>
          </p:cNvSpPr>
          <p:nvPr>
            <p:ph idx="1"/>
          </p:nvPr>
        </p:nvSpPr>
        <p:spPr>
          <a:xfrm>
            <a:off x="491490" y="1253036"/>
            <a:ext cx="8652510" cy="5090614"/>
          </a:xfrm>
        </p:spPr>
        <p:txBody>
          <a:bodyPr/>
          <a:lstStyle/>
          <a:p>
            <a:pPr marL="288925" indent="-288925" eaLnBrk="1" hangingPunct="1">
              <a:spcBef>
                <a:spcPts val="600"/>
              </a:spcBef>
              <a:spcAft>
                <a:spcPts val="600"/>
              </a:spcAft>
            </a:pPr>
            <a:r>
              <a:rPr lang="en-US" sz="1800" b="1" dirty="0" smtClean="0"/>
              <a:t>Segment 1:  </a:t>
            </a:r>
            <a:r>
              <a:rPr lang="en-US" sz="1800" dirty="0" smtClean="0"/>
              <a:t>Introduction </a:t>
            </a:r>
            <a:r>
              <a:rPr lang="en-US" sz="1800" i="1" dirty="0" smtClean="0"/>
              <a:t>(Slides A1 - A5)</a:t>
            </a:r>
          </a:p>
          <a:p>
            <a:pPr marL="288925" indent="-288925" eaLnBrk="1" hangingPunct="1">
              <a:spcBef>
                <a:spcPts val="600"/>
              </a:spcBef>
              <a:spcAft>
                <a:spcPts val="600"/>
              </a:spcAft>
            </a:pPr>
            <a:r>
              <a:rPr lang="en-US" sz="1800" b="1" dirty="0" smtClean="0"/>
              <a:t>Segment 2:</a:t>
            </a:r>
            <a:r>
              <a:rPr lang="en-US" sz="1800" dirty="0" smtClean="0"/>
              <a:t>  VCSS Account Registration &amp; Requesting Access </a:t>
            </a:r>
            <a:r>
              <a:rPr lang="en-US" sz="1800" i="1" dirty="0" smtClean="0"/>
              <a:t>(Slides B1 - B37)</a:t>
            </a:r>
          </a:p>
          <a:p>
            <a:pPr marL="288925" indent="-288925" eaLnBrk="1" hangingPunct="1">
              <a:spcBef>
                <a:spcPts val="600"/>
              </a:spcBef>
              <a:spcAft>
                <a:spcPts val="600"/>
              </a:spcAft>
            </a:pPr>
            <a:r>
              <a:rPr lang="en-US" sz="1800" b="1" dirty="0" smtClean="0"/>
              <a:t>Segment 3:  </a:t>
            </a:r>
            <a:r>
              <a:rPr lang="en-US" sz="1800" dirty="0" smtClean="0"/>
              <a:t>Basic Navigation </a:t>
            </a:r>
            <a:r>
              <a:rPr lang="en-US" sz="1800" i="1" dirty="0" smtClean="0"/>
              <a:t>(Slides C1 - C35)</a:t>
            </a:r>
            <a:endParaRPr lang="en-US" sz="1800" dirty="0" smtClean="0"/>
          </a:p>
          <a:p>
            <a:pPr marL="288925" indent="-288925" eaLnBrk="1" hangingPunct="1">
              <a:spcBef>
                <a:spcPts val="600"/>
              </a:spcBef>
              <a:spcAft>
                <a:spcPts val="600"/>
              </a:spcAft>
            </a:pPr>
            <a:r>
              <a:rPr lang="en-US" sz="1800" b="1" dirty="0" smtClean="0"/>
              <a:t>Segment 4:  </a:t>
            </a:r>
            <a:r>
              <a:rPr lang="en-US" sz="1800" dirty="0" smtClean="0"/>
              <a:t>Account Information </a:t>
            </a:r>
            <a:r>
              <a:rPr lang="en-US" sz="1800" i="1" dirty="0" smtClean="0"/>
              <a:t>(Slides D1 – D32)</a:t>
            </a:r>
            <a:endParaRPr lang="en-US" sz="1800" dirty="0" smtClean="0"/>
          </a:p>
          <a:p>
            <a:pPr marL="288925" indent="-288925" eaLnBrk="1" hangingPunct="1">
              <a:spcBef>
                <a:spcPts val="600"/>
              </a:spcBef>
              <a:spcAft>
                <a:spcPts val="600"/>
              </a:spcAft>
            </a:pPr>
            <a:r>
              <a:rPr lang="en-US" sz="1800" b="1" dirty="0" smtClean="0"/>
              <a:t>Segment 5:  </a:t>
            </a:r>
            <a:r>
              <a:rPr lang="en-US" sz="1800" dirty="0" smtClean="0"/>
              <a:t>Statement and Dispute Information </a:t>
            </a:r>
            <a:r>
              <a:rPr lang="en-US" sz="1800" i="1" dirty="0" smtClean="0"/>
              <a:t>(Slides E1 - E39)</a:t>
            </a:r>
            <a:endParaRPr lang="en-US" sz="1800" dirty="0" smtClean="0"/>
          </a:p>
          <a:p>
            <a:pPr marL="288925" indent="-288925" eaLnBrk="1" hangingPunct="1">
              <a:spcBef>
                <a:spcPts val="600"/>
              </a:spcBef>
              <a:spcAft>
                <a:spcPts val="600"/>
              </a:spcAft>
            </a:pPr>
            <a:r>
              <a:rPr lang="en-US" sz="1800" b="1" dirty="0" smtClean="0"/>
              <a:t>Segment 6:  </a:t>
            </a:r>
            <a:r>
              <a:rPr lang="en-US" sz="1800" dirty="0" smtClean="0"/>
              <a:t>Customer Payment Information </a:t>
            </a:r>
            <a:r>
              <a:rPr lang="en-US" sz="1800" i="1" dirty="0" smtClean="0"/>
              <a:t>(Slides F1 - F23)</a:t>
            </a:r>
            <a:endParaRPr lang="en-US" sz="1800" dirty="0" smtClean="0"/>
          </a:p>
          <a:p>
            <a:pPr marL="288925" indent="-288925" eaLnBrk="1" hangingPunct="1">
              <a:spcBef>
                <a:spcPts val="600"/>
              </a:spcBef>
              <a:spcAft>
                <a:spcPts val="600"/>
              </a:spcAft>
            </a:pPr>
            <a:r>
              <a:rPr lang="en-US" sz="1800" b="1" dirty="0" smtClean="0"/>
              <a:t>Segment 7:  </a:t>
            </a:r>
            <a:r>
              <a:rPr lang="en-US" sz="1800" dirty="0" smtClean="0"/>
              <a:t>Correspondence Information </a:t>
            </a:r>
            <a:r>
              <a:rPr lang="en-US" sz="1800" i="1" dirty="0" smtClean="0"/>
              <a:t>(Slides G1 - G19)</a:t>
            </a:r>
          </a:p>
          <a:p>
            <a:pPr marL="625475" lvl="1" indent="-288925" eaLnBrk="1" hangingPunct="1">
              <a:spcBef>
                <a:spcPts val="600"/>
              </a:spcBef>
              <a:spcAft>
                <a:spcPts val="600"/>
              </a:spcAft>
            </a:pPr>
            <a:r>
              <a:rPr lang="en-US" sz="1600" dirty="0" smtClean="0"/>
              <a:t>View  Statement and Account Correspondence</a:t>
            </a:r>
          </a:p>
          <a:p>
            <a:pPr marL="625475" lvl="1" indent="-288925" eaLnBrk="1" hangingPunct="1">
              <a:spcBef>
                <a:spcPts val="600"/>
              </a:spcBef>
              <a:spcAft>
                <a:spcPts val="600"/>
              </a:spcAft>
            </a:pPr>
            <a:r>
              <a:rPr lang="en-US" sz="1600" dirty="0" smtClean="0"/>
              <a:t>Create Statement and Account Correspondence</a:t>
            </a:r>
          </a:p>
          <a:p>
            <a:pPr marL="288925" indent="-288925" eaLnBrk="1" hangingPunct="1">
              <a:spcBef>
                <a:spcPts val="600"/>
              </a:spcBef>
              <a:spcAft>
                <a:spcPts val="600"/>
              </a:spcAft>
            </a:pPr>
            <a:r>
              <a:rPr lang="en-US" sz="1800" b="1" dirty="0" smtClean="0"/>
              <a:t>Segment 8:  </a:t>
            </a:r>
            <a:r>
              <a:rPr lang="en-US" sz="1800" dirty="0" smtClean="0"/>
              <a:t>External Applications Information </a:t>
            </a:r>
            <a:r>
              <a:rPr lang="en-US" sz="1800" i="1" dirty="0" smtClean="0"/>
              <a:t>(Slides H1 - H6)</a:t>
            </a:r>
            <a:endParaRPr lang="en-US" sz="1800" dirty="0" smtClean="0"/>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2" y="331788"/>
            <a:ext cx="8496659" cy="563562"/>
          </a:xfrm>
        </p:spPr>
        <p:txBody>
          <a:bodyPr/>
          <a:lstStyle/>
          <a:p>
            <a:pPr eaLnBrk="1" hangingPunct="1"/>
            <a:r>
              <a:rPr lang="en-US" dirty="0" smtClean="0"/>
              <a:t>Correspondence Overview</a:t>
            </a:r>
          </a:p>
        </p:txBody>
      </p:sp>
      <p:sp>
        <p:nvSpPr>
          <p:cNvPr id="8195" name="Rectangle 7"/>
          <p:cNvSpPr>
            <a:spLocks noGrp="1" noChangeArrowheads="1"/>
          </p:cNvSpPr>
          <p:nvPr>
            <p:ph idx="1"/>
          </p:nvPr>
        </p:nvSpPr>
        <p:spPr>
          <a:xfrm>
            <a:off x="398207" y="1226975"/>
            <a:ext cx="8642550" cy="4923100"/>
          </a:xfrm>
        </p:spPr>
        <p:txBody>
          <a:bodyPr/>
          <a:lstStyle/>
          <a:p>
            <a:pPr eaLnBrk="1" hangingPunct="1"/>
            <a:r>
              <a:rPr lang="en-US" sz="2200" b="1" dirty="0" smtClean="0"/>
              <a:t>Correspondence</a:t>
            </a:r>
            <a:endParaRPr lang="en-US" sz="2200" dirty="0" smtClean="0"/>
          </a:p>
          <a:p>
            <a:pPr lvl="1" eaLnBrk="1" hangingPunct="1"/>
            <a:r>
              <a:rPr lang="en-US" sz="1600" dirty="0"/>
              <a:t>Correspondence</a:t>
            </a:r>
            <a:r>
              <a:rPr lang="en-US" sz="1600" dirty="0" smtClean="0"/>
              <a:t> is your way of communicating to GSA general issues or questions about </a:t>
            </a:r>
            <a:r>
              <a:rPr lang="en-US" sz="1600" dirty="0"/>
              <a:t>your VCSS account</a:t>
            </a:r>
            <a:r>
              <a:rPr lang="en-US" sz="1600" dirty="0" smtClean="0"/>
              <a:t>.</a:t>
            </a:r>
          </a:p>
          <a:p>
            <a:pPr lvl="1" eaLnBrk="1" hangingPunct="1"/>
            <a:r>
              <a:rPr lang="en-US" sz="1600" dirty="0" smtClean="0"/>
              <a:t>Correspondence is not email.</a:t>
            </a:r>
          </a:p>
          <a:p>
            <a:pPr lvl="2" eaLnBrk="1" hangingPunct="1"/>
            <a:r>
              <a:rPr lang="en-US" sz="1400" dirty="0" smtClean="0"/>
              <a:t>You or another person (on your account) can create correspondence to send to GSA.</a:t>
            </a:r>
          </a:p>
          <a:p>
            <a:pPr lvl="2" eaLnBrk="1" hangingPunct="1"/>
            <a:r>
              <a:rPr lang="en-US" sz="1400" dirty="0" smtClean="0"/>
              <a:t>GSA can send correspondence to your account for your review.</a:t>
            </a:r>
          </a:p>
          <a:p>
            <a:pPr lvl="2" eaLnBrk="1" hangingPunct="1">
              <a:buNone/>
            </a:pPr>
            <a:endParaRPr lang="en-US" sz="1400" dirty="0" smtClean="0"/>
          </a:p>
          <a:p>
            <a:pPr lvl="2" eaLnBrk="1" hangingPunct="1">
              <a:buNone/>
            </a:pPr>
            <a:endParaRPr lang="en-US" sz="1400" dirty="0" smtClean="0"/>
          </a:p>
          <a:p>
            <a:pPr lvl="2" eaLnBrk="1" hangingPunct="1">
              <a:buNone/>
            </a:pPr>
            <a:endParaRPr lang="en-US" sz="1400" dirty="0" smtClean="0"/>
          </a:p>
          <a:p>
            <a:pPr eaLnBrk="1" hangingPunct="1"/>
            <a:r>
              <a:rPr lang="en-US" sz="2200" b="1" dirty="0" smtClean="0"/>
              <a:t>It is important to understand that there are several types of correspondence that can be sent, including:</a:t>
            </a:r>
            <a:endParaRPr lang="en-US" sz="2000" dirty="0" smtClean="0"/>
          </a:p>
          <a:p>
            <a:pPr lvl="1" eaLnBrk="1" hangingPunct="1"/>
            <a:r>
              <a:rPr lang="en-US" sz="1600" dirty="0" smtClean="0"/>
              <a:t>Statement correspondence, which are messages regarding a specific statement. </a:t>
            </a:r>
          </a:p>
          <a:p>
            <a:pPr lvl="1" eaLnBrk="1" hangingPunct="1"/>
            <a:r>
              <a:rPr lang="en-US" sz="1600" dirty="0" smtClean="0"/>
              <a:t>Account correspondence, which are messages regarding a general issue or question regarding your account and not related to a specific statement, payment, or refund. </a:t>
            </a:r>
          </a:p>
          <a:p>
            <a:pPr lvl="1" eaLnBrk="1" hangingPunct="1"/>
            <a:r>
              <a:rPr lang="en-US" sz="1600" dirty="0" smtClean="0"/>
              <a:t>Payment correspondence, which are messages regarding a specific payment. </a:t>
            </a:r>
          </a:p>
          <a:p>
            <a:pPr lvl="1" eaLnBrk="1" hangingPunct="1"/>
            <a:r>
              <a:rPr lang="en-US" sz="1600" dirty="0" smtClean="0"/>
              <a:t>Refund correspondence, which are messages regarding a specific refund.</a:t>
            </a:r>
          </a:p>
          <a:p>
            <a:pPr lvl="2" eaLnBrk="1" hangingPunct="1"/>
            <a:r>
              <a:rPr lang="en-US" sz="1400" dirty="0" smtClean="0"/>
              <a:t>Payment and refund correspondence have already been covered in the payment section of this presentation.  They are not available in the Correspondence menu.</a:t>
            </a:r>
          </a:p>
          <a:p>
            <a:pPr lvl="3" eaLnBrk="1" hangingPunct="1"/>
            <a:endParaRPr lang="en-US" sz="1400" dirty="0" smtClean="0"/>
          </a:p>
        </p:txBody>
      </p:sp>
      <p:pic>
        <p:nvPicPr>
          <p:cNvPr id="3074" name="Picture 2" descr="C:\Documents and Settings\tgiasson\Local Settings\Temporary Internet Files\Content.IE5\FTTN6352\MC900432627[1].png"/>
          <p:cNvPicPr>
            <a:picLocks noChangeAspect="1" noChangeArrowheads="1"/>
          </p:cNvPicPr>
          <p:nvPr/>
        </p:nvPicPr>
        <p:blipFill>
          <a:blip r:embed="rId3" cstate="print"/>
          <a:srcRect/>
          <a:stretch>
            <a:fillRect/>
          </a:stretch>
        </p:blipFill>
        <p:spPr bwMode="auto">
          <a:xfrm>
            <a:off x="7742903" y="2642860"/>
            <a:ext cx="1165123" cy="1165123"/>
          </a:xfrm>
          <a:prstGeom prst="rect">
            <a:avLst/>
          </a:prstGeom>
          <a:noFill/>
        </p:spPr>
      </p:pic>
      <p:sp>
        <p:nvSpPr>
          <p:cNvPr id="5" name="TextBox 4"/>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G1</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2" y="331788"/>
            <a:ext cx="8496659" cy="563562"/>
          </a:xfrm>
        </p:spPr>
        <p:txBody>
          <a:bodyPr/>
          <a:lstStyle/>
          <a:p>
            <a:pPr eaLnBrk="1" hangingPunct="1"/>
            <a:r>
              <a:rPr lang="en-US" dirty="0" smtClean="0"/>
              <a:t>Correspondence Menu</a:t>
            </a:r>
          </a:p>
        </p:txBody>
      </p:sp>
      <p:sp>
        <p:nvSpPr>
          <p:cNvPr id="8195" name="Rectangle 7"/>
          <p:cNvSpPr>
            <a:spLocks noGrp="1" noChangeArrowheads="1"/>
          </p:cNvSpPr>
          <p:nvPr>
            <p:ph idx="1"/>
          </p:nvPr>
        </p:nvSpPr>
        <p:spPr>
          <a:xfrm>
            <a:off x="424784" y="1155056"/>
            <a:ext cx="5244496" cy="4961442"/>
          </a:xfrm>
        </p:spPr>
        <p:txBody>
          <a:bodyPr/>
          <a:lstStyle/>
          <a:p>
            <a:pPr eaLnBrk="1" hangingPunct="1"/>
            <a:r>
              <a:rPr lang="en-US" sz="2000" b="1" dirty="0" smtClean="0"/>
              <a:t>View Account or Statement Correspondence</a:t>
            </a:r>
          </a:p>
          <a:p>
            <a:pPr lvl="1" eaLnBrk="1" hangingPunct="1"/>
            <a:endParaRPr lang="en-US" sz="600" dirty="0" smtClean="0"/>
          </a:p>
          <a:p>
            <a:pPr lvl="1" eaLnBrk="1" hangingPunct="1"/>
            <a:r>
              <a:rPr lang="en-US" sz="1600" dirty="0" smtClean="0"/>
              <a:t>Select the View Account Correspondence option to search for and view account correspondence.</a:t>
            </a:r>
          </a:p>
          <a:p>
            <a:pPr lvl="1" eaLnBrk="1" hangingPunct="1">
              <a:buNone/>
            </a:pPr>
            <a:endParaRPr lang="en-US" sz="1600" dirty="0" smtClean="0"/>
          </a:p>
          <a:p>
            <a:pPr lvl="1" eaLnBrk="1" hangingPunct="1"/>
            <a:r>
              <a:rPr lang="en-US" sz="1600" dirty="0" smtClean="0"/>
              <a:t>Select the View Statement Correspondence option to search for and view correspondence for a specific statement on your account.</a:t>
            </a:r>
          </a:p>
          <a:p>
            <a:pPr eaLnBrk="1" hangingPunct="1"/>
            <a:endParaRPr lang="en-US" sz="800" dirty="0" smtClean="0"/>
          </a:p>
          <a:p>
            <a:pPr eaLnBrk="1" hangingPunct="1"/>
            <a:r>
              <a:rPr lang="en-US" sz="2000" b="1" dirty="0" smtClean="0"/>
              <a:t>Create Account or Statement Correspondence</a:t>
            </a:r>
          </a:p>
          <a:p>
            <a:pPr lvl="1" eaLnBrk="1" hangingPunct="1"/>
            <a:endParaRPr lang="en-US" sz="600" dirty="0" smtClean="0"/>
          </a:p>
          <a:p>
            <a:pPr lvl="1" eaLnBrk="1" hangingPunct="1"/>
            <a:r>
              <a:rPr lang="en-US" sz="1600" dirty="0" smtClean="0"/>
              <a:t>Select the Create Account Correspondence option to create account correspondence.</a:t>
            </a:r>
          </a:p>
          <a:p>
            <a:pPr lvl="1" eaLnBrk="1" hangingPunct="1">
              <a:buNone/>
            </a:pPr>
            <a:endParaRPr lang="en-US" sz="1600" dirty="0" smtClean="0"/>
          </a:p>
          <a:p>
            <a:pPr lvl="1" eaLnBrk="1" hangingPunct="1"/>
            <a:r>
              <a:rPr lang="en-US" sz="1600" dirty="0" smtClean="0"/>
              <a:t>Select the Create Statement Correspondence option to create correspondence for a specific statement on your account.</a:t>
            </a:r>
          </a:p>
        </p:txBody>
      </p:sp>
      <p:grpSp>
        <p:nvGrpSpPr>
          <p:cNvPr id="2" name="Group 9"/>
          <p:cNvGrpSpPr/>
          <p:nvPr/>
        </p:nvGrpSpPr>
        <p:grpSpPr>
          <a:xfrm>
            <a:off x="5880294" y="1730326"/>
            <a:ext cx="3012983" cy="1470073"/>
            <a:chOff x="1268361" y="3008671"/>
            <a:chExt cx="3642852" cy="1917289"/>
          </a:xfrm>
        </p:grpSpPr>
        <p:grpSp>
          <p:nvGrpSpPr>
            <p:cNvPr id="3" name="Group 7"/>
            <p:cNvGrpSpPr/>
            <p:nvPr/>
          </p:nvGrpSpPr>
          <p:grpSpPr>
            <a:xfrm>
              <a:off x="1284951" y="3017887"/>
              <a:ext cx="3626261" cy="1908073"/>
              <a:chOff x="1579920" y="2914650"/>
              <a:chExt cx="2856886" cy="1514782"/>
            </a:xfrm>
          </p:grpSpPr>
          <p:pic>
            <p:nvPicPr>
              <p:cNvPr id="16386" name="Picture 2"/>
              <p:cNvPicPr>
                <a:picLocks noChangeAspect="1" noChangeArrowheads="1"/>
              </p:cNvPicPr>
              <p:nvPr/>
            </p:nvPicPr>
            <p:blipFill>
              <a:blip r:embed="rId3" cstate="print"/>
              <a:srcRect r="33355" b="72283"/>
              <a:stretch>
                <a:fillRect/>
              </a:stretch>
            </p:blipFill>
            <p:spPr bwMode="auto">
              <a:xfrm>
                <a:off x="1579920" y="2914650"/>
                <a:ext cx="1900699" cy="418485"/>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t="27391"/>
              <a:stretch>
                <a:fillRect/>
              </a:stretch>
            </p:blipFill>
            <p:spPr bwMode="auto">
              <a:xfrm>
                <a:off x="1584837" y="3333136"/>
                <a:ext cx="2851969" cy="1096296"/>
              </a:xfrm>
              <a:prstGeom prst="rect">
                <a:avLst/>
              </a:prstGeom>
              <a:noFill/>
              <a:ln w="9525">
                <a:noFill/>
                <a:miter lim="800000"/>
                <a:headEnd/>
                <a:tailEnd/>
              </a:ln>
            </p:spPr>
          </p:pic>
        </p:grpSp>
        <p:sp>
          <p:nvSpPr>
            <p:cNvPr id="9" name="Rectangle 8"/>
            <p:cNvSpPr/>
            <p:nvPr/>
          </p:nvSpPr>
          <p:spPr bwMode="auto">
            <a:xfrm>
              <a:off x="1268361" y="3008671"/>
              <a:ext cx="3642852" cy="1902542"/>
            </a:xfrm>
            <a:prstGeom prst="rect">
              <a:avLst/>
            </a:prstGeom>
            <a:noFill/>
            <a:ln w="19050"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grpSp>
      <p:sp>
        <p:nvSpPr>
          <p:cNvPr id="11" name="Rectangle 10"/>
          <p:cNvSpPr/>
          <p:nvPr/>
        </p:nvSpPr>
        <p:spPr bwMode="auto">
          <a:xfrm>
            <a:off x="5841947" y="1701563"/>
            <a:ext cx="1968553" cy="406638"/>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2" name="TextBox 11"/>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G2</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View Correspondence</a:t>
            </a:r>
          </a:p>
        </p:txBody>
      </p:sp>
      <p:sp>
        <p:nvSpPr>
          <p:cNvPr id="8195" name="Rectangle 7"/>
          <p:cNvSpPr>
            <a:spLocks noGrp="1" noChangeArrowheads="1"/>
          </p:cNvSpPr>
          <p:nvPr>
            <p:ph idx="1"/>
          </p:nvPr>
        </p:nvSpPr>
        <p:spPr>
          <a:xfrm>
            <a:off x="374153" y="1299658"/>
            <a:ext cx="8713575" cy="5305858"/>
          </a:xfrm>
        </p:spPr>
        <p:txBody>
          <a:bodyPr/>
          <a:lstStyle/>
          <a:p>
            <a:pPr eaLnBrk="1" hangingPunct="1"/>
            <a:r>
              <a:rPr lang="en-US" sz="2000" b="1" dirty="0" smtClean="0"/>
              <a:t>The Review Correspondence page is used to view account or statement correspondence.  </a:t>
            </a:r>
          </a:p>
          <a:p>
            <a:pPr eaLnBrk="1" hangingPunct="1">
              <a:buNone/>
            </a:pPr>
            <a:endParaRPr lang="en-US" sz="1000" dirty="0" smtClean="0"/>
          </a:p>
          <a:p>
            <a:pPr lvl="1" eaLnBrk="1" hangingPunct="1"/>
            <a:r>
              <a:rPr lang="en-US" sz="1800" dirty="0" smtClean="0"/>
              <a:t>View correspondence.</a:t>
            </a:r>
          </a:p>
          <a:p>
            <a:pPr lvl="2" eaLnBrk="1" hangingPunct="1"/>
            <a:r>
              <a:rPr lang="en-US" sz="1600" dirty="0" smtClean="0"/>
              <a:t>Account correspondence are messages regarding a general issue or question regarding your account.</a:t>
            </a:r>
          </a:p>
          <a:p>
            <a:pPr lvl="2" eaLnBrk="1" hangingPunct="1"/>
            <a:r>
              <a:rPr lang="en-US" sz="1600" dirty="0" smtClean="0"/>
              <a:t>Statement correspondence are messages regarding a specific statement on your account.</a:t>
            </a:r>
          </a:p>
          <a:p>
            <a:pPr lvl="2" eaLnBrk="1" hangingPunct="1"/>
            <a:r>
              <a:rPr lang="en-US" sz="1600" dirty="0" smtClean="0"/>
              <a:t>If you are reviewing statement correspondence, there is an extra step to identify the statement you want to view the correspondence for.</a:t>
            </a:r>
          </a:p>
          <a:p>
            <a:pPr lvl="2" eaLnBrk="1" hangingPunct="1">
              <a:buNone/>
            </a:pPr>
            <a:endParaRPr lang="en-US" sz="1600" dirty="0" smtClean="0"/>
          </a:p>
          <a:p>
            <a:pPr lvl="1" eaLnBrk="1" hangingPunct="1"/>
            <a:r>
              <a:rPr lang="en-US" sz="1800" dirty="0" smtClean="0"/>
              <a:t>View the details of each correspondence record, including: </a:t>
            </a:r>
          </a:p>
          <a:p>
            <a:pPr lvl="2" eaLnBrk="1" hangingPunct="1"/>
            <a:r>
              <a:rPr lang="en-US" sz="1600" dirty="0" smtClean="0"/>
              <a:t>The name of the person that created the correspondence</a:t>
            </a:r>
          </a:p>
          <a:p>
            <a:pPr lvl="2" eaLnBrk="1" hangingPunct="1"/>
            <a:r>
              <a:rPr lang="en-US" sz="1600" dirty="0" smtClean="0"/>
              <a:t>The date the correspondence was created.</a:t>
            </a:r>
          </a:p>
          <a:p>
            <a:pPr lvl="2" eaLnBrk="1" hangingPunct="1"/>
            <a:r>
              <a:rPr lang="en-US" sz="1600" dirty="0" smtClean="0"/>
              <a:t>Message text.</a:t>
            </a:r>
          </a:p>
          <a:p>
            <a:pPr lvl="2" eaLnBrk="1" hangingPunct="1">
              <a:buNone/>
            </a:pPr>
            <a:endParaRPr lang="en-US" sz="1600" dirty="0" smtClean="0"/>
          </a:p>
          <a:p>
            <a:pPr lvl="1" eaLnBrk="1" hangingPunct="1"/>
            <a:r>
              <a:rPr lang="en-US" sz="1800" dirty="0" smtClean="0"/>
              <a:t>Also, create account or statement correspondence to send to GSA.</a:t>
            </a:r>
          </a:p>
        </p:txBody>
      </p:sp>
      <p:sp>
        <p:nvSpPr>
          <p:cNvPr id="4" name="TextBox 3"/>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G3</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View Correspondence (Cont’d)</a:t>
            </a:r>
          </a:p>
        </p:txBody>
      </p:sp>
      <p:sp>
        <p:nvSpPr>
          <p:cNvPr id="8195" name="Rectangle 7"/>
          <p:cNvSpPr>
            <a:spLocks noGrp="1" noChangeArrowheads="1"/>
          </p:cNvSpPr>
          <p:nvPr>
            <p:ph idx="1"/>
          </p:nvPr>
        </p:nvSpPr>
        <p:spPr>
          <a:xfrm>
            <a:off x="402289" y="1179848"/>
            <a:ext cx="8657303" cy="1087542"/>
          </a:xfrm>
        </p:spPr>
        <p:txBody>
          <a:bodyPr/>
          <a:lstStyle/>
          <a:p>
            <a:pPr eaLnBrk="1" hangingPunct="1"/>
            <a:r>
              <a:rPr lang="en-US" sz="2200" b="1" dirty="0" smtClean="0"/>
              <a:t>View Account Correspondence </a:t>
            </a:r>
          </a:p>
          <a:p>
            <a:pPr lvl="1" eaLnBrk="1" hangingPunct="1"/>
            <a:r>
              <a:rPr lang="en-US" sz="1800" dirty="0" smtClean="0"/>
              <a:t>To access the Review Correspondence page to view account correspondence, from the menu bar select </a:t>
            </a:r>
            <a:r>
              <a:rPr lang="en-US" sz="1800" b="1" dirty="0" smtClean="0"/>
              <a:t>Correspondence &gt; View Account Correspondence</a:t>
            </a:r>
            <a:r>
              <a:rPr lang="en-US" sz="1800" dirty="0" smtClean="0"/>
              <a:t>.</a:t>
            </a:r>
          </a:p>
          <a:p>
            <a:pPr lvl="1" eaLnBrk="1" hangingPunct="1"/>
            <a:endParaRPr lang="en-US" sz="2000" dirty="0" smtClean="0"/>
          </a:p>
          <a:p>
            <a:pPr lvl="1" eaLnBrk="1" hangingPunct="1"/>
            <a:endParaRPr lang="en-US" sz="2000" dirty="0" smtClean="0"/>
          </a:p>
          <a:p>
            <a:pPr lvl="1" eaLnBrk="1" hangingPunct="1"/>
            <a:endParaRPr lang="en-US" sz="2000" dirty="0" smtClean="0"/>
          </a:p>
          <a:p>
            <a:pPr lvl="1" eaLnBrk="1" hangingPunct="1">
              <a:buNone/>
            </a:pPr>
            <a:endParaRPr lang="en-US" sz="2000" dirty="0" smtClean="0"/>
          </a:p>
          <a:p>
            <a:pPr eaLnBrk="1" hangingPunct="1"/>
            <a:r>
              <a:rPr lang="en-US" sz="2200" b="1" dirty="0" smtClean="0"/>
              <a:t>View Statement Correspondence</a:t>
            </a:r>
          </a:p>
          <a:p>
            <a:pPr lvl="1" eaLnBrk="1" hangingPunct="1"/>
            <a:r>
              <a:rPr lang="en-US" sz="1800" dirty="0" smtClean="0"/>
              <a:t>To access the Review Correspondence page to view statement correspondence, from the menu bar select </a:t>
            </a:r>
            <a:r>
              <a:rPr lang="en-US" sz="1800" b="1" dirty="0" smtClean="0"/>
              <a:t>Correspondence &gt; View Statement Correspondence</a:t>
            </a:r>
            <a:r>
              <a:rPr lang="en-US" sz="1800" dirty="0" smtClean="0"/>
              <a:t>.</a:t>
            </a:r>
          </a:p>
        </p:txBody>
      </p:sp>
      <p:pic>
        <p:nvPicPr>
          <p:cNvPr id="9" name="Picture 2"/>
          <p:cNvPicPr>
            <a:picLocks noChangeAspect="1" noChangeArrowheads="1"/>
          </p:cNvPicPr>
          <p:nvPr/>
        </p:nvPicPr>
        <p:blipFill>
          <a:blip r:embed="rId3" cstate="print"/>
          <a:srcRect/>
          <a:stretch>
            <a:fillRect/>
          </a:stretch>
        </p:blipFill>
        <p:spPr bwMode="auto">
          <a:xfrm>
            <a:off x="3164846" y="2531067"/>
            <a:ext cx="2690079" cy="1279106"/>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3136609" y="5324089"/>
            <a:ext cx="2710009" cy="1274509"/>
          </a:xfrm>
          <a:prstGeom prst="rect">
            <a:avLst/>
          </a:prstGeom>
          <a:noFill/>
          <a:ln w="9525">
            <a:noFill/>
            <a:miter lim="800000"/>
            <a:headEnd/>
            <a:tailEnd/>
          </a:ln>
        </p:spPr>
      </p:pic>
      <p:sp>
        <p:nvSpPr>
          <p:cNvPr id="6" name="Rectangle 5"/>
          <p:cNvSpPr/>
          <p:nvPr/>
        </p:nvSpPr>
        <p:spPr bwMode="auto">
          <a:xfrm>
            <a:off x="3148996" y="2788307"/>
            <a:ext cx="2683768" cy="301257"/>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7" name="Rectangle 6"/>
          <p:cNvSpPr/>
          <p:nvPr/>
        </p:nvSpPr>
        <p:spPr bwMode="auto">
          <a:xfrm>
            <a:off x="3148997" y="2538926"/>
            <a:ext cx="1423003" cy="287402"/>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0" name="Rectangle 9"/>
          <p:cNvSpPr/>
          <p:nvPr/>
        </p:nvSpPr>
        <p:spPr bwMode="auto">
          <a:xfrm>
            <a:off x="3121287" y="5850170"/>
            <a:ext cx="2642204" cy="231975"/>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1" name="Rectangle 10"/>
          <p:cNvSpPr/>
          <p:nvPr/>
        </p:nvSpPr>
        <p:spPr bwMode="auto">
          <a:xfrm>
            <a:off x="3121288" y="5323689"/>
            <a:ext cx="1423003" cy="287402"/>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2" name="TextBox 11"/>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G4</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View Correspondence (Cont’d)</a:t>
            </a:r>
          </a:p>
        </p:txBody>
      </p:sp>
      <p:sp>
        <p:nvSpPr>
          <p:cNvPr id="8195" name="Rectangle 7"/>
          <p:cNvSpPr>
            <a:spLocks noGrp="1" noChangeArrowheads="1"/>
          </p:cNvSpPr>
          <p:nvPr>
            <p:ph idx="1"/>
          </p:nvPr>
        </p:nvSpPr>
        <p:spPr>
          <a:xfrm>
            <a:off x="506316" y="1139471"/>
            <a:ext cx="8440736" cy="1721715"/>
          </a:xfrm>
        </p:spPr>
        <p:txBody>
          <a:bodyPr/>
          <a:lstStyle/>
          <a:p>
            <a:pPr eaLnBrk="1" hangingPunct="1"/>
            <a:r>
              <a:rPr lang="en-US" sz="2000" dirty="0" smtClean="0"/>
              <a:t>If you selected the View Statement Correspondence menu option, the Enter Statement Number page displays.</a:t>
            </a:r>
          </a:p>
          <a:p>
            <a:pPr lvl="1" eaLnBrk="1" hangingPunct="1"/>
            <a:r>
              <a:rPr lang="en-US" sz="1800" dirty="0" smtClean="0"/>
              <a:t>Identify the statement you would like to view correspondence for by entering the </a:t>
            </a:r>
            <a:r>
              <a:rPr lang="en-US" sz="1800" b="1" dirty="0" smtClean="0"/>
              <a:t>Statement Number </a:t>
            </a:r>
            <a:r>
              <a:rPr lang="en-US" sz="1800" dirty="0" smtClean="0"/>
              <a:t>and selecting the </a:t>
            </a:r>
            <a:r>
              <a:rPr lang="en-US" sz="1800" b="1" dirty="0" smtClean="0"/>
              <a:t>[Next] </a:t>
            </a:r>
            <a:r>
              <a:rPr lang="en-US" sz="1800" dirty="0" smtClean="0"/>
              <a:t>button.</a:t>
            </a:r>
          </a:p>
          <a:p>
            <a:pPr lvl="2" eaLnBrk="1" hangingPunct="1"/>
            <a:r>
              <a:rPr lang="en-US" sz="1600" dirty="0" smtClean="0"/>
              <a:t>If the statement is associated with more than one account, you must also enter the </a:t>
            </a:r>
            <a:r>
              <a:rPr lang="en-US" sz="1600" b="1" dirty="0" smtClean="0"/>
              <a:t>Account Code</a:t>
            </a:r>
            <a:r>
              <a:rPr lang="en-US" sz="1600" dirty="0" smtClean="0"/>
              <a:t>.</a:t>
            </a:r>
            <a:endParaRPr lang="en-US" sz="1600" b="1" dirty="0" smtClean="0"/>
          </a:p>
        </p:txBody>
      </p:sp>
      <p:pic>
        <p:nvPicPr>
          <p:cNvPr id="56322" name="Picture 2"/>
          <p:cNvPicPr>
            <a:picLocks noChangeAspect="1" noChangeArrowheads="1"/>
          </p:cNvPicPr>
          <p:nvPr/>
        </p:nvPicPr>
        <p:blipFill>
          <a:blip r:embed="rId3" cstate="print"/>
          <a:srcRect t="1852"/>
          <a:stretch>
            <a:fillRect/>
          </a:stretch>
        </p:blipFill>
        <p:spPr bwMode="auto">
          <a:xfrm>
            <a:off x="1674033" y="3213145"/>
            <a:ext cx="5949783" cy="3402598"/>
          </a:xfrm>
          <a:prstGeom prst="rect">
            <a:avLst/>
          </a:prstGeom>
          <a:noFill/>
          <a:ln w="9525">
            <a:solidFill>
              <a:schemeClr val="tx1"/>
            </a:solidFill>
            <a:miter lim="800000"/>
            <a:headEnd/>
            <a:tailEnd/>
          </a:ln>
        </p:spPr>
      </p:pic>
      <p:sp>
        <p:nvSpPr>
          <p:cNvPr id="13" name="Rectangle 12"/>
          <p:cNvSpPr/>
          <p:nvPr/>
        </p:nvSpPr>
        <p:spPr bwMode="auto">
          <a:xfrm>
            <a:off x="1888233" y="5739325"/>
            <a:ext cx="3251692" cy="308931"/>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4" name="Rectangle 13"/>
          <p:cNvSpPr/>
          <p:nvPr/>
        </p:nvSpPr>
        <p:spPr bwMode="auto">
          <a:xfrm>
            <a:off x="5261505" y="5605122"/>
            <a:ext cx="683638" cy="538669"/>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7" name="TextBox 6"/>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G5</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View Correspondence (Cont’d)</a:t>
            </a:r>
          </a:p>
        </p:txBody>
      </p:sp>
      <p:sp>
        <p:nvSpPr>
          <p:cNvPr id="8195" name="Rectangle 7"/>
          <p:cNvSpPr>
            <a:spLocks noGrp="1" noChangeArrowheads="1"/>
          </p:cNvSpPr>
          <p:nvPr>
            <p:ph idx="1"/>
          </p:nvPr>
        </p:nvSpPr>
        <p:spPr>
          <a:xfrm>
            <a:off x="471948" y="1120712"/>
            <a:ext cx="8470440" cy="2796194"/>
          </a:xfrm>
        </p:spPr>
        <p:txBody>
          <a:bodyPr/>
          <a:lstStyle/>
          <a:p>
            <a:pPr eaLnBrk="1" hangingPunct="1"/>
            <a:r>
              <a:rPr lang="en-US" sz="2200" b="1" dirty="0" smtClean="0"/>
              <a:t>Review Correspondence page</a:t>
            </a:r>
          </a:p>
          <a:p>
            <a:pPr lvl="1" eaLnBrk="1" hangingPunct="1"/>
            <a:r>
              <a:rPr lang="en-US" sz="1800" dirty="0" smtClean="0"/>
              <a:t>The Review Correspondence page displays after you do either of the following:</a:t>
            </a:r>
          </a:p>
          <a:p>
            <a:pPr lvl="2" eaLnBrk="1" hangingPunct="1"/>
            <a:r>
              <a:rPr lang="en-US" sz="1600" dirty="0" smtClean="0"/>
              <a:t>Select the View Account Correspondence menu option.</a:t>
            </a:r>
          </a:p>
          <a:p>
            <a:pPr lvl="2" eaLnBrk="1" hangingPunct="1"/>
            <a:r>
              <a:rPr lang="en-US" sz="1600" dirty="0" smtClean="0"/>
              <a:t>Select the View Statement Correspondence menu option, then identify the statement number you would like to view correspondence for. </a:t>
            </a:r>
          </a:p>
          <a:p>
            <a:pPr lvl="1" eaLnBrk="1" hangingPunct="1"/>
            <a:r>
              <a:rPr lang="en-US" sz="1800" dirty="0" smtClean="0"/>
              <a:t>Enter search criteria and select the </a:t>
            </a:r>
            <a:r>
              <a:rPr lang="en-US" sz="1800" b="1" dirty="0" smtClean="0"/>
              <a:t>[Search] </a:t>
            </a:r>
            <a:r>
              <a:rPr lang="en-US" sz="1800" dirty="0" smtClean="0"/>
              <a:t>button.</a:t>
            </a:r>
          </a:p>
          <a:p>
            <a:pPr lvl="1" eaLnBrk="1" hangingPunct="1"/>
            <a:r>
              <a:rPr lang="en-US" sz="1800" dirty="0" smtClean="0"/>
              <a:t>Note that from this page, you can also select the </a:t>
            </a:r>
            <a:r>
              <a:rPr lang="en-US" sz="1800" b="1" dirty="0" smtClean="0"/>
              <a:t>[Send Correspondence] </a:t>
            </a:r>
            <a:r>
              <a:rPr lang="en-US" sz="1800" dirty="0" smtClean="0"/>
              <a:t>button to send a new message.</a:t>
            </a:r>
          </a:p>
        </p:txBody>
      </p:sp>
      <p:pic>
        <p:nvPicPr>
          <p:cNvPr id="8" name="Picture 2"/>
          <p:cNvPicPr>
            <a:picLocks noChangeAspect="1" noChangeArrowheads="1"/>
          </p:cNvPicPr>
          <p:nvPr/>
        </p:nvPicPr>
        <p:blipFill>
          <a:blip r:embed="rId3" cstate="print"/>
          <a:srcRect/>
          <a:stretch>
            <a:fillRect/>
          </a:stretch>
        </p:blipFill>
        <p:spPr bwMode="auto">
          <a:xfrm>
            <a:off x="1160974" y="4041022"/>
            <a:ext cx="6986742" cy="2459060"/>
          </a:xfrm>
          <a:prstGeom prst="rect">
            <a:avLst/>
          </a:prstGeom>
          <a:noFill/>
          <a:ln w="9525">
            <a:solidFill>
              <a:schemeClr val="tx1"/>
            </a:solidFill>
            <a:miter lim="800000"/>
            <a:headEnd/>
            <a:tailEnd/>
          </a:ln>
        </p:spPr>
      </p:pic>
      <p:sp>
        <p:nvSpPr>
          <p:cNvPr id="12" name="Rectangle 11"/>
          <p:cNvSpPr/>
          <p:nvPr/>
        </p:nvSpPr>
        <p:spPr bwMode="auto">
          <a:xfrm>
            <a:off x="1326930" y="4206801"/>
            <a:ext cx="1129667" cy="324255"/>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3" name="Rectangle 12"/>
          <p:cNvSpPr/>
          <p:nvPr/>
        </p:nvSpPr>
        <p:spPr bwMode="auto">
          <a:xfrm>
            <a:off x="1247319" y="6141493"/>
            <a:ext cx="458652" cy="316172"/>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7" name="TextBox 6"/>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G6</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VCSS Registration Steps (Cont’d)</a:t>
            </a:r>
          </a:p>
        </p:txBody>
      </p:sp>
      <p:sp>
        <p:nvSpPr>
          <p:cNvPr id="8195" name="Rectangle 7"/>
          <p:cNvSpPr>
            <a:spLocks noGrp="1" noChangeArrowheads="1"/>
          </p:cNvSpPr>
          <p:nvPr>
            <p:ph idx="1"/>
          </p:nvPr>
        </p:nvSpPr>
        <p:spPr>
          <a:xfrm>
            <a:off x="712788" y="1404937"/>
            <a:ext cx="8229600" cy="3208006"/>
          </a:xfrm>
        </p:spPr>
        <p:txBody>
          <a:bodyPr/>
          <a:lstStyle/>
          <a:p>
            <a:pPr eaLnBrk="1" hangingPunct="1"/>
            <a:r>
              <a:rPr lang="en-US" sz="2000" b="1" dirty="0" smtClean="0"/>
              <a:t>GSA</a:t>
            </a:r>
          </a:p>
          <a:p>
            <a:pPr marL="803275" lvl="1" indent="-457200" eaLnBrk="1" hangingPunct="1">
              <a:buSzPct val="100000"/>
              <a:buFont typeface="+mj-lt"/>
              <a:buAutoNum type="arabicPeriod" startAt="8"/>
            </a:pPr>
            <a:endParaRPr lang="en-US" sz="1200" dirty="0" smtClean="0"/>
          </a:p>
          <a:p>
            <a:pPr marL="803275" lvl="1" indent="-457200" eaLnBrk="1" hangingPunct="1">
              <a:buSzPct val="100000"/>
              <a:buFont typeface="+mj-lt"/>
              <a:buAutoNum type="arabicPeriod" startAt="8"/>
            </a:pPr>
            <a:r>
              <a:rPr lang="en-US" sz="1800" dirty="0" smtClean="0"/>
              <a:t>After you submit the registration, GSA is responsible for reviewing and approving the account registration request.</a:t>
            </a:r>
          </a:p>
          <a:p>
            <a:pPr marL="1149350" lvl="2" indent="-457200" eaLnBrk="1" hangingPunct="1">
              <a:buSzPct val="100000"/>
            </a:pPr>
            <a:endParaRPr lang="en-US" sz="1200" dirty="0" smtClean="0"/>
          </a:p>
          <a:p>
            <a:pPr marL="1149350" lvl="2" indent="-457200" eaLnBrk="1" hangingPunct="1">
              <a:buSzPct val="100000"/>
            </a:pPr>
            <a:r>
              <a:rPr lang="en-US" sz="1600" dirty="0" smtClean="0"/>
              <a:t>If GSA approves the account registration, GSA will send you an email stating the account registration request is approved and includes a VCSS URL for new registration and a Personal Identification Number (PIN).</a:t>
            </a:r>
          </a:p>
          <a:p>
            <a:pPr marL="1149350" lvl="2" indent="-457200" eaLnBrk="1" hangingPunct="1">
              <a:buSzPct val="100000"/>
              <a:buNone/>
            </a:pPr>
            <a:endParaRPr lang="en-US" sz="1600" dirty="0" smtClean="0"/>
          </a:p>
          <a:p>
            <a:pPr marL="1149350" lvl="2" indent="-457200" eaLnBrk="1" hangingPunct="1">
              <a:buSzPct val="100000"/>
            </a:pPr>
            <a:r>
              <a:rPr lang="en-US" sz="1600" dirty="0" smtClean="0"/>
              <a:t>If GSA does not approve the account registration, GSA will send you an email stating your account registration request is rejected.</a:t>
            </a:r>
          </a:p>
          <a:p>
            <a:pPr marL="1149350" lvl="2" indent="-457200" eaLnBrk="1" hangingPunct="1">
              <a:buSzPct val="100000"/>
            </a:pPr>
            <a:endParaRPr lang="en-US" sz="1200" dirty="0" smtClean="0"/>
          </a:p>
        </p:txBody>
      </p:sp>
      <p:pic>
        <p:nvPicPr>
          <p:cNvPr id="1027" name="Picture 3" descr="C:\Documents and Settings\tgiasson\Local Settings\Temporary Internet Files\Content.IE5\MD2WJVE2\MC900432663[1].png"/>
          <p:cNvPicPr>
            <a:picLocks noChangeAspect="1" noChangeArrowheads="1"/>
          </p:cNvPicPr>
          <p:nvPr/>
        </p:nvPicPr>
        <p:blipFill>
          <a:blip r:embed="rId3" cstate="print"/>
          <a:srcRect/>
          <a:stretch>
            <a:fillRect/>
          </a:stretch>
        </p:blipFill>
        <p:spPr bwMode="auto">
          <a:xfrm>
            <a:off x="7030871" y="4340119"/>
            <a:ext cx="1162050" cy="1162050"/>
          </a:xfrm>
          <a:prstGeom prst="rect">
            <a:avLst/>
          </a:prstGeom>
          <a:noFill/>
        </p:spPr>
      </p:pic>
      <p:sp>
        <p:nvSpPr>
          <p:cNvPr id="6" name="TextBox 5"/>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B10</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697230" y="3084728"/>
            <a:ext cx="8047672" cy="1669199"/>
          </a:xfrm>
          <a:prstGeom prst="rect">
            <a:avLst/>
          </a:prstGeom>
          <a:noFill/>
          <a:ln w="9525">
            <a:solidFill>
              <a:schemeClr val="tx1"/>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View Correspondence (Cont’d)</a:t>
            </a:r>
          </a:p>
        </p:txBody>
      </p:sp>
      <p:sp>
        <p:nvSpPr>
          <p:cNvPr id="8195" name="Rectangle 7"/>
          <p:cNvSpPr>
            <a:spLocks noGrp="1" noChangeArrowheads="1"/>
          </p:cNvSpPr>
          <p:nvPr>
            <p:ph idx="1"/>
          </p:nvPr>
        </p:nvSpPr>
        <p:spPr>
          <a:xfrm>
            <a:off x="712788" y="1404936"/>
            <a:ext cx="8229600" cy="1087542"/>
          </a:xfrm>
        </p:spPr>
        <p:txBody>
          <a:bodyPr/>
          <a:lstStyle/>
          <a:p>
            <a:pPr eaLnBrk="1" hangingPunct="1"/>
            <a:r>
              <a:rPr lang="en-US" sz="2200" b="1" dirty="0" smtClean="0"/>
              <a:t>Review Correspondence page</a:t>
            </a:r>
          </a:p>
          <a:p>
            <a:pPr lvl="1" eaLnBrk="1" hangingPunct="1"/>
            <a:r>
              <a:rPr lang="en-US" sz="1800" dirty="0" smtClean="0"/>
              <a:t>In the search results, review the correspondence records.</a:t>
            </a:r>
          </a:p>
        </p:txBody>
      </p:sp>
      <p:sp>
        <p:nvSpPr>
          <p:cNvPr id="10" name="Rectangle 9"/>
          <p:cNvSpPr/>
          <p:nvPr/>
        </p:nvSpPr>
        <p:spPr bwMode="auto">
          <a:xfrm>
            <a:off x="708660" y="3268980"/>
            <a:ext cx="8001000" cy="1325879"/>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 name="TextBox 5"/>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G7</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822960" y="2391834"/>
            <a:ext cx="7434263" cy="3967056"/>
          </a:xfrm>
          <a:prstGeom prst="rect">
            <a:avLst/>
          </a:prstGeom>
          <a:noFill/>
          <a:ln w="9525">
            <a:solidFill>
              <a:schemeClr val="tx1"/>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View Correspondence (Cont’d)</a:t>
            </a:r>
          </a:p>
        </p:txBody>
      </p:sp>
      <p:sp>
        <p:nvSpPr>
          <p:cNvPr id="8195" name="Rectangle 7"/>
          <p:cNvSpPr>
            <a:spLocks noGrp="1" noChangeArrowheads="1"/>
          </p:cNvSpPr>
          <p:nvPr>
            <p:ph idx="1"/>
          </p:nvPr>
        </p:nvSpPr>
        <p:spPr>
          <a:xfrm>
            <a:off x="486697" y="1100127"/>
            <a:ext cx="8455691" cy="1080366"/>
          </a:xfrm>
        </p:spPr>
        <p:txBody>
          <a:bodyPr/>
          <a:lstStyle/>
          <a:p>
            <a:pPr eaLnBrk="1" hangingPunct="1"/>
            <a:r>
              <a:rPr lang="en-US" sz="2000" b="1" dirty="0" smtClean="0"/>
              <a:t>Correspondence Record</a:t>
            </a:r>
          </a:p>
          <a:p>
            <a:pPr lvl="1" eaLnBrk="1" hangingPunct="1"/>
            <a:r>
              <a:rPr lang="en-US" sz="1600" dirty="0" smtClean="0"/>
              <a:t>To review the details of a correspondence record, select the </a:t>
            </a:r>
            <a:r>
              <a:rPr lang="en-US" sz="1600" b="1" dirty="0" smtClean="0"/>
              <a:t>correspondence record </a:t>
            </a:r>
            <a:r>
              <a:rPr lang="en-US" sz="1600" dirty="0" smtClean="0"/>
              <a:t>and then review the details that display below the search results.  </a:t>
            </a:r>
            <a:endParaRPr lang="en-US" sz="1400" dirty="0" smtClean="0"/>
          </a:p>
        </p:txBody>
      </p:sp>
      <p:sp>
        <p:nvSpPr>
          <p:cNvPr id="10" name="Rectangle 9"/>
          <p:cNvSpPr/>
          <p:nvPr/>
        </p:nvSpPr>
        <p:spPr bwMode="auto">
          <a:xfrm>
            <a:off x="836468" y="3469525"/>
            <a:ext cx="7370272" cy="2885555"/>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1" name="Rectangle 10"/>
          <p:cNvSpPr/>
          <p:nvPr/>
        </p:nvSpPr>
        <p:spPr bwMode="auto">
          <a:xfrm>
            <a:off x="836462" y="3040380"/>
            <a:ext cx="7381707" cy="214746"/>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9" name="TextBox 8"/>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G8</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461009" y="3512820"/>
            <a:ext cx="8558187" cy="1459230"/>
          </a:xfrm>
          <a:prstGeom prst="rect">
            <a:avLst/>
          </a:prstGeom>
          <a:noFill/>
          <a:ln w="9525">
            <a:solidFill>
              <a:schemeClr val="tx1"/>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View Correspondence (Cont’d)</a:t>
            </a:r>
          </a:p>
        </p:txBody>
      </p:sp>
      <p:sp>
        <p:nvSpPr>
          <p:cNvPr id="8195" name="Rectangle 7"/>
          <p:cNvSpPr>
            <a:spLocks noGrp="1" noChangeArrowheads="1"/>
          </p:cNvSpPr>
          <p:nvPr>
            <p:ph idx="1"/>
          </p:nvPr>
        </p:nvSpPr>
        <p:spPr>
          <a:xfrm>
            <a:off x="442454" y="1264255"/>
            <a:ext cx="8598310" cy="1127253"/>
          </a:xfrm>
        </p:spPr>
        <p:txBody>
          <a:bodyPr/>
          <a:lstStyle/>
          <a:p>
            <a:pPr eaLnBrk="1" hangingPunct="1"/>
            <a:r>
              <a:rPr lang="en-US" sz="2200" b="1" dirty="0" smtClean="0"/>
              <a:t>Review Correspondence page</a:t>
            </a:r>
          </a:p>
          <a:p>
            <a:pPr lvl="1" eaLnBrk="1" hangingPunct="1"/>
            <a:r>
              <a:rPr lang="en-US" sz="1800" dirty="0" smtClean="0"/>
              <a:t>To view attachments associated with a correspondence record, select a correspondence record and then select the </a:t>
            </a:r>
            <a:r>
              <a:rPr lang="en-US" sz="1800" b="1" dirty="0" smtClean="0"/>
              <a:t>[Attachments] </a:t>
            </a:r>
            <a:r>
              <a:rPr lang="en-US" sz="1800" dirty="0" smtClean="0"/>
              <a:t>button.</a:t>
            </a:r>
          </a:p>
          <a:p>
            <a:pPr lvl="1" eaLnBrk="1" hangingPunct="1"/>
            <a:r>
              <a:rPr lang="en-US" sz="1800" dirty="0" smtClean="0"/>
              <a:t>Scrolling to the right of the search results will show the “Has Attachments” column, which identifies if an attachment is present.</a:t>
            </a:r>
          </a:p>
        </p:txBody>
      </p:sp>
      <p:sp>
        <p:nvSpPr>
          <p:cNvPr id="10" name="Rectangle 9"/>
          <p:cNvSpPr/>
          <p:nvPr/>
        </p:nvSpPr>
        <p:spPr bwMode="auto">
          <a:xfrm>
            <a:off x="526467" y="3560602"/>
            <a:ext cx="822273" cy="302738"/>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1" name="Rectangle 10"/>
          <p:cNvSpPr/>
          <p:nvPr/>
        </p:nvSpPr>
        <p:spPr bwMode="auto">
          <a:xfrm>
            <a:off x="494600" y="4371440"/>
            <a:ext cx="8489379" cy="246280"/>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7" name="TextBox 6"/>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G9</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Create Correspondence</a:t>
            </a:r>
          </a:p>
        </p:txBody>
      </p:sp>
      <p:sp>
        <p:nvSpPr>
          <p:cNvPr id="8195" name="Rectangle 7"/>
          <p:cNvSpPr>
            <a:spLocks noGrp="1" noChangeArrowheads="1"/>
          </p:cNvSpPr>
          <p:nvPr>
            <p:ph idx="1"/>
          </p:nvPr>
        </p:nvSpPr>
        <p:spPr>
          <a:xfrm>
            <a:off x="520506" y="1306458"/>
            <a:ext cx="8492222" cy="4848681"/>
          </a:xfrm>
        </p:spPr>
        <p:txBody>
          <a:bodyPr/>
          <a:lstStyle/>
          <a:p>
            <a:pPr eaLnBrk="1" hangingPunct="1"/>
            <a:r>
              <a:rPr lang="en-US" sz="2000" b="1" dirty="0" smtClean="0"/>
              <a:t>The Send Correspondence page is used to create account or statement correspondence to send to GSA.  </a:t>
            </a:r>
          </a:p>
          <a:p>
            <a:pPr eaLnBrk="1" hangingPunct="1">
              <a:buNone/>
            </a:pPr>
            <a:endParaRPr lang="en-US" sz="1000" dirty="0" smtClean="0"/>
          </a:p>
          <a:p>
            <a:pPr lvl="1" eaLnBrk="1" hangingPunct="1"/>
            <a:r>
              <a:rPr lang="en-US" sz="1800" dirty="0" smtClean="0"/>
              <a:t>Create correspondence.</a:t>
            </a:r>
          </a:p>
          <a:p>
            <a:pPr lvl="1" eaLnBrk="1" hangingPunct="1">
              <a:buNone/>
            </a:pPr>
            <a:endParaRPr lang="en-US" sz="1800" dirty="0" smtClean="0"/>
          </a:p>
          <a:p>
            <a:pPr lvl="2" eaLnBrk="1" hangingPunct="1"/>
            <a:r>
              <a:rPr lang="en-US" sz="1600" dirty="0" smtClean="0"/>
              <a:t>Account correspondence are messages regarding a general issue or question regarding your account.</a:t>
            </a:r>
          </a:p>
          <a:p>
            <a:pPr lvl="2" eaLnBrk="1" hangingPunct="1">
              <a:buNone/>
            </a:pPr>
            <a:endParaRPr lang="en-US" sz="1600" dirty="0" smtClean="0"/>
          </a:p>
          <a:p>
            <a:pPr lvl="2" eaLnBrk="1" hangingPunct="1"/>
            <a:r>
              <a:rPr lang="en-US" sz="1600" dirty="0" smtClean="0"/>
              <a:t>Statement correspondence are messages regarding a specific statement on your account.</a:t>
            </a:r>
          </a:p>
          <a:p>
            <a:pPr lvl="2" eaLnBrk="1" hangingPunct="1">
              <a:buNone/>
            </a:pPr>
            <a:endParaRPr lang="en-US" sz="1600" dirty="0" smtClean="0"/>
          </a:p>
          <a:p>
            <a:pPr lvl="2" eaLnBrk="1" hangingPunct="1"/>
            <a:r>
              <a:rPr lang="en-US" sz="1600" dirty="0" smtClean="0"/>
              <a:t>If you are creating statement correspondence, there is an extra step to identify the statement you want to create the correspondence for.</a:t>
            </a:r>
          </a:p>
          <a:p>
            <a:pPr lvl="2" eaLnBrk="1" hangingPunct="1">
              <a:buNone/>
            </a:pPr>
            <a:endParaRPr lang="en-US" sz="1600" dirty="0" smtClean="0"/>
          </a:p>
          <a:p>
            <a:pPr lvl="2" eaLnBrk="1" hangingPunct="1"/>
            <a:r>
              <a:rPr lang="en-US" sz="1600" dirty="0" smtClean="0"/>
              <a:t>If you have access to more than one account, there is an additional step to identify which account you are creating the correspondence for. </a:t>
            </a:r>
          </a:p>
        </p:txBody>
      </p:sp>
      <p:sp>
        <p:nvSpPr>
          <p:cNvPr id="4" name="TextBox 3"/>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G10</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Create Correspondence (Cont’d)</a:t>
            </a:r>
          </a:p>
        </p:txBody>
      </p:sp>
      <p:sp>
        <p:nvSpPr>
          <p:cNvPr id="8195" name="Rectangle 7"/>
          <p:cNvSpPr>
            <a:spLocks noGrp="1" noChangeArrowheads="1"/>
          </p:cNvSpPr>
          <p:nvPr>
            <p:ph idx="1"/>
          </p:nvPr>
        </p:nvSpPr>
        <p:spPr>
          <a:xfrm>
            <a:off x="516191" y="1250188"/>
            <a:ext cx="8529433" cy="1087542"/>
          </a:xfrm>
        </p:spPr>
        <p:txBody>
          <a:bodyPr/>
          <a:lstStyle/>
          <a:p>
            <a:pPr eaLnBrk="1" hangingPunct="1"/>
            <a:r>
              <a:rPr lang="en-US" sz="2200" b="1" dirty="0" smtClean="0"/>
              <a:t>Create Account Correspondence </a:t>
            </a:r>
          </a:p>
          <a:p>
            <a:pPr lvl="1" eaLnBrk="1" hangingPunct="1"/>
            <a:r>
              <a:rPr lang="en-US" sz="1800" dirty="0" smtClean="0"/>
              <a:t>To access the Send Correspondence page to create account correspondence, from the menu bar select </a:t>
            </a:r>
            <a:r>
              <a:rPr lang="en-US" sz="1800" b="1" dirty="0" smtClean="0"/>
              <a:t>Correspondence &gt; Create Account Correspondence</a:t>
            </a:r>
            <a:r>
              <a:rPr lang="en-US" sz="1800" dirty="0" smtClean="0"/>
              <a:t>.</a:t>
            </a:r>
          </a:p>
          <a:p>
            <a:pPr lvl="1" eaLnBrk="1" hangingPunct="1"/>
            <a:endParaRPr lang="en-US" sz="2000" dirty="0" smtClean="0"/>
          </a:p>
          <a:p>
            <a:pPr lvl="1" eaLnBrk="1" hangingPunct="1"/>
            <a:endParaRPr lang="en-US" sz="2000" dirty="0" smtClean="0"/>
          </a:p>
          <a:p>
            <a:pPr lvl="1" eaLnBrk="1" hangingPunct="1"/>
            <a:endParaRPr lang="en-US" sz="2000" dirty="0" smtClean="0"/>
          </a:p>
          <a:p>
            <a:pPr lvl="1" eaLnBrk="1" hangingPunct="1"/>
            <a:endParaRPr lang="en-US" sz="2000" dirty="0" smtClean="0"/>
          </a:p>
          <a:p>
            <a:pPr eaLnBrk="1" hangingPunct="1"/>
            <a:r>
              <a:rPr lang="en-US" sz="2200" b="1" dirty="0" smtClean="0"/>
              <a:t>Create Statement Correspondence</a:t>
            </a:r>
          </a:p>
          <a:p>
            <a:pPr lvl="1" eaLnBrk="1" hangingPunct="1"/>
            <a:r>
              <a:rPr lang="en-US" sz="1800" dirty="0" smtClean="0"/>
              <a:t>To access the Send Correspondence page to create statement correspondence, from the menu bar select </a:t>
            </a:r>
            <a:r>
              <a:rPr lang="en-US" sz="1800" b="1" dirty="0" smtClean="0"/>
              <a:t>Correspondence &gt; Create Statement Correspondence</a:t>
            </a:r>
            <a:r>
              <a:rPr lang="en-US" sz="1800" dirty="0" smtClean="0"/>
              <a:t>.</a:t>
            </a:r>
          </a:p>
        </p:txBody>
      </p:sp>
      <p:pic>
        <p:nvPicPr>
          <p:cNvPr id="12290" name="Picture 2"/>
          <p:cNvPicPr>
            <a:picLocks noChangeAspect="1" noChangeArrowheads="1"/>
          </p:cNvPicPr>
          <p:nvPr/>
        </p:nvPicPr>
        <p:blipFill>
          <a:blip r:embed="rId3" cstate="print"/>
          <a:srcRect/>
          <a:stretch>
            <a:fillRect/>
          </a:stretch>
        </p:blipFill>
        <p:spPr bwMode="auto">
          <a:xfrm>
            <a:off x="3531247" y="2685093"/>
            <a:ext cx="2472903" cy="1169452"/>
          </a:xfrm>
          <a:prstGeom prst="rect">
            <a:avLst/>
          </a:prstGeom>
          <a:noFill/>
          <a:ln w="9525">
            <a:solidFill>
              <a:schemeClr val="bg2"/>
            </a:solidFill>
            <a:miter lim="800000"/>
            <a:headEnd/>
            <a:tailEnd/>
          </a:ln>
        </p:spPr>
      </p:pic>
      <p:pic>
        <p:nvPicPr>
          <p:cNvPr id="9" name="Picture 3"/>
          <p:cNvPicPr>
            <a:picLocks noChangeAspect="1" noChangeArrowheads="1"/>
          </p:cNvPicPr>
          <p:nvPr/>
        </p:nvPicPr>
        <p:blipFill>
          <a:blip r:embed="rId4" cstate="print"/>
          <a:srcRect/>
          <a:stretch>
            <a:fillRect/>
          </a:stretch>
        </p:blipFill>
        <p:spPr bwMode="auto">
          <a:xfrm>
            <a:off x="3629718" y="5490834"/>
            <a:ext cx="2517863" cy="1165907"/>
          </a:xfrm>
          <a:prstGeom prst="rect">
            <a:avLst/>
          </a:prstGeom>
          <a:noFill/>
          <a:ln w="9525">
            <a:solidFill>
              <a:schemeClr val="bg2"/>
            </a:solidFill>
            <a:miter lim="800000"/>
            <a:headEnd/>
            <a:tailEnd/>
          </a:ln>
        </p:spPr>
      </p:pic>
      <p:sp>
        <p:nvSpPr>
          <p:cNvPr id="6" name="Rectangle 5"/>
          <p:cNvSpPr/>
          <p:nvPr/>
        </p:nvSpPr>
        <p:spPr bwMode="auto">
          <a:xfrm>
            <a:off x="3509214" y="3370213"/>
            <a:ext cx="2462095" cy="245824"/>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7" name="Rectangle 6"/>
          <p:cNvSpPr/>
          <p:nvPr/>
        </p:nvSpPr>
        <p:spPr bwMode="auto">
          <a:xfrm>
            <a:off x="3509215" y="2677471"/>
            <a:ext cx="1312167" cy="273548"/>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 name="Rectangle 7"/>
          <p:cNvSpPr/>
          <p:nvPr/>
        </p:nvSpPr>
        <p:spPr bwMode="auto">
          <a:xfrm>
            <a:off x="3606196" y="6414655"/>
            <a:ext cx="2517513" cy="235526"/>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0" name="Rectangle 9"/>
          <p:cNvSpPr/>
          <p:nvPr/>
        </p:nvSpPr>
        <p:spPr bwMode="auto">
          <a:xfrm>
            <a:off x="3606198" y="5476088"/>
            <a:ext cx="1339876" cy="287403"/>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1" name="TextBox 10"/>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G11</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Create Correspondence (Cont’d)</a:t>
            </a:r>
          </a:p>
        </p:txBody>
      </p:sp>
      <p:sp>
        <p:nvSpPr>
          <p:cNvPr id="10" name="Rectangle 7"/>
          <p:cNvSpPr txBox="1">
            <a:spLocks noChangeArrowheads="1"/>
          </p:cNvSpPr>
          <p:nvPr/>
        </p:nvSpPr>
        <p:spPr bwMode="auto">
          <a:xfrm>
            <a:off x="546528" y="1210965"/>
            <a:ext cx="8330186" cy="1809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31775" marR="0" lvl="0" indent="-231775" algn="l" defTabSz="914400" rtl="0" eaLnBrk="1" fontAlgn="base" latinLnBrk="0" hangingPunct="1">
              <a:lnSpc>
                <a:spcPct val="100000"/>
              </a:lnSpc>
              <a:spcBef>
                <a:spcPct val="20000"/>
              </a:spcBef>
              <a:spcAft>
                <a:spcPct val="0"/>
              </a:spcAft>
              <a:buClr>
                <a:srgbClr val="AF242B"/>
              </a:buClr>
              <a:buSzPct val="75000"/>
              <a:buFont typeface="Wingdings" pitchFamily="2" charset="2"/>
              <a:buChar char="w"/>
              <a:tabLst/>
              <a:defRPr/>
            </a:pPr>
            <a:r>
              <a:rPr kumimoji="0" lang="en-US" sz="2000" i="0" u="none" strike="noStrike" kern="0" cap="none" spc="0" normalizeH="0" baseline="0" noProof="0" dirty="0" smtClean="0">
                <a:ln>
                  <a:noFill/>
                </a:ln>
                <a:solidFill>
                  <a:schemeClr val="tx1"/>
                </a:solidFill>
                <a:effectLst/>
                <a:uLnTx/>
                <a:uFillTx/>
                <a:latin typeface="+mn-lt"/>
                <a:ea typeface="+mn-ea"/>
                <a:cs typeface="+mn-cs"/>
              </a:rPr>
              <a:t>If you selected the Create Statement Correspondence menu option, the Enter Statement Number page displays.</a:t>
            </a:r>
          </a:p>
          <a:p>
            <a:pPr marL="568325" marR="0" lvl="1" indent="-222250" algn="l" defTabSz="914400" rtl="0" eaLnBrk="1" fontAlgn="base" latinLnBrk="0" hangingPunct="1">
              <a:lnSpc>
                <a:spcPct val="100000"/>
              </a:lnSpc>
              <a:spcBef>
                <a:spcPct val="20000"/>
              </a:spcBef>
              <a:spcAft>
                <a:spcPct val="0"/>
              </a:spcAft>
              <a:buClr>
                <a:srgbClr val="AF242B"/>
              </a:buClr>
              <a:buSzPct val="75000"/>
              <a:buFont typeface="Wingdings" pitchFamily="2" charset="2"/>
              <a:buChar char="w"/>
              <a:tabLst/>
              <a:defRPr/>
            </a:pPr>
            <a:r>
              <a:rPr lang="en-US" kern="0" dirty="0" smtClean="0">
                <a:latin typeface="+mn-lt"/>
              </a:rPr>
              <a:t>Identify the statement you would like to create correspondence for by entering the </a:t>
            </a:r>
            <a:r>
              <a:rPr lang="en-US" b="1" kern="0" dirty="0" smtClean="0">
                <a:latin typeface="+mn-lt"/>
              </a:rPr>
              <a:t>Statement Number </a:t>
            </a:r>
            <a:r>
              <a:rPr lang="en-US" kern="0" dirty="0" smtClean="0">
                <a:latin typeface="+mn-lt"/>
              </a:rPr>
              <a:t>and selecting the </a:t>
            </a:r>
            <a:r>
              <a:rPr lang="en-US" b="1" kern="0" dirty="0" smtClean="0">
                <a:latin typeface="+mn-lt"/>
              </a:rPr>
              <a:t>[Next] </a:t>
            </a:r>
            <a:r>
              <a:rPr lang="en-US" kern="0" dirty="0" smtClean="0">
                <a:latin typeface="+mn-lt"/>
              </a:rPr>
              <a:t>button.</a:t>
            </a:r>
            <a:r>
              <a:rPr lang="en-US" sz="2000" kern="0" dirty="0" smtClean="0">
                <a:latin typeface="+mn-lt"/>
              </a:rPr>
              <a:t> </a:t>
            </a:r>
          </a:p>
          <a:p>
            <a:pPr lvl="2" indent="-222250">
              <a:spcBef>
                <a:spcPct val="20000"/>
              </a:spcBef>
              <a:buClr>
                <a:srgbClr val="AF242B"/>
              </a:buClr>
              <a:buSzPct val="75000"/>
              <a:buFont typeface="Wingdings" pitchFamily="2" charset="2"/>
              <a:buChar char="w"/>
              <a:defRPr/>
            </a:pPr>
            <a:r>
              <a:rPr lang="en-US" sz="1600" kern="0" dirty="0" smtClean="0">
                <a:latin typeface="+mn-lt"/>
              </a:rPr>
              <a:t>If the statement is associated with more than one account, you must enter the </a:t>
            </a:r>
            <a:r>
              <a:rPr lang="en-US" sz="1600" b="1" kern="0" dirty="0" smtClean="0">
                <a:latin typeface="+mn-lt"/>
              </a:rPr>
              <a:t>Account Code</a:t>
            </a:r>
            <a:r>
              <a:rPr lang="en-US" sz="1600" kern="0" dirty="0" smtClean="0">
                <a:latin typeface="+mn-lt"/>
              </a:rPr>
              <a:t>.</a:t>
            </a:r>
            <a:endParaRPr lang="en-US" dirty="0" smtClean="0"/>
          </a:p>
          <a:p>
            <a:pPr marL="568325" marR="0" lvl="1" indent="-222250" algn="l" defTabSz="914400" rtl="0" eaLnBrk="1" fontAlgn="base" latinLnBrk="0" hangingPunct="1">
              <a:lnSpc>
                <a:spcPct val="100000"/>
              </a:lnSpc>
              <a:spcBef>
                <a:spcPct val="20000"/>
              </a:spcBef>
              <a:spcAft>
                <a:spcPct val="0"/>
              </a:spcAft>
              <a:buClr>
                <a:srgbClr val="AF242B"/>
              </a:buClr>
              <a:buSzPct val="75000"/>
              <a:buFont typeface="Wingdings" pitchFamily="2" charset="2"/>
              <a:buChar char="w"/>
              <a:tabLst/>
              <a:defRPr/>
            </a:pPr>
            <a:endParaRPr kumimoji="0" lang="en-US" sz="1600" b="0" i="0" u="none" strike="noStrike" kern="0" cap="none" spc="0" normalizeH="0" baseline="0" noProof="0" dirty="0" smtClean="0">
              <a:ln>
                <a:noFill/>
              </a:ln>
              <a:solidFill>
                <a:schemeClr val="tx1"/>
              </a:solidFill>
              <a:effectLst/>
              <a:uLnTx/>
              <a:uFillTx/>
              <a:latin typeface="+mn-lt"/>
            </a:endParaRPr>
          </a:p>
        </p:txBody>
      </p:sp>
      <p:pic>
        <p:nvPicPr>
          <p:cNvPr id="67586" name="Picture 2"/>
          <p:cNvPicPr>
            <a:picLocks noChangeAspect="1" noChangeArrowheads="1"/>
          </p:cNvPicPr>
          <p:nvPr/>
        </p:nvPicPr>
        <p:blipFill>
          <a:blip r:embed="rId3" cstate="print"/>
          <a:srcRect/>
          <a:stretch>
            <a:fillRect/>
          </a:stretch>
        </p:blipFill>
        <p:spPr bwMode="auto">
          <a:xfrm>
            <a:off x="1559632" y="3280414"/>
            <a:ext cx="5904718" cy="3299242"/>
          </a:xfrm>
          <a:prstGeom prst="rect">
            <a:avLst/>
          </a:prstGeom>
          <a:noFill/>
          <a:ln w="9525">
            <a:solidFill>
              <a:schemeClr val="tx1"/>
            </a:solidFill>
            <a:miter lim="800000"/>
            <a:headEnd/>
            <a:tailEnd/>
          </a:ln>
        </p:spPr>
      </p:pic>
      <p:sp>
        <p:nvSpPr>
          <p:cNvPr id="14" name="Rectangle 13"/>
          <p:cNvSpPr/>
          <p:nvPr/>
        </p:nvSpPr>
        <p:spPr bwMode="auto">
          <a:xfrm>
            <a:off x="1767508" y="5772654"/>
            <a:ext cx="3172005" cy="305186"/>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5" name="Rectangle 14"/>
          <p:cNvSpPr/>
          <p:nvPr/>
        </p:nvSpPr>
        <p:spPr bwMode="auto">
          <a:xfrm>
            <a:off x="5076832" y="5678364"/>
            <a:ext cx="711957" cy="493595"/>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7" name="TextBox 6"/>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G12</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cstate="print"/>
          <a:srcRect/>
          <a:stretch>
            <a:fillRect/>
          </a:stretch>
        </p:blipFill>
        <p:spPr bwMode="auto">
          <a:xfrm>
            <a:off x="726758" y="3326130"/>
            <a:ext cx="8010525" cy="2743200"/>
          </a:xfrm>
          <a:prstGeom prst="rect">
            <a:avLst/>
          </a:prstGeom>
          <a:noFill/>
          <a:ln w="9525">
            <a:solidFill>
              <a:schemeClr val="tx1"/>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Create Correspondence (Cont’d)</a:t>
            </a:r>
          </a:p>
        </p:txBody>
      </p:sp>
      <p:sp>
        <p:nvSpPr>
          <p:cNvPr id="8195" name="Rectangle 7"/>
          <p:cNvSpPr>
            <a:spLocks noGrp="1" noChangeArrowheads="1"/>
          </p:cNvSpPr>
          <p:nvPr>
            <p:ph idx="1"/>
          </p:nvPr>
        </p:nvSpPr>
        <p:spPr>
          <a:xfrm>
            <a:off x="422032" y="1116648"/>
            <a:ext cx="8660936" cy="2056043"/>
          </a:xfrm>
        </p:spPr>
        <p:txBody>
          <a:bodyPr/>
          <a:lstStyle/>
          <a:p>
            <a:pPr eaLnBrk="1" hangingPunct="1"/>
            <a:r>
              <a:rPr lang="en-US" sz="2200" b="1" dirty="0" smtClean="0"/>
              <a:t>Send Correspondence page</a:t>
            </a:r>
          </a:p>
          <a:p>
            <a:pPr lvl="1" eaLnBrk="1" hangingPunct="1"/>
            <a:r>
              <a:rPr lang="en-US" sz="1800" dirty="0" smtClean="0"/>
              <a:t>The Send Correspondence page displays after you do either of the following:</a:t>
            </a:r>
          </a:p>
          <a:p>
            <a:pPr lvl="2" eaLnBrk="1" hangingPunct="1"/>
            <a:r>
              <a:rPr lang="en-US" sz="1600" dirty="0" smtClean="0"/>
              <a:t>Select the Create Account Correspondence menu option.</a:t>
            </a:r>
          </a:p>
          <a:p>
            <a:pPr lvl="2" eaLnBrk="1" hangingPunct="1"/>
            <a:r>
              <a:rPr lang="en-US" sz="1600" dirty="0" smtClean="0"/>
              <a:t>Select the Create Statement Correspondence menu option, then identify the statement number you would like to create correspondence for. </a:t>
            </a:r>
          </a:p>
          <a:p>
            <a:pPr lvl="1" eaLnBrk="1" hangingPunct="1"/>
            <a:r>
              <a:rPr lang="en-US" sz="1800" dirty="0" smtClean="0"/>
              <a:t>Enter your contact and account information.</a:t>
            </a:r>
          </a:p>
          <a:p>
            <a:pPr lvl="2" eaLnBrk="1" hangingPunct="1">
              <a:buNone/>
            </a:pPr>
            <a:endParaRPr lang="en-US" sz="2000" dirty="0" smtClean="0"/>
          </a:p>
          <a:p>
            <a:pPr lvl="2" eaLnBrk="1" hangingPunct="1"/>
            <a:endParaRPr lang="en-US" sz="1600" dirty="0" smtClean="0"/>
          </a:p>
        </p:txBody>
      </p:sp>
      <p:sp>
        <p:nvSpPr>
          <p:cNvPr id="13" name="Rectangle 12"/>
          <p:cNvSpPr/>
          <p:nvPr/>
        </p:nvSpPr>
        <p:spPr bwMode="auto">
          <a:xfrm>
            <a:off x="896769" y="4625067"/>
            <a:ext cx="794872" cy="175533"/>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4" name="Rectangle 13"/>
          <p:cNvSpPr/>
          <p:nvPr/>
        </p:nvSpPr>
        <p:spPr bwMode="auto">
          <a:xfrm>
            <a:off x="934868" y="5476229"/>
            <a:ext cx="1061368" cy="188532"/>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7" name="TextBox 6"/>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G13</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Create Correspondence (Cont’d)</a:t>
            </a:r>
          </a:p>
        </p:txBody>
      </p:sp>
      <p:sp>
        <p:nvSpPr>
          <p:cNvPr id="8195" name="Rectangle 7"/>
          <p:cNvSpPr>
            <a:spLocks noGrp="1" noChangeArrowheads="1"/>
          </p:cNvSpPr>
          <p:nvPr>
            <p:ph idx="1"/>
          </p:nvPr>
        </p:nvSpPr>
        <p:spPr>
          <a:xfrm>
            <a:off x="501445" y="1150473"/>
            <a:ext cx="8355952" cy="959682"/>
          </a:xfrm>
        </p:spPr>
        <p:txBody>
          <a:bodyPr/>
          <a:lstStyle/>
          <a:p>
            <a:pPr eaLnBrk="1" hangingPunct="1"/>
            <a:r>
              <a:rPr lang="en-US" sz="2200" b="1" dirty="0" smtClean="0"/>
              <a:t>Send Correspondence page</a:t>
            </a:r>
          </a:p>
          <a:p>
            <a:pPr lvl="1" eaLnBrk="1" hangingPunct="1"/>
            <a:r>
              <a:rPr lang="en-US" sz="1800" dirty="0" smtClean="0"/>
              <a:t>Enter your correspondence information. </a:t>
            </a:r>
          </a:p>
        </p:txBody>
      </p:sp>
      <p:sp>
        <p:nvSpPr>
          <p:cNvPr id="6" name="TextBox 5"/>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G14</a:t>
            </a:r>
            <a:endParaRPr lang="en-US" sz="1200" dirty="0">
              <a:solidFill>
                <a:schemeClr val="tx1">
                  <a:lumMod val="65000"/>
                  <a:lumOff val="35000"/>
                </a:schemeClr>
              </a:solidFill>
            </a:endParaRPr>
          </a:p>
        </p:txBody>
      </p:sp>
      <p:pic>
        <p:nvPicPr>
          <p:cNvPr id="7" name="Picture 6"/>
          <p:cNvPicPr/>
          <p:nvPr/>
        </p:nvPicPr>
        <p:blipFill>
          <a:blip r:embed="rId3" cstate="print"/>
          <a:srcRect t="47590" r="49231" b="12103"/>
          <a:stretch>
            <a:fillRect/>
          </a:stretch>
        </p:blipFill>
        <p:spPr bwMode="auto">
          <a:xfrm>
            <a:off x="853439" y="2105025"/>
            <a:ext cx="7061836" cy="3644265"/>
          </a:xfrm>
          <a:prstGeom prst="rect">
            <a:avLst/>
          </a:prstGeom>
          <a:noFill/>
          <a:ln w="9525">
            <a:noFill/>
            <a:miter lim="800000"/>
            <a:headEnd/>
            <a:tailEnd/>
          </a:ln>
        </p:spPr>
      </p:pic>
      <p:sp>
        <p:nvSpPr>
          <p:cNvPr id="12" name="Rectangle 11"/>
          <p:cNvSpPr/>
          <p:nvPr/>
        </p:nvSpPr>
        <p:spPr bwMode="auto">
          <a:xfrm>
            <a:off x="807547" y="2042113"/>
            <a:ext cx="1021866" cy="310172"/>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srcRect/>
          <a:stretch>
            <a:fillRect/>
          </a:stretch>
        </p:blipFill>
        <p:spPr bwMode="auto">
          <a:xfrm>
            <a:off x="929027" y="2825270"/>
            <a:ext cx="7596955" cy="1831789"/>
          </a:xfrm>
          <a:prstGeom prst="rect">
            <a:avLst/>
          </a:prstGeom>
          <a:noFill/>
          <a:ln w="9525">
            <a:solidFill>
              <a:schemeClr val="tx1"/>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Create Correspondence (Cont’d)</a:t>
            </a:r>
          </a:p>
        </p:txBody>
      </p:sp>
      <p:sp>
        <p:nvSpPr>
          <p:cNvPr id="8195" name="Rectangle 7"/>
          <p:cNvSpPr>
            <a:spLocks noGrp="1" noChangeArrowheads="1"/>
          </p:cNvSpPr>
          <p:nvPr>
            <p:ph idx="1"/>
          </p:nvPr>
        </p:nvSpPr>
        <p:spPr>
          <a:xfrm>
            <a:off x="475350" y="1296593"/>
            <a:ext cx="8471702" cy="1249660"/>
          </a:xfrm>
        </p:spPr>
        <p:txBody>
          <a:bodyPr/>
          <a:lstStyle/>
          <a:p>
            <a:pPr eaLnBrk="1" hangingPunct="1"/>
            <a:r>
              <a:rPr lang="en-US" sz="2200" b="1" dirty="0" smtClean="0"/>
              <a:t>Add an Attachment to the Correspondence</a:t>
            </a:r>
          </a:p>
          <a:p>
            <a:pPr lvl="1" eaLnBrk="1" hangingPunct="1"/>
            <a:r>
              <a:rPr lang="en-US" sz="1800" dirty="0" smtClean="0"/>
              <a:t>If you would like to add supporting documentation to your correspondence, select the </a:t>
            </a:r>
            <a:r>
              <a:rPr lang="en-US" sz="1800" b="1" dirty="0" smtClean="0"/>
              <a:t>Attachments </a:t>
            </a:r>
            <a:r>
              <a:rPr lang="en-US" sz="1800" dirty="0" smtClean="0"/>
              <a:t>tab and then select the </a:t>
            </a:r>
            <a:r>
              <a:rPr lang="en-US" sz="1800" b="1" dirty="0" smtClean="0"/>
              <a:t>[Browse] </a:t>
            </a:r>
            <a:r>
              <a:rPr lang="en-US" sz="1800" dirty="0" smtClean="0"/>
              <a:t>button</a:t>
            </a:r>
            <a:r>
              <a:rPr lang="en-US" sz="1800" b="1" dirty="0" smtClean="0"/>
              <a:t> </a:t>
            </a:r>
            <a:r>
              <a:rPr lang="en-US" sz="1800" dirty="0" smtClean="0"/>
              <a:t>to search for a file on your computer.</a:t>
            </a:r>
          </a:p>
        </p:txBody>
      </p:sp>
      <p:sp>
        <p:nvSpPr>
          <p:cNvPr id="9" name="Rectangle 8"/>
          <p:cNvSpPr/>
          <p:nvPr/>
        </p:nvSpPr>
        <p:spPr bwMode="auto">
          <a:xfrm>
            <a:off x="2976004" y="3532304"/>
            <a:ext cx="1436507" cy="476170"/>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0" name="Rectangle 9"/>
          <p:cNvSpPr/>
          <p:nvPr/>
        </p:nvSpPr>
        <p:spPr bwMode="auto">
          <a:xfrm>
            <a:off x="6730409" y="4100305"/>
            <a:ext cx="1063403" cy="342747"/>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7" name="TextBox 6"/>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G15</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Create Correspondence (Cont’d)</a:t>
            </a:r>
          </a:p>
        </p:txBody>
      </p:sp>
      <p:sp>
        <p:nvSpPr>
          <p:cNvPr id="8195" name="Rectangle 7"/>
          <p:cNvSpPr>
            <a:spLocks noGrp="1" noChangeArrowheads="1"/>
          </p:cNvSpPr>
          <p:nvPr>
            <p:ph idx="1"/>
          </p:nvPr>
        </p:nvSpPr>
        <p:spPr>
          <a:xfrm>
            <a:off x="634181" y="1268457"/>
            <a:ext cx="8223216" cy="1165027"/>
          </a:xfrm>
        </p:spPr>
        <p:txBody>
          <a:bodyPr/>
          <a:lstStyle/>
          <a:p>
            <a:pPr eaLnBrk="1" hangingPunct="1"/>
            <a:r>
              <a:rPr lang="en-US" sz="2200" b="1" dirty="0" smtClean="0"/>
              <a:t>Add an Attachment to the Correspondence</a:t>
            </a:r>
            <a:endParaRPr lang="en-US" sz="2200" dirty="0" smtClean="0"/>
          </a:p>
          <a:p>
            <a:pPr lvl="1" eaLnBrk="1" hangingPunct="1"/>
            <a:r>
              <a:rPr lang="en-US" sz="1800" dirty="0" smtClean="0"/>
              <a:t>In the choose file pop-up window, locate the file on your computer, select the </a:t>
            </a:r>
            <a:r>
              <a:rPr lang="en-US" sz="1800" b="1" dirty="0" smtClean="0"/>
              <a:t>file</a:t>
            </a:r>
            <a:r>
              <a:rPr lang="en-US" sz="1800" dirty="0" smtClean="0"/>
              <a:t>,</a:t>
            </a:r>
            <a:r>
              <a:rPr lang="en-US" sz="1800" b="1" dirty="0" smtClean="0"/>
              <a:t> </a:t>
            </a:r>
            <a:r>
              <a:rPr lang="en-US" sz="1800" dirty="0" smtClean="0"/>
              <a:t>and then select the </a:t>
            </a:r>
            <a:r>
              <a:rPr lang="en-US" sz="1800" b="1" dirty="0" smtClean="0"/>
              <a:t>[Open] </a:t>
            </a:r>
            <a:r>
              <a:rPr lang="en-US" sz="1800" dirty="0" smtClean="0"/>
              <a:t>button.</a:t>
            </a:r>
          </a:p>
          <a:p>
            <a:pPr lvl="2" eaLnBrk="1" hangingPunct="1"/>
            <a:endParaRPr lang="en-US" sz="1600" dirty="0" smtClean="0"/>
          </a:p>
        </p:txBody>
      </p:sp>
      <p:pic>
        <p:nvPicPr>
          <p:cNvPr id="65538" name="Picture 2"/>
          <p:cNvPicPr>
            <a:picLocks noChangeAspect="1" noChangeArrowheads="1"/>
          </p:cNvPicPr>
          <p:nvPr/>
        </p:nvPicPr>
        <p:blipFill>
          <a:blip r:embed="rId3" cstate="print"/>
          <a:srcRect/>
          <a:stretch>
            <a:fillRect/>
          </a:stretch>
        </p:blipFill>
        <p:spPr bwMode="auto">
          <a:xfrm>
            <a:off x="2162129" y="2874362"/>
            <a:ext cx="4786788" cy="3477436"/>
          </a:xfrm>
          <a:prstGeom prst="rect">
            <a:avLst/>
          </a:prstGeom>
          <a:noFill/>
          <a:ln w="9525">
            <a:solidFill>
              <a:schemeClr val="tx1"/>
            </a:solidFill>
            <a:miter lim="800000"/>
            <a:headEnd/>
            <a:tailEnd/>
          </a:ln>
        </p:spPr>
      </p:pic>
      <p:sp>
        <p:nvSpPr>
          <p:cNvPr id="10" name="Rectangle 9"/>
          <p:cNvSpPr/>
          <p:nvPr/>
        </p:nvSpPr>
        <p:spPr bwMode="auto">
          <a:xfrm>
            <a:off x="3015334" y="3347139"/>
            <a:ext cx="1019841" cy="221971"/>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1" name="Rectangle 10"/>
          <p:cNvSpPr/>
          <p:nvPr/>
        </p:nvSpPr>
        <p:spPr bwMode="auto">
          <a:xfrm>
            <a:off x="6126877" y="5812845"/>
            <a:ext cx="813730" cy="292987"/>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7" name="TextBox 6"/>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G16</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title"/>
          </p:nvPr>
        </p:nvSpPr>
        <p:spPr/>
        <p:txBody>
          <a:bodyPr/>
          <a:lstStyle/>
          <a:p>
            <a:pPr eaLnBrk="1" hangingPunct="1"/>
            <a:r>
              <a:rPr lang="en-US" dirty="0" smtClean="0"/>
              <a:t>VCSS Presentation</a:t>
            </a:r>
          </a:p>
        </p:txBody>
      </p:sp>
      <p:sp>
        <p:nvSpPr>
          <p:cNvPr id="7" name="Rectangle 7"/>
          <p:cNvSpPr>
            <a:spLocks noGrp="1" noChangeArrowheads="1"/>
          </p:cNvSpPr>
          <p:nvPr>
            <p:ph idx="1"/>
          </p:nvPr>
        </p:nvSpPr>
        <p:spPr>
          <a:xfrm>
            <a:off x="695192" y="1253036"/>
            <a:ext cx="8039744" cy="2849732"/>
          </a:xfrm>
        </p:spPr>
        <p:txBody>
          <a:bodyPr/>
          <a:lstStyle/>
          <a:p>
            <a:pPr marL="288925" indent="-288925" eaLnBrk="1" hangingPunct="1">
              <a:spcBef>
                <a:spcPts val="600"/>
              </a:spcBef>
              <a:spcAft>
                <a:spcPts val="600"/>
              </a:spcAft>
            </a:pPr>
            <a:r>
              <a:rPr lang="en-US" sz="2000" b="1" dirty="0" smtClean="0"/>
              <a:t>GSA’s Vendor and Customer Self Service (VCSS) presentation material is organized into eight smaller segments in order to facilitate training and future reference.</a:t>
            </a:r>
          </a:p>
          <a:p>
            <a:pPr marL="625475" lvl="1" indent="-288925" eaLnBrk="1" hangingPunct="1">
              <a:spcBef>
                <a:spcPts val="600"/>
              </a:spcBef>
              <a:spcAft>
                <a:spcPts val="600"/>
              </a:spcAft>
            </a:pPr>
            <a:r>
              <a:rPr lang="en-US" sz="1800" dirty="0" smtClean="0"/>
              <a:t>The Table of Contents on the next slide, lists all segments of the VCSS presentation.  The segment highlighted is the segment of the presentation that is covered.  </a:t>
            </a:r>
          </a:p>
          <a:p>
            <a:pPr marL="625475" lvl="1" indent="-288925" eaLnBrk="1" hangingPunct="1">
              <a:spcBef>
                <a:spcPts val="600"/>
              </a:spcBef>
              <a:spcAft>
                <a:spcPts val="600"/>
              </a:spcAft>
            </a:pPr>
            <a:r>
              <a:rPr lang="en-US" sz="1800" dirty="0" smtClean="0"/>
              <a:t>All segments of the VCSS presentation can be accessed on the GSA VCSS Launch Page:  </a:t>
            </a:r>
            <a:r>
              <a:rPr lang="en-US" sz="1800" b="1" u="sng" dirty="0" smtClean="0"/>
              <a:t>http://vcss.gsa.gov</a:t>
            </a:r>
            <a:r>
              <a:rPr lang="en-US" sz="1800" dirty="0" smtClean="0"/>
              <a:t>.</a:t>
            </a:r>
            <a:endParaRPr lang="en-US" sz="1800" b="1" u="sng"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VCSS Registration Steps (Cont’d)</a:t>
            </a:r>
          </a:p>
        </p:txBody>
      </p:sp>
      <p:sp>
        <p:nvSpPr>
          <p:cNvPr id="8195" name="Rectangle 7"/>
          <p:cNvSpPr>
            <a:spLocks noGrp="1" noChangeArrowheads="1"/>
          </p:cNvSpPr>
          <p:nvPr>
            <p:ph idx="1"/>
          </p:nvPr>
        </p:nvSpPr>
        <p:spPr>
          <a:xfrm>
            <a:off x="526093" y="1220636"/>
            <a:ext cx="8428821" cy="1377862"/>
          </a:xfrm>
        </p:spPr>
        <p:txBody>
          <a:bodyPr/>
          <a:lstStyle/>
          <a:p>
            <a:pPr marL="463550" lvl="1" indent="-463550" eaLnBrk="1" hangingPunct="1">
              <a:buSzPct val="100000"/>
            </a:pPr>
            <a:r>
              <a:rPr lang="en-US" sz="2000" b="1" dirty="0" smtClean="0"/>
              <a:t>Account Administrator</a:t>
            </a:r>
          </a:p>
          <a:p>
            <a:pPr marL="914400" lvl="1" indent="-463550" eaLnBrk="1" hangingPunct="1">
              <a:buSzPct val="100000"/>
              <a:buFont typeface="+mj-lt"/>
              <a:buAutoNum type="arabicPeriod" startAt="9"/>
            </a:pPr>
            <a:r>
              <a:rPr lang="en-US" sz="1800" dirty="0" smtClean="0"/>
              <a:t>As the account administrator, open the approval email from GSA and select the </a:t>
            </a:r>
            <a:r>
              <a:rPr lang="en-US" sz="1800" b="1" dirty="0" smtClean="0"/>
              <a:t>VCSS URL </a:t>
            </a:r>
            <a:r>
              <a:rPr lang="en-US" sz="1800" dirty="0" smtClean="0"/>
              <a:t>for new registration.  </a:t>
            </a:r>
          </a:p>
          <a:p>
            <a:pPr marL="914400" lvl="1" indent="-463550" eaLnBrk="1" hangingPunct="1">
              <a:buSzPct val="100000"/>
              <a:buFont typeface="+mj-lt"/>
              <a:buAutoNum type="arabicPeriod" startAt="9"/>
            </a:pPr>
            <a:r>
              <a:rPr lang="en-US" sz="1800" dirty="0" smtClean="0"/>
              <a:t>On the VCSS main page, select the </a:t>
            </a:r>
            <a:r>
              <a:rPr lang="en-US" sz="1800" b="1" dirty="0" smtClean="0"/>
              <a:t>New Registration </a:t>
            </a:r>
            <a:r>
              <a:rPr lang="en-US" sz="1800" dirty="0" smtClean="0"/>
              <a:t>hyperlink.</a:t>
            </a:r>
          </a:p>
          <a:p>
            <a:pPr marL="803275" lvl="1" indent="-457200" eaLnBrk="1" hangingPunct="1">
              <a:buSzPct val="100000"/>
              <a:buFont typeface="+mj-lt"/>
              <a:buAutoNum type="arabicPeriod" startAt="9"/>
            </a:pPr>
            <a:endParaRPr lang="en-US" sz="1800" b="1" dirty="0" smtClean="0"/>
          </a:p>
          <a:p>
            <a:pPr marL="803275" lvl="1" indent="-457200" eaLnBrk="1" hangingPunct="1">
              <a:buSzPct val="100000"/>
              <a:buNone/>
            </a:pPr>
            <a:endParaRPr lang="en-US" sz="1800" dirty="0" smtClean="0"/>
          </a:p>
        </p:txBody>
      </p:sp>
      <p:pic>
        <p:nvPicPr>
          <p:cNvPr id="2051" name="Picture 3"/>
          <p:cNvPicPr>
            <a:picLocks noChangeAspect="1" noChangeArrowheads="1"/>
          </p:cNvPicPr>
          <p:nvPr/>
        </p:nvPicPr>
        <p:blipFill>
          <a:blip r:embed="rId3" cstate="print"/>
          <a:srcRect/>
          <a:stretch>
            <a:fillRect/>
          </a:stretch>
        </p:blipFill>
        <p:spPr bwMode="auto">
          <a:xfrm>
            <a:off x="929605" y="2884161"/>
            <a:ext cx="7417827" cy="3571230"/>
          </a:xfrm>
          <a:prstGeom prst="rect">
            <a:avLst/>
          </a:prstGeom>
          <a:noFill/>
          <a:ln w="9525">
            <a:solidFill>
              <a:schemeClr val="tx1"/>
            </a:solidFill>
            <a:miter lim="800000"/>
            <a:headEnd/>
            <a:tailEnd/>
          </a:ln>
        </p:spPr>
      </p:pic>
      <p:sp>
        <p:nvSpPr>
          <p:cNvPr id="9" name="Rectangle 8"/>
          <p:cNvSpPr/>
          <p:nvPr/>
        </p:nvSpPr>
        <p:spPr bwMode="auto">
          <a:xfrm>
            <a:off x="994161" y="4734488"/>
            <a:ext cx="902878" cy="369775"/>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 name="TextBox 5"/>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B11</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7"/>
          <p:cNvSpPr>
            <a:spLocks noGrp="1" noChangeArrowheads="1"/>
          </p:cNvSpPr>
          <p:nvPr>
            <p:ph idx="1"/>
          </p:nvPr>
        </p:nvSpPr>
        <p:spPr>
          <a:xfrm>
            <a:off x="464235" y="1169981"/>
            <a:ext cx="8581294" cy="1256380"/>
          </a:xfrm>
        </p:spPr>
        <p:txBody>
          <a:bodyPr/>
          <a:lstStyle/>
          <a:p>
            <a:pPr eaLnBrk="1" hangingPunct="1"/>
            <a:r>
              <a:rPr lang="en-US" sz="2200" b="1" dirty="0" smtClean="0"/>
              <a:t>Add an Attachment to the Correspondence</a:t>
            </a:r>
          </a:p>
          <a:p>
            <a:pPr lvl="1" eaLnBrk="1" hangingPunct="1"/>
            <a:r>
              <a:rPr lang="en-US" sz="1800" dirty="0" smtClean="0"/>
              <a:t>Confirm that the </a:t>
            </a:r>
            <a:r>
              <a:rPr lang="en-US" sz="1800" b="1" dirty="0" smtClean="0"/>
              <a:t>Uploaded file </a:t>
            </a:r>
            <a:r>
              <a:rPr lang="en-US" sz="1800" dirty="0" smtClean="0"/>
              <a:t>path displays, and then select the </a:t>
            </a:r>
            <a:r>
              <a:rPr lang="en-US" sz="1800" b="1" dirty="0" smtClean="0"/>
              <a:t>[Add] </a:t>
            </a:r>
            <a:r>
              <a:rPr lang="en-US" sz="1800" dirty="0" smtClean="0"/>
              <a:t>button to add this attachment.</a:t>
            </a:r>
          </a:p>
          <a:p>
            <a:pPr lvl="1" eaLnBrk="1" hangingPunct="1"/>
            <a:endParaRPr lang="en-US" sz="1800" dirty="0" smtClean="0"/>
          </a:p>
          <a:p>
            <a:pPr lvl="1" eaLnBrk="1" hangingPunct="1"/>
            <a:endParaRPr lang="en-US" sz="1800" dirty="0" smtClean="0"/>
          </a:p>
          <a:p>
            <a:pPr lvl="1" eaLnBrk="1" hangingPunct="1"/>
            <a:endParaRPr lang="en-US" sz="1800" dirty="0" smtClean="0"/>
          </a:p>
          <a:p>
            <a:pPr lvl="1" eaLnBrk="1" hangingPunct="1">
              <a:buNone/>
            </a:pPr>
            <a:endParaRPr lang="en-US" sz="1800" dirty="0" smtClean="0"/>
          </a:p>
          <a:p>
            <a:pPr lvl="1" eaLnBrk="1" hangingPunct="1">
              <a:buNone/>
            </a:pPr>
            <a:endParaRPr lang="en-US" sz="1800" dirty="0" smtClean="0"/>
          </a:p>
          <a:p>
            <a:pPr lvl="1" eaLnBrk="1" hangingPunct="1">
              <a:buNone/>
            </a:pPr>
            <a:endParaRPr lang="en-US" sz="1000" dirty="0" smtClean="0"/>
          </a:p>
          <a:p>
            <a:pPr lvl="1" eaLnBrk="1" hangingPunct="1"/>
            <a:r>
              <a:rPr lang="en-US" sz="1800" dirty="0" smtClean="0"/>
              <a:t>If the attachment is successfully added, the attachment record displays in the attachments summary below.  </a:t>
            </a:r>
          </a:p>
          <a:p>
            <a:pPr lvl="2" eaLnBrk="1" hangingPunct="1"/>
            <a:r>
              <a:rPr lang="en-US" sz="1600" dirty="0" smtClean="0"/>
              <a:t>If you would like to view the attachment, select the attachment record and then select the </a:t>
            </a:r>
            <a:r>
              <a:rPr lang="en-US" sz="1600" b="1" dirty="0" smtClean="0"/>
              <a:t>[View] </a:t>
            </a:r>
            <a:r>
              <a:rPr lang="en-US" sz="1600" dirty="0" smtClean="0"/>
              <a:t>button.</a:t>
            </a:r>
            <a:endParaRPr lang="en-US" sz="1800" dirty="0" smtClean="0"/>
          </a:p>
          <a:p>
            <a:pPr lvl="1" eaLnBrk="1" hangingPunct="1"/>
            <a:endParaRPr lang="en-US" sz="1600" dirty="0" smtClean="0"/>
          </a:p>
          <a:p>
            <a:pPr lvl="2" eaLnBrk="1" hangingPunct="1"/>
            <a:endParaRPr lang="en-US" sz="1600" dirty="0" smtClean="0"/>
          </a:p>
        </p:txBody>
      </p:sp>
      <p:pic>
        <p:nvPicPr>
          <p:cNvPr id="12290" name="Picture 2"/>
          <p:cNvPicPr>
            <a:picLocks noChangeAspect="1" noChangeArrowheads="1"/>
          </p:cNvPicPr>
          <p:nvPr/>
        </p:nvPicPr>
        <p:blipFill>
          <a:blip r:embed="rId3" cstate="print"/>
          <a:srcRect/>
          <a:stretch>
            <a:fillRect/>
          </a:stretch>
        </p:blipFill>
        <p:spPr bwMode="auto">
          <a:xfrm>
            <a:off x="1475932" y="2262852"/>
            <a:ext cx="6530384" cy="1602023"/>
          </a:xfrm>
          <a:prstGeom prst="rect">
            <a:avLst/>
          </a:prstGeom>
          <a:noFill/>
          <a:ln w="9525">
            <a:solidFill>
              <a:schemeClr val="tx1"/>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Create Correspondence (Cont’d)</a:t>
            </a:r>
          </a:p>
        </p:txBody>
      </p:sp>
      <p:sp>
        <p:nvSpPr>
          <p:cNvPr id="8" name="Rectangle 7"/>
          <p:cNvSpPr/>
          <p:nvPr/>
        </p:nvSpPr>
        <p:spPr bwMode="auto">
          <a:xfrm>
            <a:off x="2434857" y="3347117"/>
            <a:ext cx="4145864" cy="363645"/>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9" name="Rectangle 8"/>
          <p:cNvSpPr/>
          <p:nvPr/>
        </p:nvSpPr>
        <p:spPr bwMode="auto">
          <a:xfrm>
            <a:off x="7363952" y="3317360"/>
            <a:ext cx="589198" cy="484354"/>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pic>
        <p:nvPicPr>
          <p:cNvPr id="7" name="Picture 3"/>
          <p:cNvPicPr>
            <a:picLocks noChangeAspect="1" noChangeArrowheads="1"/>
          </p:cNvPicPr>
          <p:nvPr/>
        </p:nvPicPr>
        <p:blipFill>
          <a:blip r:embed="rId4" cstate="print"/>
          <a:srcRect/>
          <a:stretch>
            <a:fillRect/>
          </a:stretch>
        </p:blipFill>
        <p:spPr bwMode="auto">
          <a:xfrm>
            <a:off x="1478802" y="5235366"/>
            <a:ext cx="6483527" cy="1268258"/>
          </a:xfrm>
          <a:prstGeom prst="rect">
            <a:avLst/>
          </a:prstGeom>
          <a:noFill/>
          <a:ln w="9525">
            <a:solidFill>
              <a:schemeClr val="tx1"/>
            </a:solidFill>
            <a:miter lim="800000"/>
            <a:headEnd/>
            <a:tailEnd/>
          </a:ln>
        </p:spPr>
      </p:pic>
      <p:sp>
        <p:nvSpPr>
          <p:cNvPr id="10" name="Rectangle 9"/>
          <p:cNvSpPr/>
          <p:nvPr/>
        </p:nvSpPr>
        <p:spPr bwMode="auto">
          <a:xfrm>
            <a:off x="1480172" y="6220260"/>
            <a:ext cx="6496210" cy="281353"/>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1" name="Rectangle 10"/>
          <p:cNvSpPr/>
          <p:nvPr/>
        </p:nvSpPr>
        <p:spPr bwMode="auto">
          <a:xfrm>
            <a:off x="2114398" y="5219641"/>
            <a:ext cx="544396" cy="423843"/>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2" name="TextBox 11"/>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G17</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a:stretch>
            <a:fillRect/>
          </a:stretch>
        </p:blipFill>
        <p:spPr bwMode="auto">
          <a:xfrm>
            <a:off x="1391979" y="3537652"/>
            <a:ext cx="6646892" cy="1948748"/>
          </a:xfrm>
          <a:prstGeom prst="rect">
            <a:avLst/>
          </a:prstGeom>
          <a:noFill/>
          <a:ln w="9525">
            <a:solidFill>
              <a:schemeClr val="tx1"/>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Create Correspondence (Cont’d)</a:t>
            </a:r>
          </a:p>
        </p:txBody>
      </p:sp>
      <p:sp>
        <p:nvSpPr>
          <p:cNvPr id="8195" name="Rectangle 7"/>
          <p:cNvSpPr>
            <a:spLocks noGrp="1" noChangeArrowheads="1"/>
          </p:cNvSpPr>
          <p:nvPr>
            <p:ph idx="1"/>
          </p:nvPr>
        </p:nvSpPr>
        <p:spPr>
          <a:xfrm>
            <a:off x="427706" y="1194716"/>
            <a:ext cx="8627806" cy="1911471"/>
          </a:xfrm>
        </p:spPr>
        <p:txBody>
          <a:bodyPr/>
          <a:lstStyle/>
          <a:p>
            <a:pPr eaLnBrk="1" hangingPunct="1"/>
            <a:r>
              <a:rPr lang="en-US" sz="2200" b="1" dirty="0" smtClean="0"/>
              <a:t>Send Correspondence page</a:t>
            </a:r>
          </a:p>
          <a:p>
            <a:pPr lvl="1" eaLnBrk="1" hangingPunct="1"/>
            <a:r>
              <a:rPr lang="en-US" sz="1800" dirty="0" smtClean="0"/>
              <a:t>Select the </a:t>
            </a:r>
            <a:r>
              <a:rPr lang="en-US" sz="1800" b="1" dirty="0" smtClean="0"/>
              <a:t>Send Correspondence </a:t>
            </a:r>
            <a:r>
              <a:rPr lang="en-US" sz="1800" dirty="0" smtClean="0"/>
              <a:t>tab to return to the message information (if you did not add an attachment you will already be in the Send Correspondence tab).</a:t>
            </a:r>
          </a:p>
          <a:p>
            <a:pPr lvl="1" eaLnBrk="1" hangingPunct="1"/>
            <a:r>
              <a:rPr lang="en-US" sz="1800" dirty="0" smtClean="0"/>
              <a:t>Select the </a:t>
            </a:r>
            <a:r>
              <a:rPr lang="en-US" sz="1800" b="1" dirty="0" smtClean="0"/>
              <a:t>[Submit Correspondence] </a:t>
            </a:r>
            <a:r>
              <a:rPr lang="en-US" sz="1800" dirty="0" smtClean="0"/>
              <a:t>button to send this correspondence to GSA. Once submitted, GSA will receive and review this correspondence. </a:t>
            </a:r>
          </a:p>
        </p:txBody>
      </p:sp>
      <p:sp>
        <p:nvSpPr>
          <p:cNvPr id="10" name="Rectangle 9"/>
          <p:cNvSpPr/>
          <p:nvPr/>
        </p:nvSpPr>
        <p:spPr bwMode="auto">
          <a:xfrm>
            <a:off x="1765506" y="4300692"/>
            <a:ext cx="2306764" cy="537123"/>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1" name="Rectangle 10"/>
          <p:cNvSpPr/>
          <p:nvPr/>
        </p:nvSpPr>
        <p:spPr bwMode="auto">
          <a:xfrm>
            <a:off x="1504347" y="4936108"/>
            <a:ext cx="2408433" cy="560926"/>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7" name="TextBox 6"/>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G18</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References</a:t>
            </a:r>
          </a:p>
        </p:txBody>
      </p:sp>
      <p:sp>
        <p:nvSpPr>
          <p:cNvPr id="7" name="TextBox 6"/>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G19</a:t>
            </a:r>
            <a:endParaRPr lang="en-US" sz="1200" dirty="0">
              <a:solidFill>
                <a:schemeClr val="tx1">
                  <a:lumMod val="65000"/>
                  <a:lumOff val="35000"/>
                </a:schemeClr>
              </a:solidFill>
            </a:endParaRPr>
          </a:p>
        </p:txBody>
      </p:sp>
      <p:sp>
        <p:nvSpPr>
          <p:cNvPr id="9" name="Rectangle 7"/>
          <p:cNvSpPr>
            <a:spLocks noGrp="1" noChangeArrowheads="1"/>
          </p:cNvSpPr>
          <p:nvPr>
            <p:ph idx="1"/>
          </p:nvPr>
        </p:nvSpPr>
        <p:spPr>
          <a:xfrm>
            <a:off x="637632" y="1431448"/>
            <a:ext cx="8229600" cy="830489"/>
          </a:xfrm>
        </p:spPr>
        <p:txBody>
          <a:bodyPr/>
          <a:lstStyle/>
          <a:p>
            <a:pPr marL="231775" lvl="2" eaLnBrk="1" hangingPunct="1"/>
            <a:r>
              <a:rPr lang="en-US" sz="2000" b="1" dirty="0" smtClean="0"/>
              <a:t>Return to the GSA VCSS Launch Page to access other segments of the VCSS presentation:  </a:t>
            </a:r>
            <a:r>
              <a:rPr lang="en-US" sz="1800" b="1" u="sng" dirty="0" smtClean="0"/>
              <a:t>http://vcss.gsa.gov</a:t>
            </a:r>
            <a:r>
              <a:rPr lang="en-US" sz="1800" dirty="0" smtClean="0"/>
              <a:t>.</a:t>
            </a:r>
            <a:endParaRPr lang="en-US" sz="2000" b="1" dirty="0" smtClean="0"/>
          </a:p>
          <a:p>
            <a:pPr eaLnBrk="1" hangingPunct="1">
              <a:buNone/>
            </a:pPr>
            <a:endParaRPr lang="en-US" sz="2000" b="1" dirty="0" smtClean="0"/>
          </a:p>
          <a:p>
            <a:pPr marL="625475" lvl="1" indent="-288925" eaLnBrk="1" hangingPunct="1">
              <a:spcBef>
                <a:spcPts val="600"/>
              </a:spcBef>
              <a:spcAft>
                <a:spcPts val="600"/>
              </a:spcAft>
            </a:pPr>
            <a:r>
              <a:rPr lang="en-US" sz="1800" b="1" dirty="0" smtClean="0"/>
              <a:t>Segment 1:  </a:t>
            </a:r>
            <a:r>
              <a:rPr lang="en-US" sz="1800" dirty="0" smtClean="0"/>
              <a:t>Introduction</a:t>
            </a:r>
            <a:endParaRPr lang="en-US" sz="1800" i="1" dirty="0" smtClean="0"/>
          </a:p>
          <a:p>
            <a:pPr marL="625475" lvl="1" indent="-288925" eaLnBrk="1" hangingPunct="1">
              <a:spcBef>
                <a:spcPts val="600"/>
              </a:spcBef>
              <a:spcAft>
                <a:spcPts val="600"/>
              </a:spcAft>
            </a:pPr>
            <a:r>
              <a:rPr lang="en-US" sz="1800" b="1" dirty="0" smtClean="0"/>
              <a:t>Segment 2:</a:t>
            </a:r>
            <a:r>
              <a:rPr lang="en-US" sz="1800" dirty="0" smtClean="0"/>
              <a:t>  VCSS Account Registration &amp; Requesting Access</a:t>
            </a:r>
            <a:endParaRPr lang="en-US" sz="1800" i="1" dirty="0" smtClean="0"/>
          </a:p>
          <a:p>
            <a:pPr marL="625475" lvl="1" indent="-288925" eaLnBrk="1" hangingPunct="1">
              <a:spcBef>
                <a:spcPts val="600"/>
              </a:spcBef>
              <a:spcAft>
                <a:spcPts val="600"/>
              </a:spcAft>
            </a:pPr>
            <a:r>
              <a:rPr lang="en-US" sz="1800" b="1" dirty="0" smtClean="0"/>
              <a:t>Segment 3:  </a:t>
            </a:r>
            <a:r>
              <a:rPr lang="en-US" sz="1800" dirty="0" smtClean="0"/>
              <a:t>Basic Navigation</a:t>
            </a:r>
            <a:endParaRPr lang="en-US" sz="1800" i="1" dirty="0" smtClean="0"/>
          </a:p>
          <a:p>
            <a:pPr marL="625475" lvl="1" indent="-288925" eaLnBrk="1" hangingPunct="1">
              <a:spcBef>
                <a:spcPts val="600"/>
              </a:spcBef>
              <a:spcAft>
                <a:spcPts val="600"/>
              </a:spcAft>
            </a:pPr>
            <a:r>
              <a:rPr lang="en-US" sz="1800" b="1" dirty="0" smtClean="0"/>
              <a:t>Segment 4:  </a:t>
            </a:r>
            <a:r>
              <a:rPr lang="en-US" sz="1800" dirty="0" smtClean="0"/>
              <a:t>Account Information</a:t>
            </a:r>
          </a:p>
          <a:p>
            <a:pPr marL="625475" lvl="1" indent="-288925" eaLnBrk="1" hangingPunct="1">
              <a:spcBef>
                <a:spcPts val="600"/>
              </a:spcBef>
              <a:spcAft>
                <a:spcPts val="600"/>
              </a:spcAft>
            </a:pPr>
            <a:r>
              <a:rPr lang="en-US" sz="1800" b="1" dirty="0" smtClean="0"/>
              <a:t>Segment 5:  </a:t>
            </a:r>
            <a:r>
              <a:rPr lang="en-US" sz="1800" dirty="0" smtClean="0"/>
              <a:t>Statement and Dispute Information</a:t>
            </a:r>
          </a:p>
          <a:p>
            <a:pPr marL="625475" lvl="1" indent="-288925" eaLnBrk="1" hangingPunct="1">
              <a:spcBef>
                <a:spcPts val="600"/>
              </a:spcBef>
              <a:spcAft>
                <a:spcPts val="600"/>
              </a:spcAft>
            </a:pPr>
            <a:r>
              <a:rPr lang="en-US" sz="1800" b="1" dirty="0" smtClean="0"/>
              <a:t>Segment 6:  </a:t>
            </a:r>
            <a:r>
              <a:rPr lang="en-US" sz="1800" dirty="0" smtClean="0"/>
              <a:t>Customer Payment Information</a:t>
            </a:r>
          </a:p>
          <a:p>
            <a:pPr marL="625475" lvl="1" indent="-288925" eaLnBrk="1" hangingPunct="1">
              <a:spcBef>
                <a:spcPts val="600"/>
              </a:spcBef>
              <a:spcAft>
                <a:spcPts val="600"/>
              </a:spcAft>
            </a:pPr>
            <a:r>
              <a:rPr lang="en-US" sz="1800" b="1" dirty="0" smtClean="0"/>
              <a:t>Segment 7:  </a:t>
            </a:r>
            <a:r>
              <a:rPr lang="en-US" sz="1800" dirty="0" smtClean="0"/>
              <a:t>Correspondence Information</a:t>
            </a:r>
          </a:p>
          <a:p>
            <a:pPr marL="625475" lvl="1" indent="-288925" eaLnBrk="1" hangingPunct="1">
              <a:spcBef>
                <a:spcPts val="600"/>
              </a:spcBef>
              <a:spcAft>
                <a:spcPts val="600"/>
              </a:spcAft>
            </a:pPr>
            <a:r>
              <a:rPr lang="en-US" sz="1800" b="1" dirty="0" smtClean="0"/>
              <a:t>Segment 8:  </a:t>
            </a:r>
            <a:r>
              <a:rPr lang="en-US" sz="1800" dirty="0" smtClean="0"/>
              <a:t>External Applications Information</a:t>
            </a:r>
            <a:endParaRPr lang="en-US" sz="1800" b="1" u="sng" dirty="0" smtClean="0"/>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409433" y="4261233"/>
            <a:ext cx="8734567" cy="1258621"/>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146" name="Rectangle 6"/>
          <p:cNvSpPr>
            <a:spLocks noGrp="1" noChangeArrowheads="1"/>
          </p:cNvSpPr>
          <p:nvPr>
            <p:ph type="title"/>
          </p:nvPr>
        </p:nvSpPr>
        <p:spPr/>
        <p:txBody>
          <a:bodyPr/>
          <a:lstStyle/>
          <a:p>
            <a:pPr eaLnBrk="1" hangingPunct="1"/>
            <a:r>
              <a:rPr lang="en-US" dirty="0" smtClean="0"/>
              <a:t>Table of Contents</a:t>
            </a:r>
          </a:p>
        </p:txBody>
      </p:sp>
      <p:sp>
        <p:nvSpPr>
          <p:cNvPr id="7" name="Rectangle 7"/>
          <p:cNvSpPr>
            <a:spLocks noGrp="1" noChangeArrowheads="1"/>
          </p:cNvSpPr>
          <p:nvPr>
            <p:ph idx="1"/>
          </p:nvPr>
        </p:nvSpPr>
        <p:spPr>
          <a:xfrm>
            <a:off x="418456" y="1253036"/>
            <a:ext cx="8725544" cy="5133012"/>
          </a:xfrm>
        </p:spPr>
        <p:txBody>
          <a:bodyPr/>
          <a:lstStyle/>
          <a:p>
            <a:pPr marL="288925" indent="-288925" eaLnBrk="1" hangingPunct="1">
              <a:spcBef>
                <a:spcPts val="600"/>
              </a:spcBef>
              <a:spcAft>
                <a:spcPts val="600"/>
              </a:spcAft>
            </a:pPr>
            <a:r>
              <a:rPr lang="en-US" sz="1800" b="1" dirty="0" smtClean="0"/>
              <a:t>Segment 1:  </a:t>
            </a:r>
            <a:r>
              <a:rPr lang="en-US" sz="1800" dirty="0" smtClean="0"/>
              <a:t>Introduction </a:t>
            </a:r>
            <a:r>
              <a:rPr lang="en-US" sz="1800" i="1" dirty="0" smtClean="0"/>
              <a:t>(Slides A1 - A5)</a:t>
            </a:r>
          </a:p>
          <a:p>
            <a:pPr marL="288925" indent="-288925" eaLnBrk="1" hangingPunct="1">
              <a:spcBef>
                <a:spcPts val="600"/>
              </a:spcBef>
              <a:spcAft>
                <a:spcPts val="600"/>
              </a:spcAft>
            </a:pPr>
            <a:r>
              <a:rPr lang="en-US" sz="1800" b="1" dirty="0" smtClean="0"/>
              <a:t>Segment 2:</a:t>
            </a:r>
            <a:r>
              <a:rPr lang="en-US" sz="1800" dirty="0" smtClean="0"/>
              <a:t>  VCSS Account Registration &amp; Requesting Access </a:t>
            </a:r>
            <a:r>
              <a:rPr lang="en-US" sz="1800" i="1" dirty="0" smtClean="0"/>
              <a:t>(Slides B1 - B37)</a:t>
            </a:r>
          </a:p>
          <a:p>
            <a:pPr marL="288925" indent="-288925" eaLnBrk="1" hangingPunct="1">
              <a:spcBef>
                <a:spcPts val="600"/>
              </a:spcBef>
              <a:spcAft>
                <a:spcPts val="600"/>
              </a:spcAft>
            </a:pPr>
            <a:r>
              <a:rPr lang="en-US" sz="1800" b="1" dirty="0" smtClean="0"/>
              <a:t>Segment 3:  </a:t>
            </a:r>
            <a:r>
              <a:rPr lang="en-US" sz="1800" dirty="0" smtClean="0"/>
              <a:t>Basic Navigation </a:t>
            </a:r>
            <a:r>
              <a:rPr lang="en-US" sz="1800" i="1" dirty="0" smtClean="0"/>
              <a:t>(Slides C1 - C35)</a:t>
            </a:r>
            <a:endParaRPr lang="en-US" sz="1800" dirty="0" smtClean="0"/>
          </a:p>
          <a:p>
            <a:pPr marL="288925" indent="-288925" eaLnBrk="1" hangingPunct="1">
              <a:spcBef>
                <a:spcPts val="600"/>
              </a:spcBef>
              <a:spcAft>
                <a:spcPts val="600"/>
              </a:spcAft>
            </a:pPr>
            <a:r>
              <a:rPr lang="en-US" sz="1800" b="1" dirty="0" smtClean="0"/>
              <a:t>Segment 4:  </a:t>
            </a:r>
            <a:r>
              <a:rPr lang="en-US" sz="1800" dirty="0" smtClean="0"/>
              <a:t>Account Information </a:t>
            </a:r>
            <a:r>
              <a:rPr lang="en-US" sz="1800" i="1" dirty="0" smtClean="0"/>
              <a:t>(Slides D1 – D32)</a:t>
            </a:r>
            <a:endParaRPr lang="en-US" sz="1800" dirty="0" smtClean="0"/>
          </a:p>
          <a:p>
            <a:pPr marL="288925" indent="-288925" eaLnBrk="1" hangingPunct="1">
              <a:spcBef>
                <a:spcPts val="600"/>
              </a:spcBef>
              <a:spcAft>
                <a:spcPts val="600"/>
              </a:spcAft>
            </a:pPr>
            <a:r>
              <a:rPr lang="en-US" sz="1800" b="1" dirty="0" smtClean="0"/>
              <a:t>Segment 5:  </a:t>
            </a:r>
            <a:r>
              <a:rPr lang="en-US" sz="1800" dirty="0" smtClean="0"/>
              <a:t>Statement and Dispute Information </a:t>
            </a:r>
            <a:r>
              <a:rPr lang="en-US" sz="1800" i="1" dirty="0" smtClean="0"/>
              <a:t>(Slides E1 - E39)</a:t>
            </a:r>
            <a:endParaRPr lang="en-US" sz="1800" dirty="0" smtClean="0"/>
          </a:p>
          <a:p>
            <a:pPr marL="288925" indent="-288925" eaLnBrk="1" hangingPunct="1">
              <a:spcBef>
                <a:spcPts val="600"/>
              </a:spcBef>
              <a:spcAft>
                <a:spcPts val="600"/>
              </a:spcAft>
            </a:pPr>
            <a:r>
              <a:rPr lang="en-US" sz="1800" b="1" dirty="0" smtClean="0"/>
              <a:t>Segment 6:  </a:t>
            </a:r>
            <a:r>
              <a:rPr lang="en-US" sz="1800" dirty="0" smtClean="0"/>
              <a:t>Customer Payment Information </a:t>
            </a:r>
            <a:r>
              <a:rPr lang="en-US" sz="1800" i="1" dirty="0" smtClean="0"/>
              <a:t>(Slides F1 - F23)</a:t>
            </a:r>
            <a:endParaRPr lang="en-US" sz="1800" dirty="0" smtClean="0"/>
          </a:p>
          <a:p>
            <a:pPr marL="288925" indent="-288925" eaLnBrk="1" hangingPunct="1">
              <a:spcBef>
                <a:spcPts val="600"/>
              </a:spcBef>
              <a:spcAft>
                <a:spcPts val="600"/>
              </a:spcAft>
            </a:pPr>
            <a:r>
              <a:rPr lang="en-US" sz="1800" b="1" dirty="0" smtClean="0"/>
              <a:t>Segment 7:  </a:t>
            </a:r>
            <a:r>
              <a:rPr lang="en-US" sz="1800" dirty="0" smtClean="0"/>
              <a:t>Correspondence Information </a:t>
            </a:r>
            <a:r>
              <a:rPr lang="en-US" sz="1800" i="1" dirty="0" smtClean="0"/>
              <a:t>(Slides G1 - G19)</a:t>
            </a:r>
          </a:p>
          <a:p>
            <a:pPr marL="288925" indent="-288925" eaLnBrk="1" hangingPunct="1">
              <a:spcBef>
                <a:spcPts val="600"/>
              </a:spcBef>
              <a:spcAft>
                <a:spcPts val="600"/>
              </a:spcAft>
            </a:pPr>
            <a:r>
              <a:rPr lang="en-US" sz="1800" b="1" dirty="0" smtClean="0"/>
              <a:t>Segment 8:  </a:t>
            </a:r>
            <a:r>
              <a:rPr lang="en-US" sz="1800" dirty="0" smtClean="0"/>
              <a:t>External Applications Information </a:t>
            </a:r>
            <a:r>
              <a:rPr lang="en-US" sz="1800" i="1" dirty="0" smtClean="0"/>
              <a:t>(Slides H1 - H6)</a:t>
            </a:r>
          </a:p>
          <a:p>
            <a:pPr marL="625475" lvl="1" indent="-288925" eaLnBrk="1" hangingPunct="1">
              <a:spcBef>
                <a:spcPts val="600"/>
              </a:spcBef>
              <a:spcAft>
                <a:spcPts val="600"/>
              </a:spcAft>
            </a:pPr>
            <a:r>
              <a:rPr lang="en-US" sz="1600" dirty="0" smtClean="0"/>
              <a:t>View and Launch External Applications</a:t>
            </a:r>
          </a:p>
          <a:p>
            <a:pPr marL="625475" lvl="1" indent="-288925" eaLnBrk="1" hangingPunct="1">
              <a:spcBef>
                <a:spcPts val="600"/>
              </a:spcBef>
              <a:spcAft>
                <a:spcPts val="600"/>
              </a:spcAft>
            </a:pPr>
            <a:r>
              <a:rPr lang="en-US" sz="1600" dirty="0" smtClean="0"/>
              <a:t>Overview of External Applications</a:t>
            </a:r>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2" y="331788"/>
            <a:ext cx="8496659" cy="563562"/>
          </a:xfrm>
        </p:spPr>
        <p:txBody>
          <a:bodyPr/>
          <a:lstStyle/>
          <a:p>
            <a:pPr eaLnBrk="1" hangingPunct="1"/>
            <a:r>
              <a:rPr lang="en-US" dirty="0" smtClean="0"/>
              <a:t>External Applications Menu</a:t>
            </a:r>
          </a:p>
        </p:txBody>
      </p:sp>
      <p:sp>
        <p:nvSpPr>
          <p:cNvPr id="8195" name="Rectangle 7"/>
          <p:cNvSpPr>
            <a:spLocks noGrp="1" noChangeArrowheads="1"/>
          </p:cNvSpPr>
          <p:nvPr>
            <p:ph idx="1"/>
          </p:nvPr>
        </p:nvSpPr>
        <p:spPr>
          <a:xfrm>
            <a:off x="466588" y="1348366"/>
            <a:ext cx="8493256" cy="1242433"/>
          </a:xfrm>
        </p:spPr>
        <p:txBody>
          <a:bodyPr/>
          <a:lstStyle/>
          <a:p>
            <a:pPr eaLnBrk="1" hangingPunct="1"/>
            <a:r>
              <a:rPr lang="en-US" sz="2200" b="1" dirty="0" smtClean="0"/>
              <a:t>If you need to access an application outside of VCSS, select one of these External Applications menu options.</a:t>
            </a:r>
          </a:p>
          <a:p>
            <a:pPr lvl="1" eaLnBrk="1" hangingPunct="1"/>
            <a:r>
              <a:rPr lang="en-US" sz="1800" dirty="0" smtClean="0"/>
              <a:t>From the menu bar, select </a:t>
            </a:r>
            <a:r>
              <a:rPr lang="en-US" sz="1800" b="1" dirty="0" smtClean="0"/>
              <a:t>External Applications &gt; [application]</a:t>
            </a:r>
            <a:r>
              <a:rPr lang="en-US" sz="1800" dirty="0" smtClean="0"/>
              <a:t>.</a:t>
            </a:r>
          </a:p>
        </p:txBody>
      </p:sp>
      <p:pic>
        <p:nvPicPr>
          <p:cNvPr id="15362" name="Picture 2"/>
          <p:cNvPicPr>
            <a:picLocks noChangeAspect="1" noChangeArrowheads="1"/>
          </p:cNvPicPr>
          <p:nvPr/>
        </p:nvPicPr>
        <p:blipFill>
          <a:blip r:embed="rId3" cstate="print"/>
          <a:srcRect r="23470"/>
          <a:stretch>
            <a:fillRect/>
          </a:stretch>
        </p:blipFill>
        <p:spPr bwMode="auto">
          <a:xfrm>
            <a:off x="3528830" y="3229202"/>
            <a:ext cx="1925596" cy="2318798"/>
          </a:xfrm>
          <a:prstGeom prst="rect">
            <a:avLst/>
          </a:prstGeom>
          <a:noFill/>
          <a:ln w="9525">
            <a:solidFill>
              <a:schemeClr val="tx1"/>
            </a:solidFill>
            <a:miter lim="800000"/>
            <a:headEnd/>
            <a:tailEnd/>
          </a:ln>
        </p:spPr>
      </p:pic>
      <p:sp>
        <p:nvSpPr>
          <p:cNvPr id="7" name="Rectangle 6"/>
          <p:cNvSpPr/>
          <p:nvPr/>
        </p:nvSpPr>
        <p:spPr bwMode="auto">
          <a:xfrm>
            <a:off x="3499018" y="3227335"/>
            <a:ext cx="1902314" cy="337119"/>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 name="TextBox 5"/>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H1</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2" y="331788"/>
            <a:ext cx="8496659" cy="563562"/>
          </a:xfrm>
        </p:spPr>
        <p:txBody>
          <a:bodyPr/>
          <a:lstStyle/>
          <a:p>
            <a:pPr eaLnBrk="1" hangingPunct="1"/>
            <a:r>
              <a:rPr lang="en-US" dirty="0" smtClean="0"/>
              <a:t>Launch an External Application</a:t>
            </a:r>
          </a:p>
        </p:txBody>
      </p:sp>
      <p:sp>
        <p:nvSpPr>
          <p:cNvPr id="8195" name="Rectangle 7"/>
          <p:cNvSpPr>
            <a:spLocks noGrp="1" noChangeArrowheads="1"/>
          </p:cNvSpPr>
          <p:nvPr>
            <p:ph idx="1"/>
          </p:nvPr>
        </p:nvSpPr>
        <p:spPr>
          <a:xfrm>
            <a:off x="446347" y="1211605"/>
            <a:ext cx="8517543" cy="2210460"/>
          </a:xfrm>
        </p:spPr>
        <p:txBody>
          <a:bodyPr/>
          <a:lstStyle/>
          <a:p>
            <a:pPr eaLnBrk="1" hangingPunct="1"/>
            <a:r>
              <a:rPr lang="en-US" sz="2000" dirty="0" smtClean="0"/>
              <a:t>When you select an External Applications menu option, VCSS displays a confirmation message to confirm that you are about to launch an application in a new window.</a:t>
            </a:r>
          </a:p>
          <a:p>
            <a:pPr lvl="1" eaLnBrk="1" hangingPunct="1"/>
            <a:r>
              <a:rPr lang="en-US" sz="1800" dirty="0" smtClean="0"/>
              <a:t>Select the </a:t>
            </a:r>
            <a:r>
              <a:rPr lang="en-US" sz="1800" b="1" dirty="0" smtClean="0"/>
              <a:t>[OK] </a:t>
            </a:r>
            <a:r>
              <a:rPr lang="en-US" sz="1800" dirty="0" smtClean="0"/>
              <a:t>button to confirm you are launching an external application.</a:t>
            </a:r>
          </a:p>
          <a:p>
            <a:pPr lvl="1" eaLnBrk="1" hangingPunct="1"/>
            <a:r>
              <a:rPr lang="en-US" sz="1800" dirty="0" smtClean="0"/>
              <a:t>Select the </a:t>
            </a:r>
            <a:r>
              <a:rPr lang="en-US" sz="1800" b="1" dirty="0" smtClean="0"/>
              <a:t>[Cancel] </a:t>
            </a:r>
            <a:r>
              <a:rPr lang="en-US" sz="1800" dirty="0" smtClean="0"/>
              <a:t>button to go back to the previous page.</a:t>
            </a:r>
          </a:p>
        </p:txBody>
      </p:sp>
      <p:pic>
        <p:nvPicPr>
          <p:cNvPr id="75778" name="Picture 2"/>
          <p:cNvPicPr>
            <a:picLocks noChangeAspect="1" noChangeArrowheads="1"/>
          </p:cNvPicPr>
          <p:nvPr/>
        </p:nvPicPr>
        <p:blipFill>
          <a:blip r:embed="rId3" cstate="print"/>
          <a:srcRect/>
          <a:stretch>
            <a:fillRect/>
          </a:stretch>
        </p:blipFill>
        <p:spPr bwMode="auto">
          <a:xfrm>
            <a:off x="1049338" y="4005263"/>
            <a:ext cx="7115080" cy="1902051"/>
          </a:xfrm>
          <a:prstGeom prst="rect">
            <a:avLst/>
          </a:prstGeom>
          <a:noFill/>
          <a:ln w="9525">
            <a:solidFill>
              <a:schemeClr val="tx1"/>
            </a:solidFill>
            <a:miter lim="800000"/>
            <a:headEnd/>
            <a:tailEnd/>
          </a:ln>
        </p:spPr>
      </p:pic>
      <p:sp>
        <p:nvSpPr>
          <p:cNvPr id="9" name="Rectangle 8"/>
          <p:cNvSpPr/>
          <p:nvPr/>
        </p:nvSpPr>
        <p:spPr bwMode="auto">
          <a:xfrm>
            <a:off x="1178398" y="5371461"/>
            <a:ext cx="1347088" cy="492310"/>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 name="TextBox 5"/>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H2</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2" y="331788"/>
            <a:ext cx="8496659" cy="563562"/>
          </a:xfrm>
        </p:spPr>
        <p:txBody>
          <a:bodyPr/>
          <a:lstStyle/>
          <a:p>
            <a:pPr eaLnBrk="1" hangingPunct="1"/>
            <a:r>
              <a:rPr lang="en-US" dirty="0" smtClean="0"/>
              <a:t>External Applications</a:t>
            </a:r>
          </a:p>
        </p:txBody>
      </p:sp>
      <p:sp>
        <p:nvSpPr>
          <p:cNvPr id="6" name="Rectangle 7"/>
          <p:cNvSpPr txBox="1">
            <a:spLocks noChangeArrowheads="1"/>
          </p:cNvSpPr>
          <p:nvPr/>
        </p:nvSpPr>
        <p:spPr bwMode="auto">
          <a:xfrm>
            <a:off x="533083" y="1387378"/>
            <a:ext cx="8486229" cy="47139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31775" marR="0" lvl="0" indent="-231775" algn="l" defTabSz="914400" rtl="0" eaLnBrk="1" fontAlgn="base" latinLnBrk="0" hangingPunct="1">
              <a:lnSpc>
                <a:spcPct val="100000"/>
              </a:lnSpc>
              <a:spcBef>
                <a:spcPct val="20000"/>
              </a:spcBef>
              <a:spcAft>
                <a:spcPct val="0"/>
              </a:spcAft>
              <a:buClr>
                <a:srgbClr val="AF242B"/>
              </a:buClr>
              <a:buSzPct val="75000"/>
              <a:tabLst/>
              <a:defRPr/>
            </a:pPr>
            <a:r>
              <a:rPr kumimoji="0" lang="en-US" sz="2200" b="1" i="0" u="none" strike="noStrike" kern="0" cap="none" spc="0" normalizeH="0" baseline="0" noProof="0" dirty="0" smtClean="0">
                <a:ln>
                  <a:noFill/>
                </a:ln>
                <a:solidFill>
                  <a:schemeClr val="tx1"/>
                </a:solidFill>
                <a:effectLst/>
                <a:uLnTx/>
                <a:uFillTx/>
                <a:latin typeface="+mn-lt"/>
                <a:ea typeface="+mn-ea"/>
                <a:cs typeface="+mn-cs"/>
              </a:rPr>
              <a:t>Treasury Applications</a:t>
            </a:r>
          </a:p>
          <a:p>
            <a:pPr marL="231775" marR="0" lvl="0" indent="-231775" algn="l" defTabSz="914400" rtl="0" eaLnBrk="1" fontAlgn="base" latinLnBrk="0" hangingPunct="1">
              <a:lnSpc>
                <a:spcPct val="100000"/>
              </a:lnSpc>
              <a:spcBef>
                <a:spcPct val="20000"/>
              </a:spcBef>
              <a:spcAft>
                <a:spcPct val="0"/>
              </a:spcAft>
              <a:buClr>
                <a:srgbClr val="AF242B"/>
              </a:buClr>
              <a:buSzPct val="75000"/>
              <a:buFont typeface="Wingdings" pitchFamily="2" charset="2"/>
              <a:buChar char="w"/>
              <a:tabLst/>
              <a:defRPr/>
            </a:pPr>
            <a:endParaRPr lang="en-US" sz="2200" b="1" kern="0" dirty="0" smtClean="0">
              <a:latin typeface="+mn-lt"/>
            </a:endParaRPr>
          </a:p>
          <a:p>
            <a:pPr marL="231775" marR="0" lvl="0" indent="-231775" algn="l" defTabSz="914400" rtl="0" eaLnBrk="1" fontAlgn="base" latinLnBrk="0" hangingPunct="1">
              <a:lnSpc>
                <a:spcPct val="100000"/>
              </a:lnSpc>
              <a:spcBef>
                <a:spcPct val="20000"/>
              </a:spcBef>
              <a:spcAft>
                <a:spcPct val="0"/>
              </a:spcAft>
              <a:buClr>
                <a:srgbClr val="AF242B"/>
              </a:buClr>
              <a:buSzPct val="75000"/>
              <a:buFont typeface="Wingdings" pitchFamily="2" charset="2"/>
              <a:buChar char="w"/>
              <a:tabLst/>
              <a:defRPr/>
            </a:pPr>
            <a:r>
              <a:rPr kumimoji="0" lang="en-US" b="1" i="0" u="none" strike="noStrike" kern="0" cap="none" spc="0" normalizeH="0" baseline="0" noProof="0" dirty="0" smtClean="0">
                <a:ln>
                  <a:noFill/>
                </a:ln>
                <a:solidFill>
                  <a:schemeClr val="tx1"/>
                </a:solidFill>
                <a:effectLst/>
                <a:uLnTx/>
                <a:uFillTx/>
                <a:latin typeface="+mn-lt"/>
                <a:ea typeface="+mn-ea"/>
                <a:cs typeface="+mn-cs"/>
              </a:rPr>
              <a:t>Pay.gov</a:t>
            </a:r>
          </a:p>
          <a:p>
            <a:pPr marL="231775" marR="0" lvl="0" indent="-231775" algn="l" defTabSz="914400" rtl="0" eaLnBrk="1" fontAlgn="base" latinLnBrk="0" hangingPunct="1">
              <a:lnSpc>
                <a:spcPct val="100000"/>
              </a:lnSpc>
              <a:spcBef>
                <a:spcPct val="20000"/>
              </a:spcBef>
              <a:spcAft>
                <a:spcPct val="0"/>
              </a:spcAft>
              <a:buClr>
                <a:srgbClr val="AF242B"/>
              </a:buClr>
              <a:buSzPct val="75000"/>
              <a:tabLst/>
              <a:defRPr/>
            </a:pPr>
            <a:endParaRPr kumimoji="0" lang="en-US" sz="1000" b="0" i="0" u="none" strike="noStrike" kern="0" cap="none" spc="0" normalizeH="0" baseline="0" noProof="0" dirty="0" smtClean="0">
              <a:ln>
                <a:noFill/>
              </a:ln>
              <a:solidFill>
                <a:schemeClr val="tx1"/>
              </a:solidFill>
              <a:effectLst/>
              <a:uLnTx/>
              <a:uFillTx/>
              <a:latin typeface="+mn-lt"/>
              <a:ea typeface="+mn-ea"/>
              <a:cs typeface="+mn-cs"/>
            </a:endParaRPr>
          </a:p>
          <a:p>
            <a:pPr marL="568325" marR="0" lvl="1" indent="-222250" algn="l" defTabSz="914400" rtl="0" eaLnBrk="1" fontAlgn="base" latinLnBrk="0" hangingPunct="1">
              <a:lnSpc>
                <a:spcPct val="100000"/>
              </a:lnSpc>
              <a:spcBef>
                <a:spcPct val="20000"/>
              </a:spcBef>
              <a:spcAft>
                <a:spcPct val="0"/>
              </a:spcAft>
              <a:buClr>
                <a:srgbClr val="AF242B"/>
              </a:buClr>
              <a:buSzPct val="75000"/>
              <a:buFont typeface="Wingdings" pitchFamily="2" charset="2"/>
              <a:buChar char="w"/>
              <a:tabLst/>
              <a:defRPr/>
            </a:pPr>
            <a:r>
              <a:rPr kumimoji="0" lang="en-US" sz="1600" b="0" i="0" u="none" strike="noStrike" kern="0" cap="none" spc="0" normalizeH="0" baseline="0" noProof="0" dirty="0" smtClean="0">
                <a:ln>
                  <a:noFill/>
                </a:ln>
                <a:solidFill>
                  <a:schemeClr val="tx1"/>
                </a:solidFill>
                <a:effectLst/>
                <a:uLnTx/>
                <a:uFillTx/>
                <a:latin typeface="+mn-lt"/>
              </a:rPr>
              <a:t>Pay.gov is a Treasury website that provides a suite of services to obtain and process collections electronically using credit card and Automated Clearinghouse (ACH).</a:t>
            </a:r>
          </a:p>
          <a:p>
            <a:pPr marL="568325" lvl="1" indent="-222250">
              <a:spcBef>
                <a:spcPct val="20000"/>
              </a:spcBef>
              <a:buClr>
                <a:srgbClr val="AF242B"/>
              </a:buClr>
              <a:buSzPct val="75000"/>
              <a:buFont typeface="Wingdings" pitchFamily="2" charset="2"/>
              <a:buChar char="w"/>
              <a:defRPr/>
            </a:pPr>
            <a:r>
              <a:rPr lang="en-US" sz="1600" dirty="0" smtClean="0"/>
              <a:t>Selecting this option launches </a:t>
            </a:r>
            <a:r>
              <a:rPr lang="en-US" sz="1600" u="sng" dirty="0" smtClean="0"/>
              <a:t>http://pay.gov</a:t>
            </a:r>
            <a:r>
              <a:rPr lang="en-US" sz="1600" dirty="0" smtClean="0"/>
              <a:t> in a new window.</a:t>
            </a:r>
          </a:p>
          <a:p>
            <a:pPr marL="568325" lvl="1" indent="-222250">
              <a:spcBef>
                <a:spcPct val="20000"/>
              </a:spcBef>
              <a:buClr>
                <a:srgbClr val="AF242B"/>
              </a:buClr>
              <a:buSzPct val="75000"/>
              <a:buFont typeface="Wingdings" pitchFamily="2" charset="2"/>
              <a:buChar char="w"/>
              <a:defRPr/>
            </a:pPr>
            <a:endParaRPr lang="en-US" sz="1600" kern="0" dirty="0" smtClean="0">
              <a:latin typeface="+mn-lt"/>
            </a:endParaRPr>
          </a:p>
          <a:p>
            <a:pPr marL="231775" indent="-231775">
              <a:spcBef>
                <a:spcPct val="20000"/>
              </a:spcBef>
              <a:buClr>
                <a:srgbClr val="AF242B"/>
              </a:buClr>
              <a:buSzPct val="75000"/>
              <a:buFont typeface="Wingdings" pitchFamily="2" charset="2"/>
              <a:buChar char="w"/>
              <a:defRPr/>
            </a:pPr>
            <a:r>
              <a:rPr lang="en-US" b="1" kern="0" dirty="0" smtClean="0">
                <a:latin typeface="+mn-lt"/>
              </a:rPr>
              <a:t>RWA</a:t>
            </a:r>
          </a:p>
          <a:p>
            <a:pPr marL="231775" indent="-231775">
              <a:spcBef>
                <a:spcPct val="20000"/>
              </a:spcBef>
              <a:buClr>
                <a:srgbClr val="AF242B"/>
              </a:buClr>
              <a:buSzPct val="75000"/>
              <a:buFont typeface="Wingdings" pitchFamily="2" charset="2"/>
              <a:buChar char="w"/>
              <a:defRPr/>
            </a:pPr>
            <a:endParaRPr lang="en-US" b="1" kern="0" dirty="0">
              <a:latin typeface="+mn-lt"/>
            </a:endParaRPr>
          </a:p>
          <a:p>
            <a:pPr marL="568325" lvl="1" indent="-222250">
              <a:spcBef>
                <a:spcPct val="20000"/>
              </a:spcBef>
              <a:buClr>
                <a:srgbClr val="AF242B"/>
              </a:buClr>
              <a:buSzPct val="75000"/>
              <a:buFont typeface="Wingdings" pitchFamily="2" charset="2"/>
              <a:buChar char="w"/>
              <a:defRPr/>
            </a:pPr>
            <a:r>
              <a:rPr lang="en-US" sz="1400" dirty="0" smtClean="0"/>
              <a:t>RWA </a:t>
            </a:r>
            <a:r>
              <a:rPr lang="en-US" sz="1400" dirty="0"/>
              <a:t>is </a:t>
            </a:r>
            <a:r>
              <a:rPr lang="en-US" sz="1400" dirty="0" err="1"/>
              <a:t>eRETA</a:t>
            </a:r>
            <a:r>
              <a:rPr lang="en-US" sz="1400" dirty="0"/>
              <a:t>, which is External Reimbursable Work Authorization (RWA) Entry and Tracking Application.  </a:t>
            </a:r>
            <a:r>
              <a:rPr lang="en-US" sz="1400" dirty="0" err="1"/>
              <a:t>eRETA</a:t>
            </a:r>
            <a:r>
              <a:rPr lang="en-US" sz="1400" dirty="0"/>
              <a:t> is a PBS Customer Portal for accessing real-time RWA information and </a:t>
            </a:r>
            <a:r>
              <a:rPr lang="en-US" sz="1400" dirty="0" smtClean="0"/>
              <a:t>documents.</a:t>
            </a:r>
          </a:p>
          <a:p>
            <a:pPr marL="568325" lvl="1" indent="-222250">
              <a:spcBef>
                <a:spcPct val="20000"/>
              </a:spcBef>
              <a:buClr>
                <a:srgbClr val="AF242B"/>
              </a:buClr>
              <a:buSzPct val="75000"/>
              <a:buFont typeface="Wingdings" pitchFamily="2" charset="2"/>
              <a:buChar char="w"/>
              <a:defRPr/>
            </a:pPr>
            <a:r>
              <a:rPr lang="en-US" sz="1400" dirty="0" smtClean="0"/>
              <a:t>Selecting </a:t>
            </a:r>
            <a:r>
              <a:rPr lang="en-US" sz="1400" dirty="0"/>
              <a:t>this option launches </a:t>
            </a:r>
            <a:r>
              <a:rPr lang="en-US" sz="1400" u="sng" dirty="0"/>
              <a:t>http://www.gsa.gov/rwa</a:t>
            </a:r>
            <a:r>
              <a:rPr lang="en-US" sz="1400" dirty="0"/>
              <a:t> in a new window.</a:t>
            </a:r>
          </a:p>
          <a:p>
            <a:pPr marL="568325" lvl="1" indent="-222250">
              <a:spcBef>
                <a:spcPct val="20000"/>
              </a:spcBef>
              <a:buClr>
                <a:srgbClr val="AF242B"/>
              </a:buClr>
              <a:buSzPct val="75000"/>
              <a:buFont typeface="Wingdings" pitchFamily="2" charset="2"/>
              <a:buChar char="w"/>
              <a:defRPr/>
            </a:pPr>
            <a:endParaRPr kumimoji="0" lang="en-US" sz="1400" b="1" i="0" u="none" strike="noStrike" kern="0" cap="none" spc="0" normalizeH="0" baseline="0" noProof="0" dirty="0" smtClean="0">
              <a:ln>
                <a:noFill/>
              </a:ln>
              <a:solidFill>
                <a:schemeClr val="tx1"/>
              </a:solidFill>
              <a:effectLst/>
              <a:uLnTx/>
              <a:uFillTx/>
              <a:latin typeface="+mn-lt"/>
            </a:endParaRPr>
          </a:p>
          <a:p>
            <a:pPr marL="568325" marR="0" lvl="1" indent="-222250" algn="l" defTabSz="914400" rtl="0" eaLnBrk="1" fontAlgn="base" latinLnBrk="0" hangingPunct="1">
              <a:lnSpc>
                <a:spcPct val="100000"/>
              </a:lnSpc>
              <a:spcBef>
                <a:spcPct val="20000"/>
              </a:spcBef>
              <a:spcAft>
                <a:spcPct val="0"/>
              </a:spcAft>
              <a:buClr>
                <a:srgbClr val="AF242B"/>
              </a:buClr>
              <a:buSzPct val="75000"/>
              <a:buFont typeface="Wingdings" pitchFamily="2" charset="2"/>
              <a:buNone/>
              <a:tabLst/>
              <a:defRPr/>
            </a:pPr>
            <a:endParaRPr kumimoji="0" lang="en-US" sz="1400" b="1" i="0" u="none" strike="sngStrike" kern="0" cap="none" spc="0" normalizeH="0" baseline="0" noProof="0" dirty="0" smtClean="0">
              <a:ln>
                <a:noFill/>
              </a:ln>
              <a:solidFill>
                <a:schemeClr val="tx1"/>
              </a:solidFill>
              <a:effectLst/>
              <a:uLnTx/>
              <a:uFillTx/>
              <a:latin typeface="+mn-lt"/>
            </a:endParaRPr>
          </a:p>
        </p:txBody>
      </p:sp>
      <p:sp>
        <p:nvSpPr>
          <p:cNvPr id="4" name="TextBox 3"/>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H3</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2" y="331788"/>
            <a:ext cx="8496659" cy="563562"/>
          </a:xfrm>
        </p:spPr>
        <p:txBody>
          <a:bodyPr/>
          <a:lstStyle/>
          <a:p>
            <a:pPr eaLnBrk="1" hangingPunct="1"/>
            <a:r>
              <a:rPr lang="en-US" dirty="0" smtClean="0"/>
              <a:t>References</a:t>
            </a:r>
          </a:p>
        </p:txBody>
      </p:sp>
      <p:sp>
        <p:nvSpPr>
          <p:cNvPr id="4" name="TextBox 3"/>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H6</a:t>
            </a:r>
            <a:endParaRPr lang="en-US" sz="1200" dirty="0">
              <a:solidFill>
                <a:schemeClr val="tx1">
                  <a:lumMod val="65000"/>
                  <a:lumOff val="35000"/>
                </a:schemeClr>
              </a:solidFill>
            </a:endParaRPr>
          </a:p>
        </p:txBody>
      </p:sp>
      <p:sp>
        <p:nvSpPr>
          <p:cNvPr id="6" name="Rectangle 7"/>
          <p:cNvSpPr>
            <a:spLocks noGrp="1" noChangeArrowheads="1"/>
          </p:cNvSpPr>
          <p:nvPr>
            <p:ph idx="1"/>
          </p:nvPr>
        </p:nvSpPr>
        <p:spPr>
          <a:xfrm>
            <a:off x="637632" y="1431448"/>
            <a:ext cx="8229600" cy="830489"/>
          </a:xfrm>
        </p:spPr>
        <p:txBody>
          <a:bodyPr/>
          <a:lstStyle/>
          <a:p>
            <a:pPr marL="231775" lvl="2" eaLnBrk="1" hangingPunct="1"/>
            <a:r>
              <a:rPr lang="en-US" sz="2000" b="1" dirty="0" smtClean="0"/>
              <a:t>Return to the GSA VCSS Launch Page to access other segments of the VCSS presentation:  </a:t>
            </a:r>
            <a:r>
              <a:rPr lang="en-US" sz="1800" b="1" u="sng" dirty="0" smtClean="0"/>
              <a:t>http://vcss.gsa.gov</a:t>
            </a:r>
            <a:r>
              <a:rPr lang="en-US" sz="1800" dirty="0" smtClean="0"/>
              <a:t>.</a:t>
            </a:r>
            <a:endParaRPr lang="en-US" sz="2000" b="1" dirty="0" smtClean="0"/>
          </a:p>
          <a:p>
            <a:pPr eaLnBrk="1" hangingPunct="1">
              <a:buNone/>
            </a:pPr>
            <a:endParaRPr lang="en-US" sz="2000" b="1" dirty="0" smtClean="0"/>
          </a:p>
          <a:p>
            <a:pPr marL="625475" lvl="1" indent="-288925" eaLnBrk="1" hangingPunct="1">
              <a:spcBef>
                <a:spcPts val="600"/>
              </a:spcBef>
              <a:spcAft>
                <a:spcPts val="600"/>
              </a:spcAft>
            </a:pPr>
            <a:r>
              <a:rPr lang="en-US" sz="1800" b="1" dirty="0" smtClean="0"/>
              <a:t>Segment 1:  </a:t>
            </a:r>
            <a:r>
              <a:rPr lang="en-US" sz="1800" dirty="0" smtClean="0"/>
              <a:t>Introduction</a:t>
            </a:r>
            <a:endParaRPr lang="en-US" sz="1800" i="1" dirty="0" smtClean="0"/>
          </a:p>
          <a:p>
            <a:pPr marL="625475" lvl="1" indent="-288925" eaLnBrk="1" hangingPunct="1">
              <a:spcBef>
                <a:spcPts val="600"/>
              </a:spcBef>
              <a:spcAft>
                <a:spcPts val="600"/>
              </a:spcAft>
            </a:pPr>
            <a:r>
              <a:rPr lang="en-US" sz="1800" b="1" dirty="0" smtClean="0"/>
              <a:t>Segment 2:</a:t>
            </a:r>
            <a:r>
              <a:rPr lang="en-US" sz="1800" dirty="0" smtClean="0"/>
              <a:t>  VCSS Account Registration &amp; Requesting Access</a:t>
            </a:r>
            <a:endParaRPr lang="en-US" sz="1800" i="1" dirty="0" smtClean="0"/>
          </a:p>
          <a:p>
            <a:pPr marL="625475" lvl="1" indent="-288925" eaLnBrk="1" hangingPunct="1">
              <a:spcBef>
                <a:spcPts val="600"/>
              </a:spcBef>
              <a:spcAft>
                <a:spcPts val="600"/>
              </a:spcAft>
            </a:pPr>
            <a:r>
              <a:rPr lang="en-US" sz="1800" b="1" dirty="0" smtClean="0"/>
              <a:t>Segment 3:  </a:t>
            </a:r>
            <a:r>
              <a:rPr lang="en-US" sz="1800" dirty="0" smtClean="0"/>
              <a:t>Basic Navigation</a:t>
            </a:r>
            <a:endParaRPr lang="en-US" sz="1800" i="1" dirty="0" smtClean="0"/>
          </a:p>
          <a:p>
            <a:pPr marL="625475" lvl="1" indent="-288925" eaLnBrk="1" hangingPunct="1">
              <a:spcBef>
                <a:spcPts val="600"/>
              </a:spcBef>
              <a:spcAft>
                <a:spcPts val="600"/>
              </a:spcAft>
            </a:pPr>
            <a:r>
              <a:rPr lang="en-US" sz="1800" b="1" dirty="0" smtClean="0"/>
              <a:t>Segment 4:  </a:t>
            </a:r>
            <a:r>
              <a:rPr lang="en-US" sz="1800" dirty="0" smtClean="0"/>
              <a:t>Account Information</a:t>
            </a:r>
          </a:p>
          <a:p>
            <a:pPr marL="625475" lvl="1" indent="-288925" eaLnBrk="1" hangingPunct="1">
              <a:spcBef>
                <a:spcPts val="600"/>
              </a:spcBef>
              <a:spcAft>
                <a:spcPts val="600"/>
              </a:spcAft>
            </a:pPr>
            <a:r>
              <a:rPr lang="en-US" sz="1800" b="1" dirty="0" smtClean="0"/>
              <a:t>Segment 5:  </a:t>
            </a:r>
            <a:r>
              <a:rPr lang="en-US" sz="1800" dirty="0" smtClean="0"/>
              <a:t>Statement and Dispute Information</a:t>
            </a:r>
          </a:p>
          <a:p>
            <a:pPr marL="625475" lvl="1" indent="-288925" eaLnBrk="1" hangingPunct="1">
              <a:spcBef>
                <a:spcPts val="600"/>
              </a:spcBef>
              <a:spcAft>
                <a:spcPts val="600"/>
              </a:spcAft>
            </a:pPr>
            <a:r>
              <a:rPr lang="en-US" sz="1800" b="1" dirty="0" smtClean="0"/>
              <a:t>Segment 6:  </a:t>
            </a:r>
            <a:r>
              <a:rPr lang="en-US" sz="1800" dirty="0" smtClean="0"/>
              <a:t>Customer Payment Information</a:t>
            </a:r>
          </a:p>
          <a:p>
            <a:pPr marL="625475" lvl="1" indent="-288925" eaLnBrk="1" hangingPunct="1">
              <a:spcBef>
                <a:spcPts val="600"/>
              </a:spcBef>
              <a:spcAft>
                <a:spcPts val="600"/>
              </a:spcAft>
            </a:pPr>
            <a:r>
              <a:rPr lang="en-US" sz="1800" b="1" dirty="0" smtClean="0"/>
              <a:t>Segment 7:  </a:t>
            </a:r>
            <a:r>
              <a:rPr lang="en-US" sz="1800" dirty="0" smtClean="0"/>
              <a:t>Correspondence Information</a:t>
            </a:r>
          </a:p>
          <a:p>
            <a:pPr marL="625475" lvl="1" indent="-288925" eaLnBrk="1" hangingPunct="1">
              <a:spcBef>
                <a:spcPts val="600"/>
              </a:spcBef>
              <a:spcAft>
                <a:spcPts val="600"/>
              </a:spcAft>
            </a:pPr>
            <a:r>
              <a:rPr lang="en-US" sz="1800" b="1" dirty="0" smtClean="0"/>
              <a:t>Segment 8:  </a:t>
            </a:r>
            <a:r>
              <a:rPr lang="en-US" sz="1800" dirty="0" smtClean="0"/>
              <a:t>External Applications Information</a:t>
            </a:r>
            <a:endParaRPr lang="en-US" sz="1800" b="1" u="sng"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1275230" y="2635624"/>
            <a:ext cx="6362699" cy="4001007"/>
          </a:xfrm>
          <a:prstGeom prst="rect">
            <a:avLst/>
          </a:prstGeom>
          <a:noFill/>
          <a:ln w="9525">
            <a:solidFill>
              <a:schemeClr val="tx1"/>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VCSS Registration Steps (Cont’d)</a:t>
            </a:r>
          </a:p>
        </p:txBody>
      </p:sp>
      <p:sp>
        <p:nvSpPr>
          <p:cNvPr id="8195" name="Rectangle 7"/>
          <p:cNvSpPr>
            <a:spLocks noGrp="1" noChangeArrowheads="1"/>
          </p:cNvSpPr>
          <p:nvPr>
            <p:ph idx="1"/>
          </p:nvPr>
        </p:nvSpPr>
        <p:spPr>
          <a:xfrm>
            <a:off x="455786" y="1232295"/>
            <a:ext cx="8613058" cy="1604198"/>
          </a:xfrm>
        </p:spPr>
        <p:txBody>
          <a:bodyPr/>
          <a:lstStyle/>
          <a:p>
            <a:pPr marL="463550" lvl="1" indent="-463550" eaLnBrk="1" hangingPunct="1">
              <a:spcBef>
                <a:spcPts val="200"/>
              </a:spcBef>
              <a:buSzPct val="100000"/>
              <a:buFont typeface="+mj-lt"/>
              <a:buAutoNum type="arabicPeriod" startAt="11"/>
            </a:pPr>
            <a:r>
              <a:rPr lang="en-US" sz="1800" dirty="0" smtClean="0"/>
              <a:t>On the VCSS registration page, enter the following registration information:</a:t>
            </a:r>
            <a:endParaRPr lang="en-US" sz="1800" b="1" dirty="0" smtClean="0"/>
          </a:p>
          <a:p>
            <a:pPr marL="1149350" lvl="2" indent="-457200" eaLnBrk="1" hangingPunct="1">
              <a:spcBef>
                <a:spcPts val="200"/>
              </a:spcBef>
              <a:buSzPct val="100000"/>
              <a:buNone/>
            </a:pPr>
            <a:endParaRPr lang="en-US" sz="600" b="1" dirty="0" smtClean="0"/>
          </a:p>
          <a:p>
            <a:pPr marL="688975" lvl="2" indent="-225425" eaLnBrk="1" hangingPunct="1">
              <a:spcBef>
                <a:spcPts val="200"/>
              </a:spcBef>
              <a:buSzPct val="100000"/>
            </a:pPr>
            <a:r>
              <a:rPr lang="en-US" sz="1600" b="1" dirty="0" smtClean="0"/>
              <a:t>Email Address </a:t>
            </a:r>
            <a:r>
              <a:rPr lang="en-US" sz="1600" dirty="0" smtClean="0"/>
              <a:t>you used to register on the GSA launch page’s registration form.</a:t>
            </a:r>
            <a:endParaRPr lang="en-US" sz="600" b="1" dirty="0" smtClean="0"/>
          </a:p>
          <a:p>
            <a:pPr marL="688975" lvl="2" indent="-225425" eaLnBrk="1" hangingPunct="1">
              <a:spcBef>
                <a:spcPts val="200"/>
              </a:spcBef>
              <a:buSzPct val="100000"/>
            </a:pPr>
            <a:r>
              <a:rPr lang="en-US" sz="1600" b="1" dirty="0" smtClean="0"/>
              <a:t>PIN</a:t>
            </a:r>
            <a:r>
              <a:rPr lang="en-US" sz="1600" dirty="0" smtClean="0"/>
              <a:t> provided in the approval email from GSA.</a:t>
            </a:r>
            <a:endParaRPr lang="en-US" sz="600" dirty="0" smtClean="0"/>
          </a:p>
          <a:p>
            <a:pPr marL="688975" lvl="2" indent="-225425" eaLnBrk="1" hangingPunct="1">
              <a:spcBef>
                <a:spcPts val="200"/>
              </a:spcBef>
              <a:buSzPct val="100000"/>
            </a:pPr>
            <a:r>
              <a:rPr lang="en-US" sz="1600" dirty="0" smtClean="0"/>
              <a:t>Select the </a:t>
            </a:r>
            <a:r>
              <a:rPr lang="en-US" sz="1600" b="1" dirty="0" smtClean="0"/>
              <a:t>[Next] </a:t>
            </a:r>
            <a:r>
              <a:rPr lang="en-US" sz="1600" dirty="0" smtClean="0"/>
              <a:t>button.</a:t>
            </a:r>
          </a:p>
          <a:p>
            <a:pPr marL="803275" lvl="1" indent="-457200" eaLnBrk="1" hangingPunct="1">
              <a:buSzPct val="100000"/>
              <a:buNone/>
            </a:pPr>
            <a:endParaRPr lang="en-US" sz="1800" b="1" dirty="0" smtClean="0"/>
          </a:p>
          <a:p>
            <a:pPr marL="803275" lvl="1" indent="-457200" eaLnBrk="1" hangingPunct="1">
              <a:buSzPct val="100000"/>
              <a:buNone/>
            </a:pPr>
            <a:endParaRPr lang="en-US" sz="1800" dirty="0" smtClean="0"/>
          </a:p>
        </p:txBody>
      </p:sp>
      <p:sp>
        <p:nvSpPr>
          <p:cNvPr id="10" name="Rectangle 9"/>
          <p:cNvSpPr/>
          <p:nvPr/>
        </p:nvSpPr>
        <p:spPr bwMode="auto">
          <a:xfrm>
            <a:off x="1573305" y="5298141"/>
            <a:ext cx="3469342" cy="1062319"/>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1" name="Rectangle 10"/>
          <p:cNvSpPr/>
          <p:nvPr/>
        </p:nvSpPr>
        <p:spPr bwMode="auto">
          <a:xfrm>
            <a:off x="2457040" y="4509294"/>
            <a:ext cx="770254" cy="385435"/>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7" name="TextBox 6"/>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B12</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806371" y="2823881"/>
            <a:ext cx="3231950" cy="3860987"/>
          </a:xfrm>
          <a:prstGeom prst="rect">
            <a:avLst/>
          </a:prstGeom>
          <a:noFill/>
          <a:ln w="9525">
            <a:solidFill>
              <a:schemeClr val="tx1"/>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VCSS Registration Steps (Cont’d)</a:t>
            </a:r>
          </a:p>
        </p:txBody>
      </p:sp>
      <p:sp>
        <p:nvSpPr>
          <p:cNvPr id="8195" name="Rectangle 7"/>
          <p:cNvSpPr>
            <a:spLocks noGrp="1" noChangeArrowheads="1"/>
          </p:cNvSpPr>
          <p:nvPr>
            <p:ph idx="1"/>
          </p:nvPr>
        </p:nvSpPr>
        <p:spPr>
          <a:xfrm>
            <a:off x="562474" y="1179468"/>
            <a:ext cx="8253979" cy="1563731"/>
          </a:xfrm>
        </p:spPr>
        <p:txBody>
          <a:bodyPr/>
          <a:lstStyle/>
          <a:p>
            <a:pPr marL="463550" lvl="1" indent="-463550" eaLnBrk="1" hangingPunct="1">
              <a:buSzPct val="100000"/>
              <a:buFont typeface="+mj-lt"/>
              <a:buAutoNum type="arabicPeriod" startAt="12"/>
            </a:pPr>
            <a:r>
              <a:rPr lang="en-US" sz="1800" dirty="0" smtClean="0"/>
              <a:t>On the next screen of the VCSS registration page, enter the following new user information to have a User ID created:</a:t>
            </a:r>
          </a:p>
          <a:p>
            <a:pPr marL="688975" lvl="2" indent="-225425" eaLnBrk="1" hangingPunct="1">
              <a:buSzPct val="100000"/>
            </a:pPr>
            <a:r>
              <a:rPr lang="en-US" sz="1600" b="1" dirty="0" smtClean="0"/>
              <a:t>User ID </a:t>
            </a:r>
            <a:r>
              <a:rPr lang="en-US" sz="1600" dirty="0" smtClean="0"/>
              <a:t>&amp; </a:t>
            </a:r>
            <a:r>
              <a:rPr lang="en-US" sz="1600" b="1" dirty="0" smtClean="0"/>
              <a:t>Password </a:t>
            </a:r>
            <a:r>
              <a:rPr lang="en-US" sz="1600" dirty="0" smtClean="0"/>
              <a:t>provided in emails from GSA.</a:t>
            </a:r>
          </a:p>
          <a:p>
            <a:pPr marL="688975" lvl="2" indent="-225425" eaLnBrk="1" hangingPunct="1">
              <a:buSzPct val="100000"/>
            </a:pPr>
            <a:r>
              <a:rPr lang="en-US" sz="1600" dirty="0" smtClean="0"/>
              <a:t>Your contact information.</a:t>
            </a:r>
          </a:p>
          <a:p>
            <a:pPr marL="688975" lvl="2" indent="-225425" eaLnBrk="1" hangingPunct="1">
              <a:buSzPct val="100000"/>
            </a:pPr>
            <a:r>
              <a:rPr lang="en-US" sz="1600" dirty="0" smtClean="0"/>
              <a:t>Select the </a:t>
            </a:r>
            <a:r>
              <a:rPr lang="en-US" sz="1600" b="1" dirty="0" smtClean="0"/>
              <a:t>[Finish] </a:t>
            </a:r>
            <a:r>
              <a:rPr lang="en-US" sz="1600" dirty="0" smtClean="0"/>
              <a:t>button.</a:t>
            </a:r>
            <a:endParaRPr lang="en-US" sz="1600" b="1" dirty="0" smtClean="0"/>
          </a:p>
          <a:p>
            <a:pPr marL="803275" lvl="1" indent="-457200" eaLnBrk="1" hangingPunct="1">
              <a:buSzPct val="100000"/>
              <a:buNone/>
            </a:pPr>
            <a:endParaRPr lang="en-US" sz="1800" dirty="0" smtClean="0"/>
          </a:p>
        </p:txBody>
      </p:sp>
      <p:sp>
        <p:nvSpPr>
          <p:cNvPr id="9" name="Rectangle 8"/>
          <p:cNvSpPr/>
          <p:nvPr/>
        </p:nvSpPr>
        <p:spPr bwMode="auto">
          <a:xfrm>
            <a:off x="1384725" y="3725532"/>
            <a:ext cx="349946" cy="187562"/>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1" name="Rectangle 10"/>
          <p:cNvSpPr/>
          <p:nvPr/>
        </p:nvSpPr>
        <p:spPr bwMode="auto">
          <a:xfrm>
            <a:off x="968188" y="5056095"/>
            <a:ext cx="1837641" cy="1529046"/>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2" name="Rectangle 7"/>
          <p:cNvSpPr txBox="1">
            <a:spLocks noChangeArrowheads="1"/>
          </p:cNvSpPr>
          <p:nvPr/>
        </p:nvSpPr>
        <p:spPr bwMode="auto">
          <a:xfrm>
            <a:off x="5586609" y="2693097"/>
            <a:ext cx="3382026" cy="1878903"/>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marL="0" marR="0" lvl="1" algn="l" defTabSz="914400" rtl="0" eaLnBrk="1" fontAlgn="base" latinLnBrk="0" hangingPunct="1">
              <a:lnSpc>
                <a:spcPct val="100000"/>
              </a:lnSpc>
              <a:spcBef>
                <a:spcPct val="20000"/>
              </a:spcBef>
              <a:spcAft>
                <a:spcPct val="0"/>
              </a:spcAft>
              <a:buClr>
                <a:srgbClr val="AF242B"/>
              </a:buClr>
              <a:buSzPct val="100000"/>
              <a:buFont typeface="Wingdings" pitchFamily="2" charset="2"/>
              <a:buNone/>
              <a:tabLst/>
              <a:defRPr/>
            </a:pPr>
            <a:r>
              <a:rPr kumimoji="0" lang="en-US" sz="1400" b="1" i="1" u="none" strike="noStrike" kern="0" cap="none" spc="0" normalizeH="0" baseline="0" noProof="0" dirty="0" smtClean="0">
                <a:ln>
                  <a:noFill/>
                </a:ln>
                <a:solidFill>
                  <a:schemeClr val="tx1"/>
                </a:solidFill>
                <a:effectLst/>
                <a:uLnTx/>
                <a:uFillTx/>
                <a:latin typeface="+mn-lt"/>
              </a:rPr>
              <a:t>Note:  </a:t>
            </a:r>
            <a:r>
              <a:rPr kumimoji="0" lang="en-US" sz="1400" b="0" i="1" u="none" strike="noStrike" kern="0" cap="none" spc="0" normalizeH="0" baseline="0" noProof="0" dirty="0" smtClean="0">
                <a:ln>
                  <a:noFill/>
                </a:ln>
                <a:solidFill>
                  <a:schemeClr val="tx1"/>
                </a:solidFill>
                <a:effectLst/>
                <a:uLnTx/>
                <a:uFillTx/>
                <a:latin typeface="+mn-lt"/>
              </a:rPr>
              <a:t>If you are an existing user, in the User Type group box, select the </a:t>
            </a:r>
            <a:r>
              <a:rPr kumimoji="0" lang="en-US" sz="1400" b="1" i="1" u="none" strike="noStrike" kern="0" cap="none" spc="0" normalizeH="0" baseline="0" noProof="0" dirty="0" smtClean="0">
                <a:ln>
                  <a:noFill/>
                </a:ln>
                <a:solidFill>
                  <a:schemeClr val="tx1"/>
                </a:solidFill>
                <a:effectLst/>
                <a:uLnTx/>
                <a:uFillTx/>
                <a:latin typeface="+mn-lt"/>
              </a:rPr>
              <a:t>I am an existing user </a:t>
            </a:r>
            <a:r>
              <a:rPr kumimoji="0" lang="en-US" sz="1400" b="0" i="1" u="none" strike="noStrike" kern="0" cap="none" spc="0" normalizeH="0" baseline="0" noProof="0" dirty="0" smtClean="0">
                <a:ln>
                  <a:noFill/>
                </a:ln>
                <a:solidFill>
                  <a:schemeClr val="tx1"/>
                </a:solidFill>
                <a:effectLst/>
                <a:uLnTx/>
                <a:uFillTx/>
                <a:latin typeface="+mn-lt"/>
              </a:rPr>
              <a:t>radio button, fill out your </a:t>
            </a:r>
            <a:r>
              <a:rPr kumimoji="0" lang="en-US" sz="1400" b="1" i="1" u="none" strike="noStrike" kern="0" cap="none" spc="0" normalizeH="0" baseline="0" noProof="0" dirty="0" smtClean="0">
                <a:ln>
                  <a:noFill/>
                </a:ln>
                <a:solidFill>
                  <a:schemeClr val="tx1"/>
                </a:solidFill>
                <a:effectLst/>
                <a:uLnTx/>
                <a:uFillTx/>
                <a:latin typeface="+mn-lt"/>
              </a:rPr>
              <a:t>User ID </a:t>
            </a:r>
            <a:r>
              <a:rPr kumimoji="0" lang="en-US" sz="1400" b="0" i="1" u="none" strike="noStrike" kern="0" cap="none" spc="0" normalizeH="0" baseline="0" noProof="0" dirty="0" smtClean="0">
                <a:ln>
                  <a:noFill/>
                </a:ln>
                <a:solidFill>
                  <a:schemeClr val="tx1"/>
                </a:solidFill>
                <a:effectLst/>
                <a:uLnTx/>
                <a:uFillTx/>
                <a:latin typeface="+mn-lt"/>
              </a:rPr>
              <a:t>and </a:t>
            </a:r>
            <a:r>
              <a:rPr kumimoji="0" lang="en-US" sz="1400" b="1" i="1" u="none" strike="noStrike" kern="0" cap="none" spc="0" normalizeH="0" baseline="0" noProof="0" dirty="0" smtClean="0">
                <a:ln>
                  <a:noFill/>
                </a:ln>
                <a:solidFill>
                  <a:schemeClr val="tx1"/>
                </a:solidFill>
                <a:effectLst/>
                <a:uLnTx/>
                <a:uFillTx/>
                <a:latin typeface="+mn-lt"/>
              </a:rPr>
              <a:t>Password</a:t>
            </a:r>
            <a:r>
              <a:rPr kumimoji="0" lang="en-US" sz="1400" b="0" i="1" u="none" strike="noStrike" kern="0" cap="none" spc="0" normalizeH="0" baseline="0" noProof="0" dirty="0" smtClean="0">
                <a:ln>
                  <a:noFill/>
                </a:ln>
                <a:solidFill>
                  <a:schemeClr val="tx1"/>
                </a:solidFill>
                <a:effectLst/>
                <a:uLnTx/>
                <a:uFillTx/>
                <a:latin typeface="+mn-lt"/>
              </a:rPr>
              <a:t>, and then select the </a:t>
            </a:r>
            <a:r>
              <a:rPr kumimoji="0" lang="en-US" sz="1400" b="1" i="1" u="none" strike="noStrike" kern="0" cap="none" spc="0" normalizeH="0" baseline="0" noProof="0" dirty="0" smtClean="0">
                <a:ln>
                  <a:noFill/>
                </a:ln>
                <a:solidFill>
                  <a:schemeClr val="tx1"/>
                </a:solidFill>
                <a:effectLst/>
                <a:uLnTx/>
                <a:uFillTx/>
                <a:latin typeface="+mn-lt"/>
              </a:rPr>
              <a:t>[Finish] </a:t>
            </a:r>
            <a:r>
              <a:rPr kumimoji="0" lang="en-US" sz="1400" b="0" i="1" u="none" strike="noStrike" kern="0" cap="none" spc="0" normalizeH="0" baseline="0" noProof="0" dirty="0" smtClean="0">
                <a:ln>
                  <a:noFill/>
                </a:ln>
                <a:solidFill>
                  <a:schemeClr val="tx1"/>
                </a:solidFill>
                <a:effectLst/>
                <a:uLnTx/>
                <a:uFillTx/>
                <a:latin typeface="+mn-lt"/>
              </a:rPr>
              <a:t>button.  For example, if you have already registered a VCSS account previously, you are an existing user since you already</a:t>
            </a:r>
            <a:r>
              <a:rPr kumimoji="0" lang="en-US" sz="1400" b="0" i="1" u="none" strike="noStrike" kern="0" cap="none" spc="0" normalizeH="0" noProof="0" dirty="0" smtClean="0">
                <a:ln>
                  <a:noFill/>
                </a:ln>
                <a:solidFill>
                  <a:schemeClr val="tx1"/>
                </a:solidFill>
                <a:effectLst/>
                <a:uLnTx/>
                <a:uFillTx/>
                <a:latin typeface="+mn-lt"/>
              </a:rPr>
              <a:t> have a User ID.</a:t>
            </a:r>
            <a:endParaRPr kumimoji="0" lang="en-US" sz="1400" b="0" i="1" u="none" strike="noStrike" kern="0" cap="none" spc="0" normalizeH="0" baseline="0" noProof="0" dirty="0" smtClean="0">
              <a:ln>
                <a:noFill/>
              </a:ln>
              <a:solidFill>
                <a:schemeClr val="tx1"/>
              </a:solidFill>
              <a:effectLst/>
              <a:uLnTx/>
              <a:uFillTx/>
              <a:latin typeface="+mn-lt"/>
            </a:endParaRPr>
          </a:p>
          <a:p>
            <a:pPr marL="803275" marR="0" lvl="1" indent="-457200" algn="l" defTabSz="914400" rtl="0" eaLnBrk="1" fontAlgn="base" latinLnBrk="0" hangingPunct="1">
              <a:lnSpc>
                <a:spcPct val="100000"/>
              </a:lnSpc>
              <a:spcBef>
                <a:spcPct val="20000"/>
              </a:spcBef>
              <a:spcAft>
                <a:spcPct val="0"/>
              </a:spcAft>
              <a:buClr>
                <a:srgbClr val="AF242B"/>
              </a:buClr>
              <a:buSzPct val="100000"/>
              <a:buFont typeface="Wingdings" pitchFamily="2" charset="2"/>
              <a:buNone/>
              <a:tabLst/>
              <a:defRPr/>
            </a:pPr>
            <a:endParaRPr kumimoji="0" lang="en-US" sz="1800" b="1" i="0" u="none" strike="noStrike" kern="0" cap="none" spc="0" normalizeH="0" baseline="0" noProof="0" dirty="0" smtClean="0">
              <a:ln>
                <a:noFill/>
              </a:ln>
              <a:solidFill>
                <a:schemeClr val="tx1"/>
              </a:solidFill>
              <a:effectLst/>
              <a:uLnTx/>
              <a:uFillTx/>
              <a:latin typeface="+mn-lt"/>
            </a:endParaRPr>
          </a:p>
          <a:p>
            <a:pPr marL="803275" marR="0" lvl="1" indent="-457200" algn="l" defTabSz="914400" rtl="0" eaLnBrk="1" fontAlgn="base" latinLnBrk="0" hangingPunct="1">
              <a:lnSpc>
                <a:spcPct val="100000"/>
              </a:lnSpc>
              <a:spcBef>
                <a:spcPct val="20000"/>
              </a:spcBef>
              <a:spcAft>
                <a:spcPct val="0"/>
              </a:spcAft>
              <a:buClr>
                <a:srgbClr val="AF242B"/>
              </a:buClr>
              <a:buSzPct val="100000"/>
              <a:buFont typeface="Wingdings" pitchFamily="2" charset="2"/>
              <a:buNone/>
              <a:tabLst/>
              <a:defRPr/>
            </a:pPr>
            <a:endParaRPr kumimoji="0" lang="en-US" sz="1800" b="0" i="0" u="none" strike="noStrike" kern="0" cap="none" spc="0" normalizeH="0" baseline="0" noProof="0" dirty="0" smtClean="0">
              <a:ln>
                <a:noFill/>
              </a:ln>
              <a:solidFill>
                <a:schemeClr val="tx1"/>
              </a:solidFill>
              <a:effectLst/>
              <a:uLnTx/>
              <a:uFillTx/>
              <a:latin typeface="+mn-lt"/>
            </a:endParaRPr>
          </a:p>
        </p:txBody>
      </p:sp>
      <p:sp>
        <p:nvSpPr>
          <p:cNvPr id="8" name="TextBox 7"/>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B13</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860611" y="2164416"/>
            <a:ext cx="3235419" cy="3279042"/>
          </a:xfrm>
          <a:prstGeom prst="rect">
            <a:avLst/>
          </a:prstGeom>
          <a:noFill/>
          <a:ln w="9525">
            <a:solidFill>
              <a:schemeClr val="tx1"/>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VCSS Registration Steps (Cont’d)</a:t>
            </a:r>
          </a:p>
        </p:txBody>
      </p:sp>
      <p:sp>
        <p:nvSpPr>
          <p:cNvPr id="8195" name="Rectangle 7"/>
          <p:cNvSpPr>
            <a:spLocks noGrp="1" noChangeArrowheads="1"/>
          </p:cNvSpPr>
          <p:nvPr>
            <p:ph idx="1"/>
          </p:nvPr>
        </p:nvSpPr>
        <p:spPr>
          <a:xfrm>
            <a:off x="437214" y="1204521"/>
            <a:ext cx="8556473" cy="473966"/>
          </a:xfrm>
        </p:spPr>
        <p:txBody>
          <a:bodyPr/>
          <a:lstStyle/>
          <a:p>
            <a:pPr marL="465138" lvl="1" indent="-457200" eaLnBrk="1" hangingPunct="1">
              <a:buSzPct val="100000"/>
              <a:buFont typeface="+mj-lt"/>
              <a:buAutoNum type="arabicPeriod" startAt="13"/>
            </a:pPr>
            <a:r>
              <a:rPr lang="en-US" sz="1800" dirty="0" smtClean="0"/>
              <a:t>On the next screen of the VCSS registration page, review the registration information and then select the </a:t>
            </a:r>
            <a:r>
              <a:rPr lang="en-US" sz="1800" b="1" dirty="0" smtClean="0"/>
              <a:t>[Submit] </a:t>
            </a:r>
            <a:r>
              <a:rPr lang="en-US" sz="1800" dirty="0" smtClean="0"/>
              <a:t>button.</a:t>
            </a:r>
            <a:endParaRPr lang="en-US" sz="1800" b="1" dirty="0" smtClean="0"/>
          </a:p>
          <a:p>
            <a:pPr marL="803275" lvl="1" indent="-457200" eaLnBrk="1" hangingPunct="1">
              <a:buSzPct val="100000"/>
              <a:buNone/>
            </a:pPr>
            <a:endParaRPr lang="en-US" sz="1800" b="1" dirty="0" smtClean="0"/>
          </a:p>
          <a:p>
            <a:pPr marL="803275" lvl="1" indent="-457200" eaLnBrk="1" hangingPunct="1">
              <a:buSzPct val="100000"/>
              <a:buNone/>
            </a:pPr>
            <a:endParaRPr lang="en-US" sz="1800" dirty="0" smtClean="0"/>
          </a:p>
        </p:txBody>
      </p:sp>
      <p:pic>
        <p:nvPicPr>
          <p:cNvPr id="4099" name="Picture 3"/>
          <p:cNvPicPr>
            <a:picLocks noChangeAspect="1" noChangeArrowheads="1"/>
          </p:cNvPicPr>
          <p:nvPr/>
        </p:nvPicPr>
        <p:blipFill>
          <a:blip r:embed="rId4" cstate="print"/>
          <a:srcRect/>
          <a:stretch>
            <a:fillRect/>
          </a:stretch>
        </p:blipFill>
        <p:spPr bwMode="auto">
          <a:xfrm>
            <a:off x="4383426" y="3089727"/>
            <a:ext cx="4485490" cy="1327482"/>
          </a:xfrm>
          <a:prstGeom prst="rect">
            <a:avLst/>
          </a:prstGeom>
          <a:noFill/>
          <a:ln w="9525">
            <a:solidFill>
              <a:schemeClr val="tx1"/>
            </a:solidFill>
            <a:miter lim="800000"/>
            <a:headEnd/>
            <a:tailEnd/>
          </a:ln>
        </p:spPr>
      </p:pic>
      <p:sp>
        <p:nvSpPr>
          <p:cNvPr id="9" name="Rectangle 8"/>
          <p:cNvSpPr/>
          <p:nvPr/>
        </p:nvSpPr>
        <p:spPr bwMode="auto">
          <a:xfrm>
            <a:off x="1448278" y="2953225"/>
            <a:ext cx="420864" cy="206301"/>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7" name="TextBox 6"/>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B14</a:t>
            </a:r>
            <a:endParaRPr lang="en-US" sz="1200" dirty="0">
              <a:solidFill>
                <a:schemeClr val="tx1">
                  <a:lumMod val="65000"/>
                  <a:lumOff val="35000"/>
                </a:schemeClr>
              </a:solidFill>
            </a:endParaRPr>
          </a:p>
        </p:txBody>
      </p:sp>
      <p:sp>
        <p:nvSpPr>
          <p:cNvPr id="12" name="TextBox 11"/>
          <p:cNvSpPr txBox="1"/>
          <p:nvPr/>
        </p:nvSpPr>
        <p:spPr>
          <a:xfrm>
            <a:off x="1700213" y="3723461"/>
            <a:ext cx="890587" cy="123825"/>
          </a:xfrm>
          <a:prstGeom prst="rect">
            <a:avLst/>
          </a:prstGeom>
          <a:solidFill>
            <a:schemeClr val="bg2">
              <a:lumMod val="20000"/>
              <a:lumOff val="80000"/>
            </a:schemeClr>
          </a:solidFill>
          <a:ln>
            <a:solidFill>
              <a:schemeClr val="bg1"/>
            </a:solidFill>
          </a:ln>
        </p:spPr>
        <p:txBody>
          <a:bodyPr wrap="square" lIns="0" tIns="0" rIns="0" bIns="0" rtlCol="0">
            <a:noAutofit/>
          </a:bodyPr>
          <a:lstStyle/>
          <a:p>
            <a:r>
              <a:rPr lang="en-US" sz="600" b="1" dirty="0" smtClean="0">
                <a:solidFill>
                  <a:schemeClr val="tx1">
                    <a:lumMod val="75000"/>
                    <a:lumOff val="25000"/>
                  </a:schemeClr>
                </a:solidFill>
              </a:rPr>
              <a:t>demouser@govtagency.</a:t>
            </a:r>
          </a:p>
          <a:p>
            <a:endParaRPr lang="en-US" sz="6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VCSS Registration Steps (Cont’d)</a:t>
            </a:r>
          </a:p>
        </p:txBody>
      </p:sp>
      <p:sp>
        <p:nvSpPr>
          <p:cNvPr id="8195" name="Rectangle 7"/>
          <p:cNvSpPr>
            <a:spLocks noGrp="1" noChangeArrowheads="1"/>
          </p:cNvSpPr>
          <p:nvPr>
            <p:ph idx="1"/>
          </p:nvPr>
        </p:nvSpPr>
        <p:spPr>
          <a:xfrm>
            <a:off x="712788" y="1404937"/>
            <a:ext cx="8229600" cy="2880460"/>
          </a:xfrm>
        </p:spPr>
        <p:txBody>
          <a:bodyPr/>
          <a:lstStyle/>
          <a:p>
            <a:pPr eaLnBrk="1" hangingPunct="1"/>
            <a:r>
              <a:rPr lang="en-US" sz="2200" b="1" dirty="0" smtClean="0"/>
              <a:t>GSA</a:t>
            </a:r>
          </a:p>
          <a:p>
            <a:pPr marL="803275" lvl="1" indent="-457200" eaLnBrk="1" hangingPunct="1">
              <a:buSzPct val="100000"/>
              <a:buFont typeface="+mj-lt"/>
              <a:buAutoNum type="arabicPeriod" startAt="14"/>
            </a:pPr>
            <a:endParaRPr lang="en-US" sz="1200" dirty="0" smtClean="0"/>
          </a:p>
          <a:p>
            <a:pPr marL="803275" lvl="1" indent="-457200" eaLnBrk="1" hangingPunct="1">
              <a:buSzPct val="100000"/>
              <a:buFont typeface="+mj-lt"/>
              <a:buAutoNum type="arabicPeriod" startAt="14"/>
            </a:pPr>
            <a:r>
              <a:rPr lang="en-US" sz="1800" dirty="0" smtClean="0"/>
              <a:t>After you submit the User ID registration, GSA reviews</a:t>
            </a:r>
            <a:r>
              <a:rPr lang="en-US" sz="1800" b="1" dirty="0" smtClean="0"/>
              <a:t> </a:t>
            </a:r>
            <a:r>
              <a:rPr lang="en-US" sz="1800" dirty="0" smtClean="0"/>
              <a:t>the User ID request for approval.</a:t>
            </a:r>
          </a:p>
          <a:p>
            <a:pPr lvl="2" eaLnBrk="1" hangingPunct="1">
              <a:buNone/>
            </a:pPr>
            <a:endParaRPr lang="en-US" sz="1200" dirty="0" smtClean="0"/>
          </a:p>
          <a:p>
            <a:pPr marL="1027113" lvl="2" indent="-225425" eaLnBrk="1" hangingPunct="1"/>
            <a:r>
              <a:rPr lang="en-US" sz="1400" dirty="0" smtClean="0"/>
              <a:t>If GSA approves your User ID request, GSA will send you two separate emails containing your User ID and password.</a:t>
            </a:r>
          </a:p>
          <a:p>
            <a:pPr marL="1027113" lvl="2" indent="-225425" eaLnBrk="1" hangingPunct="1">
              <a:buNone/>
            </a:pPr>
            <a:endParaRPr lang="en-US" sz="1400" dirty="0" smtClean="0"/>
          </a:p>
          <a:p>
            <a:pPr marL="1027113" lvl="2" indent="-225425" eaLnBrk="1" hangingPunct="1"/>
            <a:r>
              <a:rPr lang="en-US" sz="1400" dirty="0" smtClean="0"/>
              <a:t>If GSA does not approve your User ID request, GSA will send you an email stating the new User ID login request is rejected.</a:t>
            </a:r>
          </a:p>
          <a:p>
            <a:pPr marL="1027113" lvl="2" indent="-225425" eaLnBrk="1" hangingPunct="1"/>
            <a:endParaRPr lang="en-US" sz="1200" dirty="0" smtClean="0"/>
          </a:p>
          <a:p>
            <a:pPr marL="803275" lvl="1" indent="-457200" eaLnBrk="1" hangingPunct="1">
              <a:buSzPct val="100000"/>
              <a:buNone/>
            </a:pPr>
            <a:endParaRPr lang="en-US" sz="1800" dirty="0" smtClean="0"/>
          </a:p>
        </p:txBody>
      </p:sp>
      <p:pic>
        <p:nvPicPr>
          <p:cNvPr id="6" name="Picture 3" descr="C:\Documents and Settings\tgiasson\Local Settings\Temporary Internet Files\Content.IE5\MD2WJVE2\MC900432663[1].png"/>
          <p:cNvPicPr>
            <a:picLocks noChangeAspect="1" noChangeArrowheads="1"/>
          </p:cNvPicPr>
          <p:nvPr/>
        </p:nvPicPr>
        <p:blipFill>
          <a:blip r:embed="rId3" cstate="print"/>
          <a:srcRect/>
          <a:stretch>
            <a:fillRect/>
          </a:stretch>
        </p:blipFill>
        <p:spPr bwMode="auto">
          <a:xfrm>
            <a:off x="4879233" y="3810660"/>
            <a:ext cx="1162050" cy="1162050"/>
          </a:xfrm>
          <a:prstGeom prst="rect">
            <a:avLst/>
          </a:prstGeom>
          <a:noFill/>
        </p:spPr>
      </p:pic>
      <p:sp>
        <p:nvSpPr>
          <p:cNvPr id="5" name="TextBox 4"/>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B15</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cstate="print"/>
          <a:srcRect/>
          <a:stretch>
            <a:fillRect/>
          </a:stretch>
        </p:blipFill>
        <p:spPr bwMode="auto">
          <a:xfrm>
            <a:off x="852544" y="2173188"/>
            <a:ext cx="7727662" cy="4554187"/>
          </a:xfrm>
          <a:prstGeom prst="rect">
            <a:avLst/>
          </a:prstGeom>
          <a:noFill/>
          <a:ln w="9525">
            <a:solidFill>
              <a:schemeClr val="tx1">
                <a:lumMod val="95000"/>
                <a:lumOff val="5000"/>
              </a:schemeClr>
            </a:solidFill>
            <a:miter lim="800000"/>
            <a:headEnd/>
            <a:tailEnd/>
          </a:ln>
        </p:spPr>
      </p:pic>
      <p:sp>
        <p:nvSpPr>
          <p:cNvPr id="9" name="Rectangle 8"/>
          <p:cNvSpPr/>
          <p:nvPr/>
        </p:nvSpPr>
        <p:spPr bwMode="auto">
          <a:xfrm>
            <a:off x="2181471" y="3905004"/>
            <a:ext cx="1654259" cy="987630"/>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VCSS Registration Steps (Cont’d)</a:t>
            </a:r>
          </a:p>
        </p:txBody>
      </p:sp>
      <p:sp>
        <p:nvSpPr>
          <p:cNvPr id="8195" name="Rectangle 7"/>
          <p:cNvSpPr>
            <a:spLocks noGrp="1" noChangeArrowheads="1"/>
          </p:cNvSpPr>
          <p:nvPr>
            <p:ph idx="1"/>
          </p:nvPr>
        </p:nvSpPr>
        <p:spPr>
          <a:xfrm>
            <a:off x="712788" y="1131810"/>
            <a:ext cx="8229600" cy="1125323"/>
          </a:xfrm>
        </p:spPr>
        <p:txBody>
          <a:bodyPr/>
          <a:lstStyle/>
          <a:p>
            <a:pPr eaLnBrk="1" hangingPunct="1"/>
            <a:r>
              <a:rPr lang="en-US" sz="2200" b="1" dirty="0" smtClean="0"/>
              <a:t>Account Administrator</a:t>
            </a:r>
          </a:p>
          <a:p>
            <a:pPr marL="803275" lvl="1" indent="-457200" eaLnBrk="1" hangingPunct="1">
              <a:buSzPct val="100000"/>
              <a:buFont typeface="+mj-lt"/>
              <a:buAutoNum type="arabicPeriod" startAt="15"/>
            </a:pPr>
            <a:r>
              <a:rPr lang="en-US" sz="1800" dirty="0" smtClean="0"/>
              <a:t>Go to the </a:t>
            </a:r>
            <a:r>
              <a:rPr lang="en-US" sz="1800" b="1" dirty="0" smtClean="0"/>
              <a:t>GSA launch page </a:t>
            </a:r>
            <a:r>
              <a:rPr lang="en-US" sz="1800" dirty="0" smtClean="0"/>
              <a:t>and select the option to </a:t>
            </a:r>
            <a:r>
              <a:rPr lang="en-US" sz="1800" b="1" dirty="0" smtClean="0"/>
              <a:t>Login to VCSS </a:t>
            </a:r>
            <a:r>
              <a:rPr lang="en-US" sz="1800" dirty="0" smtClean="0"/>
              <a:t>to verify your User ID and password. </a:t>
            </a:r>
            <a:endParaRPr lang="en-US" sz="1800" b="1" dirty="0" smtClean="0"/>
          </a:p>
        </p:txBody>
      </p:sp>
      <p:sp>
        <p:nvSpPr>
          <p:cNvPr id="5" name="TextBox 4"/>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B16</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VCSS Registration Steps (Cont’d)</a:t>
            </a:r>
          </a:p>
        </p:txBody>
      </p:sp>
      <p:sp>
        <p:nvSpPr>
          <p:cNvPr id="8195" name="Rectangle 7"/>
          <p:cNvSpPr>
            <a:spLocks noGrp="1" noChangeArrowheads="1"/>
          </p:cNvSpPr>
          <p:nvPr>
            <p:ph idx="1"/>
          </p:nvPr>
        </p:nvSpPr>
        <p:spPr>
          <a:xfrm>
            <a:off x="712788" y="1404937"/>
            <a:ext cx="7762472" cy="499019"/>
          </a:xfrm>
        </p:spPr>
        <p:txBody>
          <a:bodyPr/>
          <a:lstStyle/>
          <a:p>
            <a:pPr marL="463550" lvl="1" indent="-463550" eaLnBrk="1" hangingPunct="1">
              <a:buSzPct val="100000"/>
              <a:buFont typeface="+mj-lt"/>
              <a:buAutoNum type="arabicPeriod" startAt="16"/>
            </a:pPr>
            <a:r>
              <a:rPr lang="en-US" sz="1800" dirty="0" smtClean="0"/>
              <a:t>On the VCSS main page, select the </a:t>
            </a:r>
            <a:r>
              <a:rPr lang="en-US" sz="1800" b="1" dirty="0" smtClean="0"/>
              <a:t>Login </a:t>
            </a:r>
            <a:r>
              <a:rPr lang="en-US" sz="1800" dirty="0" smtClean="0"/>
              <a:t>hyperlink.</a:t>
            </a:r>
            <a:endParaRPr lang="en-US" sz="1800" b="1" dirty="0" smtClean="0"/>
          </a:p>
        </p:txBody>
      </p:sp>
      <p:pic>
        <p:nvPicPr>
          <p:cNvPr id="10" name="Picture 3"/>
          <p:cNvPicPr>
            <a:picLocks noChangeAspect="1" noChangeArrowheads="1"/>
          </p:cNvPicPr>
          <p:nvPr/>
        </p:nvPicPr>
        <p:blipFill>
          <a:blip r:embed="rId3" cstate="print"/>
          <a:srcRect/>
          <a:stretch>
            <a:fillRect/>
          </a:stretch>
        </p:blipFill>
        <p:spPr bwMode="auto">
          <a:xfrm>
            <a:off x="956901" y="2474728"/>
            <a:ext cx="7417827" cy="3571230"/>
          </a:xfrm>
          <a:prstGeom prst="rect">
            <a:avLst/>
          </a:prstGeom>
          <a:noFill/>
          <a:ln w="9525">
            <a:solidFill>
              <a:schemeClr val="tx1"/>
            </a:solidFill>
            <a:miter lim="800000"/>
            <a:headEnd/>
            <a:tailEnd/>
          </a:ln>
        </p:spPr>
      </p:pic>
      <p:sp>
        <p:nvSpPr>
          <p:cNvPr id="11" name="Rectangle 10"/>
          <p:cNvSpPr/>
          <p:nvPr/>
        </p:nvSpPr>
        <p:spPr bwMode="auto">
          <a:xfrm>
            <a:off x="1089696" y="3656316"/>
            <a:ext cx="588979" cy="260592"/>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 name="TextBox 5"/>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B17</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VCSS Registration Steps (Cont’d)</a:t>
            </a:r>
          </a:p>
        </p:txBody>
      </p:sp>
      <p:sp>
        <p:nvSpPr>
          <p:cNvPr id="8195" name="Rectangle 7"/>
          <p:cNvSpPr>
            <a:spLocks noGrp="1" noChangeArrowheads="1"/>
          </p:cNvSpPr>
          <p:nvPr>
            <p:ph idx="1"/>
          </p:nvPr>
        </p:nvSpPr>
        <p:spPr>
          <a:xfrm>
            <a:off x="712788" y="1202276"/>
            <a:ext cx="7230209" cy="1120549"/>
          </a:xfrm>
        </p:spPr>
        <p:txBody>
          <a:bodyPr/>
          <a:lstStyle/>
          <a:p>
            <a:pPr marL="463550" lvl="1" indent="-463550" eaLnBrk="1" hangingPunct="1">
              <a:buSzPct val="100000"/>
              <a:buFont typeface="+mj-lt"/>
              <a:buAutoNum type="arabicPeriod" startAt="17"/>
            </a:pPr>
            <a:r>
              <a:rPr lang="en-US" sz="1800" dirty="0" smtClean="0"/>
              <a:t>On the VCSS login page, enter your login information:</a:t>
            </a:r>
          </a:p>
          <a:p>
            <a:pPr marL="688975" lvl="2" indent="-225425" eaLnBrk="1" hangingPunct="1">
              <a:buSzPct val="100000"/>
            </a:pPr>
            <a:r>
              <a:rPr lang="en-US" sz="1600" b="1" dirty="0" smtClean="0"/>
              <a:t>User ID </a:t>
            </a:r>
            <a:r>
              <a:rPr lang="en-US" sz="1600" dirty="0" smtClean="0"/>
              <a:t>and </a:t>
            </a:r>
            <a:r>
              <a:rPr lang="en-US" sz="1600" b="1" dirty="0" smtClean="0"/>
              <a:t>Password</a:t>
            </a:r>
            <a:r>
              <a:rPr lang="en-US" sz="1600" dirty="0" smtClean="0"/>
              <a:t> sent in two separate emails from GSA.</a:t>
            </a:r>
          </a:p>
          <a:p>
            <a:pPr marL="688975" lvl="2" indent="-225425" eaLnBrk="1" hangingPunct="1">
              <a:buSzPct val="100000"/>
            </a:pPr>
            <a:r>
              <a:rPr lang="en-US" sz="1600" dirty="0" smtClean="0"/>
              <a:t>Select the </a:t>
            </a:r>
            <a:r>
              <a:rPr lang="en-US" sz="1600" b="1" dirty="0" smtClean="0"/>
              <a:t>[Sign In] </a:t>
            </a:r>
            <a:r>
              <a:rPr lang="en-US" sz="1600" dirty="0" smtClean="0"/>
              <a:t>button.</a:t>
            </a:r>
          </a:p>
          <a:p>
            <a:pPr marL="463550" lvl="2" indent="-463550" eaLnBrk="1" hangingPunct="1">
              <a:buSzPct val="100000"/>
              <a:buFont typeface="+mj-lt"/>
              <a:buAutoNum type="arabicPeriod" startAt="16"/>
            </a:pPr>
            <a:endParaRPr lang="en-US" sz="1600" dirty="0" smtClean="0"/>
          </a:p>
          <a:p>
            <a:pPr marL="463550" lvl="2" indent="-463550" eaLnBrk="1" hangingPunct="1">
              <a:buSzPct val="100000"/>
              <a:buFont typeface="+mj-lt"/>
              <a:buAutoNum type="arabicPeriod" startAt="16"/>
            </a:pPr>
            <a:endParaRPr lang="en-US" sz="1600" dirty="0" smtClean="0"/>
          </a:p>
          <a:p>
            <a:pPr marL="463550" lvl="2" indent="-463550" eaLnBrk="1" hangingPunct="1">
              <a:buSzPct val="100000"/>
              <a:buFont typeface="+mj-lt"/>
              <a:buAutoNum type="arabicPeriod" startAt="16"/>
            </a:pPr>
            <a:endParaRPr lang="en-US" sz="1600" dirty="0" smtClean="0"/>
          </a:p>
          <a:p>
            <a:pPr marL="463550" lvl="2" indent="-463550" eaLnBrk="1" hangingPunct="1">
              <a:buSzPct val="100000"/>
              <a:buFont typeface="+mj-lt"/>
              <a:buAutoNum type="arabicPeriod" startAt="16"/>
            </a:pPr>
            <a:endParaRPr lang="en-US" sz="1600" dirty="0" smtClean="0"/>
          </a:p>
          <a:p>
            <a:pPr marL="463550" lvl="2" indent="-463550" eaLnBrk="1" hangingPunct="1">
              <a:buSzPct val="100000"/>
              <a:buFont typeface="+mj-lt"/>
              <a:buAutoNum type="arabicPeriod" startAt="16"/>
            </a:pPr>
            <a:endParaRPr lang="en-US" sz="1600" dirty="0" smtClean="0"/>
          </a:p>
          <a:p>
            <a:pPr marL="463550" lvl="2" indent="-463550" eaLnBrk="1" hangingPunct="1">
              <a:buSzPct val="100000"/>
              <a:buFont typeface="+mj-lt"/>
              <a:buAutoNum type="arabicPeriod" startAt="16"/>
            </a:pPr>
            <a:endParaRPr lang="en-US" sz="1600" dirty="0" smtClean="0"/>
          </a:p>
          <a:p>
            <a:pPr marL="463550" lvl="2" indent="-463550" eaLnBrk="1" hangingPunct="1">
              <a:buSzPct val="100000"/>
              <a:buFont typeface="+mj-lt"/>
              <a:buAutoNum type="arabicPeriod" startAt="16"/>
            </a:pPr>
            <a:endParaRPr lang="en-US" sz="1600" dirty="0" smtClean="0"/>
          </a:p>
          <a:p>
            <a:pPr marL="463550" lvl="2" indent="-463550" eaLnBrk="1" hangingPunct="1">
              <a:buSzPct val="100000"/>
              <a:buFont typeface="+mj-lt"/>
              <a:buAutoNum type="arabicPeriod" startAt="16"/>
            </a:pPr>
            <a:endParaRPr lang="en-US" sz="1600" dirty="0" smtClean="0"/>
          </a:p>
          <a:p>
            <a:pPr marL="463550" lvl="2" indent="-463550" eaLnBrk="1" hangingPunct="1">
              <a:buSzPct val="100000"/>
              <a:buFont typeface="+mj-lt"/>
              <a:buAutoNum type="arabicPeriod" startAt="16"/>
            </a:pPr>
            <a:endParaRPr lang="en-US" sz="1600" dirty="0" smtClean="0"/>
          </a:p>
          <a:p>
            <a:pPr marL="463550" lvl="2" indent="-463550" eaLnBrk="1" hangingPunct="1">
              <a:buSzPct val="100000"/>
              <a:buFont typeface="+mj-lt"/>
              <a:buAutoNum type="arabicPeriod" startAt="16"/>
            </a:pPr>
            <a:endParaRPr lang="en-US" sz="1600" dirty="0" smtClean="0"/>
          </a:p>
          <a:p>
            <a:pPr marL="463550" lvl="2" indent="-463550" eaLnBrk="1" hangingPunct="1">
              <a:buSzPct val="100000"/>
              <a:buFont typeface="+mj-lt"/>
              <a:buAutoNum type="arabicPeriod" startAt="16"/>
            </a:pPr>
            <a:endParaRPr lang="en-US" sz="1600" dirty="0" smtClean="0"/>
          </a:p>
          <a:p>
            <a:pPr marL="463550" lvl="2" indent="-463550" eaLnBrk="1" hangingPunct="1">
              <a:buSzPct val="100000"/>
              <a:buNone/>
            </a:pPr>
            <a:endParaRPr lang="en-US" sz="1600" dirty="0" smtClean="0"/>
          </a:p>
          <a:p>
            <a:pPr marL="463550" lvl="2" indent="-463550" eaLnBrk="1" hangingPunct="1">
              <a:buSzPct val="100000"/>
              <a:buFont typeface="+mj-lt"/>
              <a:buAutoNum type="arabicPeriod" startAt="18"/>
            </a:pPr>
            <a:r>
              <a:rPr lang="en-US" sz="1800" dirty="0" smtClean="0"/>
              <a:t>If your login to VCSS is successful, you now have access to the VCSS account you successfully registered for.</a:t>
            </a:r>
          </a:p>
        </p:txBody>
      </p:sp>
      <p:pic>
        <p:nvPicPr>
          <p:cNvPr id="420865" name="Picture 1"/>
          <p:cNvPicPr>
            <a:picLocks noChangeAspect="1" noChangeArrowheads="1"/>
          </p:cNvPicPr>
          <p:nvPr/>
        </p:nvPicPr>
        <p:blipFill>
          <a:blip r:embed="rId3" cstate="print"/>
          <a:srcRect/>
          <a:stretch>
            <a:fillRect/>
          </a:stretch>
        </p:blipFill>
        <p:spPr bwMode="auto">
          <a:xfrm>
            <a:off x="1705971" y="2214800"/>
            <a:ext cx="5800299" cy="3259404"/>
          </a:xfrm>
          <a:prstGeom prst="rect">
            <a:avLst/>
          </a:prstGeom>
          <a:noFill/>
          <a:ln w="9525">
            <a:solidFill>
              <a:schemeClr val="tx1"/>
            </a:solidFill>
            <a:miter lim="800000"/>
            <a:headEnd/>
            <a:tailEnd/>
          </a:ln>
        </p:spPr>
      </p:pic>
      <p:sp>
        <p:nvSpPr>
          <p:cNvPr id="9" name="Rectangle 8"/>
          <p:cNvSpPr/>
          <p:nvPr/>
        </p:nvSpPr>
        <p:spPr bwMode="auto">
          <a:xfrm>
            <a:off x="3000384" y="3792794"/>
            <a:ext cx="1503378" cy="656376"/>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pic>
        <p:nvPicPr>
          <p:cNvPr id="12" name="Picture 2" descr="C:\Documents and Settings\tgiasson\Local Settings\Temporary Internet Files\Content.IE5\NN3B8OMA\MC900432601[1].png"/>
          <p:cNvPicPr>
            <a:picLocks noChangeAspect="1" noChangeArrowheads="1"/>
          </p:cNvPicPr>
          <p:nvPr/>
        </p:nvPicPr>
        <p:blipFill>
          <a:blip r:embed="rId4" cstate="print"/>
          <a:srcRect/>
          <a:stretch>
            <a:fillRect/>
          </a:stretch>
        </p:blipFill>
        <p:spPr bwMode="auto">
          <a:xfrm>
            <a:off x="8006135" y="5751129"/>
            <a:ext cx="400886" cy="400886"/>
          </a:xfrm>
          <a:prstGeom prst="rect">
            <a:avLst/>
          </a:prstGeom>
          <a:noFill/>
        </p:spPr>
      </p:pic>
      <p:sp>
        <p:nvSpPr>
          <p:cNvPr id="7" name="TextBox 6"/>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B18</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descr="C:\Documents and Settings\tgiasson\Local Settings\Temporary Internet Files\Content.IE5\FMCT8VSQ\MC900438792[1].jpg"/>
          <p:cNvPicPr>
            <a:picLocks noChangeAspect="1" noChangeArrowheads="1"/>
          </p:cNvPicPr>
          <p:nvPr/>
        </p:nvPicPr>
        <p:blipFill>
          <a:blip r:embed="rId3" cstate="print"/>
          <a:srcRect/>
          <a:stretch>
            <a:fillRect/>
          </a:stretch>
        </p:blipFill>
        <p:spPr bwMode="auto">
          <a:xfrm flipV="1">
            <a:off x="7057752" y="5018891"/>
            <a:ext cx="1652446" cy="1001079"/>
          </a:xfrm>
          <a:prstGeom prst="rect">
            <a:avLst/>
          </a:prstGeom>
          <a:noFill/>
        </p:spPr>
      </p:pic>
      <p:sp>
        <p:nvSpPr>
          <p:cNvPr id="8194" name="Rectangle 6"/>
          <p:cNvSpPr>
            <a:spLocks noGrp="1" noChangeArrowheads="1"/>
          </p:cNvSpPr>
          <p:nvPr>
            <p:ph type="title"/>
          </p:nvPr>
        </p:nvSpPr>
        <p:spPr>
          <a:xfrm>
            <a:off x="455613" y="331788"/>
            <a:ext cx="8024710" cy="563562"/>
          </a:xfrm>
        </p:spPr>
        <p:txBody>
          <a:bodyPr/>
          <a:lstStyle/>
          <a:p>
            <a:pPr eaLnBrk="1" hangingPunct="1"/>
            <a:r>
              <a:rPr lang="en-US" dirty="0" smtClean="0"/>
              <a:t>Request Access Overview</a:t>
            </a:r>
          </a:p>
        </p:txBody>
      </p:sp>
      <p:sp>
        <p:nvSpPr>
          <p:cNvPr id="8195" name="Rectangle 7"/>
          <p:cNvSpPr>
            <a:spLocks noGrp="1" noChangeArrowheads="1"/>
          </p:cNvSpPr>
          <p:nvPr>
            <p:ph idx="1"/>
          </p:nvPr>
        </p:nvSpPr>
        <p:spPr>
          <a:xfrm>
            <a:off x="486696" y="1378295"/>
            <a:ext cx="8319328" cy="3276831"/>
          </a:xfrm>
        </p:spPr>
        <p:txBody>
          <a:bodyPr/>
          <a:lstStyle/>
          <a:p>
            <a:pPr marL="223838" indent="-223838" eaLnBrk="1" hangingPunct="1">
              <a:spcBef>
                <a:spcPts val="600"/>
              </a:spcBef>
            </a:pPr>
            <a:r>
              <a:rPr lang="en-US" sz="2000" b="1" dirty="0" smtClean="0"/>
              <a:t>Request Access is the process you complete in order to request access to an existing VCSS account, which is an account that has already been registered in VCSS.  </a:t>
            </a:r>
          </a:p>
          <a:p>
            <a:pPr marL="223838" indent="-223838" eaLnBrk="1" hangingPunct="1">
              <a:spcBef>
                <a:spcPts val="600"/>
              </a:spcBef>
              <a:buNone/>
            </a:pPr>
            <a:endParaRPr lang="en-US" sz="2000" b="1" dirty="0" smtClean="0"/>
          </a:p>
          <a:p>
            <a:pPr marL="223838" indent="-223838" eaLnBrk="1" hangingPunct="1">
              <a:spcBef>
                <a:spcPts val="600"/>
              </a:spcBef>
            </a:pPr>
            <a:r>
              <a:rPr lang="en-US" sz="2000" dirty="0" smtClean="0"/>
              <a:t>This process covers two scenarios:</a:t>
            </a:r>
          </a:p>
          <a:p>
            <a:pPr marL="223838" indent="-223838" eaLnBrk="1" hangingPunct="1">
              <a:spcBef>
                <a:spcPts val="600"/>
              </a:spcBef>
              <a:buNone/>
            </a:pPr>
            <a:endParaRPr lang="en-US" sz="800" dirty="0" smtClean="0"/>
          </a:p>
          <a:p>
            <a:pPr marL="693738" lvl="2" indent="-349250" eaLnBrk="1" hangingPunct="1">
              <a:spcBef>
                <a:spcPts val="200"/>
              </a:spcBef>
              <a:buSzPct val="100000"/>
              <a:buFont typeface="+mj-lt"/>
              <a:buAutoNum type="arabicPeriod"/>
            </a:pPr>
            <a:r>
              <a:rPr lang="en-US" sz="1600" dirty="0" smtClean="0"/>
              <a:t>A person needs a User ID to request access to a VCSS account for the first time.</a:t>
            </a:r>
          </a:p>
          <a:p>
            <a:pPr marL="693738" lvl="2" indent="-349250" eaLnBrk="1" hangingPunct="1">
              <a:buSzPct val="100000"/>
              <a:buFont typeface="+mj-lt"/>
              <a:buAutoNum type="arabicPeriod"/>
            </a:pPr>
            <a:r>
              <a:rPr lang="en-US" sz="1600" dirty="0" smtClean="0"/>
              <a:t>A person already has a User ID and needs to request access to another VCSS account (account code).</a:t>
            </a:r>
          </a:p>
        </p:txBody>
      </p:sp>
      <p:sp>
        <p:nvSpPr>
          <p:cNvPr id="7" name="Rectangle 7"/>
          <p:cNvSpPr txBox="1">
            <a:spLocks noChangeArrowheads="1"/>
          </p:cNvSpPr>
          <p:nvPr/>
        </p:nvSpPr>
        <p:spPr bwMode="auto">
          <a:xfrm>
            <a:off x="755300" y="5149692"/>
            <a:ext cx="5331602" cy="828025"/>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marL="0" marR="0" lvl="1" algn="l" defTabSz="914400" rtl="0" eaLnBrk="1" fontAlgn="base" latinLnBrk="0" hangingPunct="1">
              <a:lnSpc>
                <a:spcPct val="100000"/>
              </a:lnSpc>
              <a:spcBef>
                <a:spcPct val="20000"/>
              </a:spcBef>
              <a:spcAft>
                <a:spcPct val="0"/>
              </a:spcAft>
              <a:buClr>
                <a:srgbClr val="AF242B"/>
              </a:buClr>
              <a:buSzPct val="100000"/>
              <a:buFont typeface="Wingdings" pitchFamily="2" charset="2"/>
              <a:buNone/>
              <a:tabLst/>
              <a:defRPr/>
            </a:pPr>
            <a:r>
              <a:rPr kumimoji="0" lang="en-US" sz="1400" b="1" i="1" u="none" strike="noStrike" kern="0" cap="none" spc="0" normalizeH="0" baseline="0" noProof="0" dirty="0" smtClean="0">
                <a:ln>
                  <a:noFill/>
                </a:ln>
                <a:solidFill>
                  <a:schemeClr val="tx1"/>
                </a:solidFill>
                <a:effectLst/>
                <a:uLnTx/>
                <a:uFillTx/>
                <a:latin typeface="+mn-lt"/>
              </a:rPr>
              <a:t>Note:  </a:t>
            </a:r>
            <a:r>
              <a:rPr kumimoji="0" lang="en-US" sz="1400" b="0" i="1" u="none" strike="noStrike" kern="0" cap="none" spc="0" normalizeH="0" baseline="0" noProof="0" dirty="0" smtClean="0">
                <a:ln>
                  <a:noFill/>
                </a:ln>
                <a:solidFill>
                  <a:schemeClr val="tx1"/>
                </a:solidFill>
                <a:effectLst/>
                <a:uLnTx/>
                <a:uFillTx/>
                <a:latin typeface="+mn-lt"/>
              </a:rPr>
              <a:t>The account administrator is the person that registered</a:t>
            </a:r>
            <a:r>
              <a:rPr kumimoji="0" lang="en-US" sz="1400" b="0" i="1" u="none" strike="noStrike" kern="0" cap="none" spc="0" normalizeH="0" noProof="0" dirty="0" smtClean="0">
                <a:ln>
                  <a:noFill/>
                </a:ln>
                <a:solidFill>
                  <a:schemeClr val="tx1"/>
                </a:solidFill>
                <a:effectLst/>
                <a:uLnTx/>
                <a:uFillTx/>
                <a:latin typeface="+mn-lt"/>
              </a:rPr>
              <a:t> the VCSS account.  The customer is another person requesting access to a VCSS account and is not the account administrator.</a:t>
            </a:r>
            <a:endParaRPr kumimoji="0" lang="en-US" sz="1400" b="0" i="1" u="none" strike="noStrike" kern="0" cap="none" spc="0" normalizeH="0" baseline="0" noProof="0" dirty="0" smtClean="0">
              <a:ln>
                <a:noFill/>
              </a:ln>
              <a:solidFill>
                <a:schemeClr val="tx1"/>
              </a:solidFill>
              <a:effectLst/>
              <a:uLnTx/>
              <a:uFillTx/>
              <a:latin typeface="+mn-lt"/>
            </a:endParaRPr>
          </a:p>
          <a:p>
            <a:pPr marL="803275" marR="0" lvl="1" indent="-457200" algn="l" defTabSz="914400" rtl="0" eaLnBrk="1" fontAlgn="base" latinLnBrk="0" hangingPunct="1">
              <a:lnSpc>
                <a:spcPct val="100000"/>
              </a:lnSpc>
              <a:spcBef>
                <a:spcPct val="20000"/>
              </a:spcBef>
              <a:spcAft>
                <a:spcPct val="0"/>
              </a:spcAft>
              <a:buClr>
                <a:srgbClr val="AF242B"/>
              </a:buClr>
              <a:buSzPct val="100000"/>
              <a:buFont typeface="Wingdings" pitchFamily="2" charset="2"/>
              <a:buNone/>
              <a:tabLst/>
              <a:defRPr/>
            </a:pPr>
            <a:endParaRPr kumimoji="0" lang="en-US" sz="1800" b="1" i="0" u="none" strike="noStrike" kern="0" cap="none" spc="0" normalizeH="0" baseline="0" noProof="0" dirty="0" smtClean="0">
              <a:ln>
                <a:noFill/>
              </a:ln>
              <a:solidFill>
                <a:schemeClr val="tx1"/>
              </a:solidFill>
              <a:effectLst/>
              <a:uLnTx/>
              <a:uFillTx/>
              <a:latin typeface="+mn-lt"/>
            </a:endParaRPr>
          </a:p>
          <a:p>
            <a:pPr marL="803275" marR="0" lvl="1" indent="-457200" algn="l" defTabSz="914400" rtl="0" eaLnBrk="1" fontAlgn="base" latinLnBrk="0" hangingPunct="1">
              <a:lnSpc>
                <a:spcPct val="100000"/>
              </a:lnSpc>
              <a:spcBef>
                <a:spcPct val="20000"/>
              </a:spcBef>
              <a:spcAft>
                <a:spcPct val="0"/>
              </a:spcAft>
              <a:buClr>
                <a:srgbClr val="AF242B"/>
              </a:buClr>
              <a:buSzPct val="100000"/>
              <a:buFont typeface="Wingdings" pitchFamily="2" charset="2"/>
              <a:buNone/>
              <a:tabLst/>
              <a:defRPr/>
            </a:pPr>
            <a:endParaRPr kumimoji="0" lang="en-US" sz="1800" b="0" i="0" u="none" strike="noStrike" kern="0" cap="none" spc="0" normalizeH="0" baseline="0" noProof="0" dirty="0" smtClean="0">
              <a:ln>
                <a:noFill/>
              </a:ln>
              <a:solidFill>
                <a:schemeClr val="tx1"/>
              </a:solidFill>
              <a:effectLst/>
              <a:uLnTx/>
              <a:uFillTx/>
              <a:latin typeface="+mn-lt"/>
            </a:endParaRPr>
          </a:p>
        </p:txBody>
      </p:sp>
      <p:sp>
        <p:nvSpPr>
          <p:cNvPr id="6" name="TextBox 5"/>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B19</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3" y="331788"/>
            <a:ext cx="8024710" cy="563562"/>
          </a:xfrm>
        </p:spPr>
        <p:txBody>
          <a:bodyPr/>
          <a:lstStyle/>
          <a:p>
            <a:pPr eaLnBrk="1" hangingPunct="1"/>
            <a:r>
              <a:rPr lang="en-US" dirty="0" smtClean="0"/>
              <a:t>Request Access Process</a:t>
            </a:r>
          </a:p>
        </p:txBody>
      </p:sp>
      <p:sp>
        <p:nvSpPr>
          <p:cNvPr id="6" name="Rectangle 7"/>
          <p:cNvSpPr>
            <a:spLocks noGrp="1" noChangeArrowheads="1"/>
          </p:cNvSpPr>
          <p:nvPr>
            <p:ph idx="1"/>
          </p:nvPr>
        </p:nvSpPr>
        <p:spPr>
          <a:xfrm>
            <a:off x="481781" y="1433080"/>
            <a:ext cx="8460607" cy="709619"/>
          </a:xfrm>
        </p:spPr>
        <p:txBody>
          <a:bodyPr/>
          <a:lstStyle/>
          <a:p>
            <a:pPr eaLnBrk="1" hangingPunct="1"/>
            <a:r>
              <a:rPr lang="en-US" sz="2000" dirty="0" smtClean="0"/>
              <a:t>This is the high level process diagram illustrating the steps to request access to an existing VCSS account.  </a:t>
            </a:r>
            <a:endParaRPr lang="en-US" sz="1800" dirty="0" smtClean="0"/>
          </a:p>
        </p:txBody>
      </p:sp>
      <p:sp>
        <p:nvSpPr>
          <p:cNvPr id="7" name="TextBox 6"/>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B20</a:t>
            </a:r>
            <a:endParaRPr lang="en-US" sz="1200" dirty="0">
              <a:solidFill>
                <a:schemeClr val="tx1">
                  <a:lumMod val="65000"/>
                  <a:lumOff val="35000"/>
                </a:schemeClr>
              </a:solidFill>
            </a:endParaRPr>
          </a:p>
        </p:txBody>
      </p:sp>
      <p:pic>
        <p:nvPicPr>
          <p:cNvPr id="1026" name="Picture 2"/>
          <p:cNvPicPr>
            <a:picLocks noChangeAspect="1" noChangeArrowheads="1"/>
          </p:cNvPicPr>
          <p:nvPr/>
        </p:nvPicPr>
        <p:blipFill>
          <a:blip r:embed="rId3" cstate="print"/>
          <a:srcRect/>
          <a:stretch>
            <a:fillRect/>
          </a:stretch>
        </p:blipFill>
        <p:spPr bwMode="auto">
          <a:xfrm>
            <a:off x="582626" y="2250413"/>
            <a:ext cx="8287419" cy="39319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385368" y="1228298"/>
            <a:ext cx="8734567" cy="2033516"/>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146" name="Rectangle 6"/>
          <p:cNvSpPr>
            <a:spLocks noGrp="1" noChangeArrowheads="1"/>
          </p:cNvSpPr>
          <p:nvPr>
            <p:ph type="title"/>
          </p:nvPr>
        </p:nvSpPr>
        <p:spPr/>
        <p:txBody>
          <a:bodyPr/>
          <a:lstStyle/>
          <a:p>
            <a:pPr eaLnBrk="1" hangingPunct="1"/>
            <a:r>
              <a:rPr lang="en-US" dirty="0" smtClean="0"/>
              <a:t>Table of Contents</a:t>
            </a:r>
          </a:p>
        </p:txBody>
      </p:sp>
      <p:sp>
        <p:nvSpPr>
          <p:cNvPr id="7" name="Rectangle 7"/>
          <p:cNvSpPr>
            <a:spLocks noGrp="1" noChangeArrowheads="1"/>
          </p:cNvSpPr>
          <p:nvPr>
            <p:ph idx="1"/>
          </p:nvPr>
        </p:nvSpPr>
        <p:spPr>
          <a:xfrm>
            <a:off x="418456" y="1253036"/>
            <a:ext cx="8725544" cy="5133012"/>
          </a:xfrm>
        </p:spPr>
        <p:txBody>
          <a:bodyPr/>
          <a:lstStyle/>
          <a:p>
            <a:pPr marL="288925" indent="-288925" eaLnBrk="1" hangingPunct="1">
              <a:spcBef>
                <a:spcPts val="600"/>
              </a:spcBef>
              <a:spcAft>
                <a:spcPts val="600"/>
              </a:spcAft>
            </a:pPr>
            <a:r>
              <a:rPr lang="en-US" sz="1800" b="1" dirty="0" smtClean="0"/>
              <a:t>Segment 1:  </a:t>
            </a:r>
            <a:r>
              <a:rPr lang="en-US" sz="1800" dirty="0" smtClean="0"/>
              <a:t>Introduction </a:t>
            </a:r>
            <a:r>
              <a:rPr lang="en-US" sz="1800" i="1" dirty="0" smtClean="0"/>
              <a:t>(Slides A1 - A5)</a:t>
            </a:r>
          </a:p>
          <a:p>
            <a:pPr marL="625475" lvl="1" indent="-288925" eaLnBrk="1" hangingPunct="1">
              <a:spcBef>
                <a:spcPts val="600"/>
              </a:spcBef>
              <a:spcAft>
                <a:spcPts val="600"/>
              </a:spcAft>
            </a:pPr>
            <a:r>
              <a:rPr lang="en-US" sz="1600" dirty="0" smtClean="0"/>
              <a:t>Background</a:t>
            </a:r>
          </a:p>
          <a:p>
            <a:pPr marL="625475" lvl="1" indent="-288925" eaLnBrk="1" hangingPunct="1">
              <a:spcBef>
                <a:spcPts val="600"/>
              </a:spcBef>
              <a:spcAft>
                <a:spcPts val="600"/>
              </a:spcAft>
            </a:pPr>
            <a:r>
              <a:rPr lang="en-US" sz="1600" dirty="0" smtClean="0"/>
              <a:t>Quick Reference for Important Facts</a:t>
            </a:r>
          </a:p>
          <a:p>
            <a:pPr marL="625475" lvl="1" indent="-288925" eaLnBrk="1" hangingPunct="1">
              <a:spcBef>
                <a:spcPts val="600"/>
              </a:spcBef>
              <a:spcAft>
                <a:spcPts val="600"/>
              </a:spcAft>
            </a:pPr>
            <a:r>
              <a:rPr lang="en-US" sz="1600" dirty="0" smtClean="0"/>
              <a:t>Vendor and Customer Self Service Overview</a:t>
            </a:r>
          </a:p>
          <a:p>
            <a:pPr marL="625475" lvl="1" indent="-288925" eaLnBrk="1" hangingPunct="1">
              <a:spcBef>
                <a:spcPts val="600"/>
              </a:spcBef>
              <a:spcAft>
                <a:spcPts val="600"/>
              </a:spcAft>
            </a:pPr>
            <a:r>
              <a:rPr lang="en-US" sz="1600" dirty="0" smtClean="0"/>
              <a:t>GSA Launch Page Overview</a:t>
            </a:r>
          </a:p>
          <a:p>
            <a:pPr marL="288925" indent="-288925" eaLnBrk="1" hangingPunct="1">
              <a:spcBef>
                <a:spcPts val="600"/>
              </a:spcBef>
              <a:spcAft>
                <a:spcPts val="600"/>
              </a:spcAft>
            </a:pPr>
            <a:r>
              <a:rPr lang="en-US" sz="1800" b="1" dirty="0" smtClean="0"/>
              <a:t>Segment 2:</a:t>
            </a:r>
            <a:r>
              <a:rPr lang="en-US" sz="1800" dirty="0" smtClean="0"/>
              <a:t>  VCSS Account Registration &amp; Requesting Access </a:t>
            </a:r>
            <a:r>
              <a:rPr lang="en-US" sz="1800" i="1" dirty="0" smtClean="0"/>
              <a:t>(Slides B1 – B37)</a:t>
            </a:r>
          </a:p>
          <a:p>
            <a:pPr marL="288925" indent="-288925" eaLnBrk="1" hangingPunct="1">
              <a:spcBef>
                <a:spcPts val="600"/>
              </a:spcBef>
              <a:spcAft>
                <a:spcPts val="600"/>
              </a:spcAft>
            </a:pPr>
            <a:r>
              <a:rPr lang="en-US" sz="1800" b="1" dirty="0" smtClean="0"/>
              <a:t>Segment 3:  </a:t>
            </a:r>
            <a:r>
              <a:rPr lang="en-US" sz="1800" dirty="0" smtClean="0"/>
              <a:t>Basic Navigation </a:t>
            </a:r>
            <a:r>
              <a:rPr lang="en-US" sz="1800" i="1" dirty="0" smtClean="0"/>
              <a:t>(Slides C1 - C35)</a:t>
            </a:r>
            <a:endParaRPr lang="en-US" sz="1800" dirty="0" smtClean="0"/>
          </a:p>
          <a:p>
            <a:pPr marL="288925" indent="-288925" eaLnBrk="1" hangingPunct="1">
              <a:spcBef>
                <a:spcPts val="600"/>
              </a:spcBef>
              <a:spcAft>
                <a:spcPts val="600"/>
              </a:spcAft>
            </a:pPr>
            <a:r>
              <a:rPr lang="en-US" sz="1800" b="1" dirty="0" smtClean="0"/>
              <a:t>Segment 4:  </a:t>
            </a:r>
            <a:r>
              <a:rPr lang="en-US" sz="1800" dirty="0" smtClean="0"/>
              <a:t>Account Information </a:t>
            </a:r>
            <a:r>
              <a:rPr lang="en-US" sz="1800" i="1" dirty="0" smtClean="0"/>
              <a:t>(Slides D1 - D32)</a:t>
            </a:r>
            <a:endParaRPr lang="en-US" sz="1800" dirty="0" smtClean="0"/>
          </a:p>
          <a:p>
            <a:pPr marL="288925" indent="-288925" eaLnBrk="1" hangingPunct="1">
              <a:spcBef>
                <a:spcPts val="600"/>
              </a:spcBef>
              <a:spcAft>
                <a:spcPts val="600"/>
              </a:spcAft>
            </a:pPr>
            <a:r>
              <a:rPr lang="en-US" sz="1800" b="1" dirty="0" smtClean="0"/>
              <a:t>Segment 5:  </a:t>
            </a:r>
            <a:r>
              <a:rPr lang="en-US" sz="1800" dirty="0" smtClean="0"/>
              <a:t>Statement and Dispute Information </a:t>
            </a:r>
            <a:r>
              <a:rPr lang="en-US" sz="1800" i="1" dirty="0" smtClean="0"/>
              <a:t>(Slides E1 - E39)</a:t>
            </a:r>
            <a:endParaRPr lang="en-US" sz="1800" dirty="0" smtClean="0"/>
          </a:p>
          <a:p>
            <a:pPr marL="288925" indent="-288925" eaLnBrk="1" hangingPunct="1">
              <a:spcBef>
                <a:spcPts val="600"/>
              </a:spcBef>
              <a:spcAft>
                <a:spcPts val="600"/>
              </a:spcAft>
            </a:pPr>
            <a:r>
              <a:rPr lang="en-US" sz="1800" b="1" dirty="0" smtClean="0"/>
              <a:t>Segment 6:  </a:t>
            </a:r>
            <a:r>
              <a:rPr lang="en-US" sz="1800" dirty="0" smtClean="0"/>
              <a:t>Customer Payment Information </a:t>
            </a:r>
            <a:r>
              <a:rPr lang="en-US" sz="1800" i="1" dirty="0" smtClean="0"/>
              <a:t>(Slides F1 - F23)</a:t>
            </a:r>
            <a:endParaRPr lang="en-US" sz="1800" dirty="0" smtClean="0"/>
          </a:p>
          <a:p>
            <a:pPr marL="288925" indent="-288925" eaLnBrk="1" hangingPunct="1">
              <a:spcBef>
                <a:spcPts val="600"/>
              </a:spcBef>
              <a:spcAft>
                <a:spcPts val="600"/>
              </a:spcAft>
            </a:pPr>
            <a:r>
              <a:rPr lang="en-US" sz="1800" b="1" dirty="0" smtClean="0"/>
              <a:t>Segment 7:  </a:t>
            </a:r>
            <a:r>
              <a:rPr lang="en-US" sz="1800" dirty="0" smtClean="0"/>
              <a:t>Correspondence Information </a:t>
            </a:r>
            <a:r>
              <a:rPr lang="en-US" sz="1800" i="1" dirty="0" smtClean="0"/>
              <a:t>(Slides G1 - G19)</a:t>
            </a:r>
            <a:endParaRPr lang="en-US" sz="1800" dirty="0" smtClean="0"/>
          </a:p>
          <a:p>
            <a:pPr marL="288925" indent="-288925" eaLnBrk="1" hangingPunct="1">
              <a:spcBef>
                <a:spcPts val="600"/>
              </a:spcBef>
              <a:spcAft>
                <a:spcPts val="600"/>
              </a:spcAft>
            </a:pPr>
            <a:r>
              <a:rPr lang="en-US" sz="1800" b="1" dirty="0" smtClean="0"/>
              <a:t>Segment 8:  </a:t>
            </a:r>
            <a:r>
              <a:rPr lang="en-US" sz="1800" dirty="0" smtClean="0"/>
              <a:t>External Applications Information </a:t>
            </a:r>
            <a:r>
              <a:rPr lang="en-US" sz="1800" i="1" dirty="0" smtClean="0"/>
              <a:t>(Slides H1 - H6)</a:t>
            </a:r>
            <a:endParaRPr lang="en-US" sz="18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Request Access Steps</a:t>
            </a:r>
          </a:p>
        </p:txBody>
      </p:sp>
      <p:sp>
        <p:nvSpPr>
          <p:cNvPr id="9" name="Rectangle 7"/>
          <p:cNvSpPr txBox="1">
            <a:spLocks noChangeArrowheads="1"/>
          </p:cNvSpPr>
          <p:nvPr/>
        </p:nvSpPr>
        <p:spPr bwMode="auto">
          <a:xfrm>
            <a:off x="376566" y="1147299"/>
            <a:ext cx="8767433" cy="22366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3550" lvl="1" indent="-463550">
              <a:spcBef>
                <a:spcPct val="20000"/>
              </a:spcBef>
              <a:buClr>
                <a:srgbClr val="AF242B"/>
              </a:buClr>
              <a:buSzPct val="100000"/>
              <a:buFont typeface="Wingdings" pitchFamily="2" charset="2"/>
              <a:buChar char="w"/>
              <a:defRPr/>
            </a:pPr>
            <a:r>
              <a:rPr lang="en-US" sz="2000" dirty="0" smtClean="0"/>
              <a:t>To request access to an existing VCSS account, perform the following steps covered in the next few slides.</a:t>
            </a:r>
            <a:endParaRPr kumimoji="0" lang="en-US" sz="2000" b="0" i="0" u="none" strike="noStrike" kern="0" cap="none" spc="0" normalizeH="0" baseline="0" noProof="0" dirty="0" smtClean="0">
              <a:ln>
                <a:noFill/>
              </a:ln>
              <a:solidFill>
                <a:schemeClr val="tx1"/>
              </a:solidFill>
              <a:effectLst/>
              <a:uLnTx/>
              <a:uFillTx/>
              <a:latin typeface="+mn-lt"/>
            </a:endParaRPr>
          </a:p>
          <a:p>
            <a:pPr marL="463550" marR="0" lvl="1" indent="-463550" algn="l" defTabSz="914400" rtl="0" eaLnBrk="1" fontAlgn="base" latinLnBrk="0" hangingPunct="1">
              <a:lnSpc>
                <a:spcPct val="100000"/>
              </a:lnSpc>
              <a:spcBef>
                <a:spcPct val="20000"/>
              </a:spcBef>
              <a:spcAft>
                <a:spcPct val="0"/>
              </a:spcAft>
              <a:buClr>
                <a:srgbClr val="AF242B"/>
              </a:buClr>
              <a:buSzPct val="100000"/>
              <a:buFont typeface="Wingdings" pitchFamily="2" charset="2"/>
              <a:buNone/>
              <a:tabLst/>
              <a:defRPr/>
            </a:pPr>
            <a:endParaRPr kumimoji="0" lang="en-US" sz="100" b="0" i="0" u="none" strike="noStrike" kern="0" cap="none" spc="0" normalizeH="0" baseline="0" noProof="0" dirty="0" smtClean="0">
              <a:ln>
                <a:noFill/>
              </a:ln>
              <a:solidFill>
                <a:schemeClr val="tx1"/>
              </a:solidFill>
              <a:effectLst/>
              <a:uLnTx/>
              <a:uFillTx/>
              <a:latin typeface="+mn-lt"/>
            </a:endParaRPr>
          </a:p>
          <a:p>
            <a:pPr marL="914400" lvl="1" indent="-450850">
              <a:spcBef>
                <a:spcPct val="20000"/>
              </a:spcBef>
              <a:buClr>
                <a:srgbClr val="AF242B"/>
              </a:buClr>
              <a:buSzPct val="100000"/>
              <a:buFont typeface="+mj-lt"/>
              <a:buAutoNum type="arabicPeriod"/>
              <a:defRPr/>
            </a:pPr>
            <a:r>
              <a:rPr kumimoji="0" lang="en-US" sz="1800" b="0" i="0" u="none" strike="noStrike" kern="0" cap="none" spc="0" normalizeH="0" baseline="0" noProof="0" dirty="0" smtClean="0">
                <a:ln>
                  <a:noFill/>
                </a:ln>
                <a:solidFill>
                  <a:schemeClr val="tx1"/>
                </a:solidFill>
                <a:effectLst/>
                <a:uLnTx/>
                <a:uFillTx/>
                <a:latin typeface="+mn-lt"/>
              </a:rPr>
              <a:t>As the</a:t>
            </a:r>
            <a:r>
              <a:rPr kumimoji="0" lang="en-US" sz="1800" b="0" i="0" u="none" strike="noStrike" kern="0" cap="none" spc="0" normalizeH="0" noProof="0" dirty="0" smtClean="0">
                <a:ln>
                  <a:noFill/>
                </a:ln>
                <a:solidFill>
                  <a:schemeClr val="tx1"/>
                </a:solidFill>
                <a:effectLst/>
                <a:uLnTx/>
                <a:uFillTx/>
                <a:latin typeface="+mn-lt"/>
              </a:rPr>
              <a:t> person requesting access</a:t>
            </a:r>
            <a:r>
              <a:rPr kumimoji="0" lang="en-US" sz="1800" b="0" i="0" u="none" strike="noStrike" kern="0" cap="none" spc="0" normalizeH="0" baseline="0" noProof="0" dirty="0" smtClean="0">
                <a:ln>
                  <a:noFill/>
                </a:ln>
                <a:solidFill>
                  <a:schemeClr val="tx1"/>
                </a:solidFill>
                <a:effectLst/>
                <a:uLnTx/>
                <a:uFillTx/>
                <a:latin typeface="+mn-lt"/>
              </a:rPr>
              <a:t>, go to the </a:t>
            </a:r>
            <a:r>
              <a:rPr kumimoji="0" lang="en-US" sz="1800" b="1" i="0" u="none" strike="noStrike" kern="0" cap="none" spc="0" normalizeH="0" baseline="0" noProof="0" dirty="0" smtClean="0">
                <a:ln>
                  <a:noFill/>
                </a:ln>
                <a:solidFill>
                  <a:schemeClr val="tx1"/>
                </a:solidFill>
                <a:effectLst/>
                <a:uLnTx/>
                <a:uFillTx/>
                <a:latin typeface="+mn-lt"/>
              </a:rPr>
              <a:t>GSA launch page</a:t>
            </a:r>
            <a:r>
              <a:rPr kumimoji="0" lang="en-US" sz="1800" b="0" i="0" u="none" strike="noStrike" kern="0" cap="none" spc="0" normalizeH="0" baseline="0" noProof="0" dirty="0" smtClean="0">
                <a:ln>
                  <a:noFill/>
                </a:ln>
                <a:solidFill>
                  <a:schemeClr val="tx1"/>
                </a:solidFill>
                <a:effectLst/>
                <a:uLnTx/>
                <a:uFillTx/>
                <a:latin typeface="+mn-lt"/>
              </a:rPr>
              <a:t> (</a:t>
            </a:r>
            <a:r>
              <a:rPr lang="en-US" u="sng" dirty="0" smtClean="0"/>
              <a:t>http://vcss.gsa.gov</a:t>
            </a:r>
            <a:r>
              <a:rPr kumimoji="0" lang="en-US" sz="1800" b="0" i="0" u="none" strike="noStrike" kern="0" cap="none" spc="0" normalizeH="0" baseline="0" noProof="0" dirty="0" smtClean="0">
                <a:ln>
                  <a:noFill/>
                </a:ln>
                <a:solidFill>
                  <a:schemeClr val="tx1"/>
                </a:solidFill>
                <a:effectLst/>
                <a:uLnTx/>
                <a:uFillTx/>
                <a:latin typeface="+mn-lt"/>
              </a:rPr>
              <a:t>) and select the </a:t>
            </a:r>
            <a:r>
              <a:rPr kumimoji="0" lang="en-US" sz="1800" b="1" i="0" u="none" strike="noStrike" kern="0" cap="none" spc="0" normalizeH="0" baseline="0" noProof="0" dirty="0" smtClean="0">
                <a:ln>
                  <a:noFill/>
                </a:ln>
                <a:solidFill>
                  <a:schemeClr val="tx1"/>
                </a:solidFill>
                <a:effectLst/>
                <a:uLnTx/>
                <a:uFillTx/>
                <a:latin typeface="+mn-lt"/>
              </a:rPr>
              <a:t>Registrations and Access Request </a:t>
            </a:r>
            <a:r>
              <a:rPr kumimoji="0" lang="en-US" sz="1800" b="0" i="0" u="none" strike="noStrike" kern="0" cap="none" spc="0" normalizeH="0" baseline="0" noProof="0" dirty="0" smtClean="0">
                <a:ln>
                  <a:noFill/>
                </a:ln>
                <a:solidFill>
                  <a:schemeClr val="tx1"/>
                </a:solidFill>
                <a:effectLst/>
                <a:uLnTx/>
                <a:uFillTx/>
                <a:latin typeface="+mn-lt"/>
              </a:rPr>
              <a:t>button to request access to an existing VCSS account.</a:t>
            </a:r>
          </a:p>
        </p:txBody>
      </p:sp>
      <p:sp>
        <p:nvSpPr>
          <p:cNvPr id="6" name="TextBox 5"/>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B21</a:t>
            </a:r>
            <a:endParaRPr lang="en-US" sz="1200" dirty="0">
              <a:solidFill>
                <a:schemeClr val="tx1">
                  <a:lumMod val="65000"/>
                  <a:lumOff val="35000"/>
                </a:schemeClr>
              </a:solidFill>
            </a:endParaRPr>
          </a:p>
        </p:txBody>
      </p:sp>
      <p:pic>
        <p:nvPicPr>
          <p:cNvPr id="10" name="Picture 3"/>
          <p:cNvPicPr>
            <a:picLocks noChangeAspect="1" noChangeArrowheads="1"/>
          </p:cNvPicPr>
          <p:nvPr/>
        </p:nvPicPr>
        <p:blipFill>
          <a:blip r:embed="rId3" cstate="print"/>
          <a:srcRect/>
          <a:stretch>
            <a:fillRect/>
          </a:stretch>
        </p:blipFill>
        <p:spPr bwMode="auto">
          <a:xfrm>
            <a:off x="1280043" y="2775099"/>
            <a:ext cx="6747550" cy="3976572"/>
          </a:xfrm>
          <a:prstGeom prst="rect">
            <a:avLst/>
          </a:prstGeom>
          <a:noFill/>
          <a:ln w="9525">
            <a:solidFill>
              <a:schemeClr val="tx1">
                <a:lumMod val="95000"/>
                <a:lumOff val="5000"/>
              </a:schemeClr>
            </a:solidFill>
            <a:miter lim="800000"/>
            <a:headEnd/>
            <a:tailEnd/>
          </a:ln>
        </p:spPr>
      </p:pic>
      <p:sp>
        <p:nvSpPr>
          <p:cNvPr id="12" name="Rectangle 11"/>
          <p:cNvSpPr/>
          <p:nvPr/>
        </p:nvSpPr>
        <p:spPr bwMode="auto">
          <a:xfrm>
            <a:off x="3891517" y="4285014"/>
            <a:ext cx="1477925" cy="882409"/>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641250" y="2067628"/>
            <a:ext cx="8110847" cy="4051372"/>
          </a:xfrm>
          <a:prstGeom prst="rect">
            <a:avLst/>
          </a:prstGeom>
          <a:noFill/>
          <a:ln w="9525">
            <a:solidFill>
              <a:schemeClr val="tx1">
                <a:lumMod val="95000"/>
                <a:lumOff val="5000"/>
              </a:schemeClr>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VCSS Registration Steps (Cont’d)</a:t>
            </a:r>
          </a:p>
        </p:txBody>
      </p:sp>
      <p:sp>
        <p:nvSpPr>
          <p:cNvPr id="8195" name="Rectangle 7"/>
          <p:cNvSpPr>
            <a:spLocks noGrp="1" noChangeArrowheads="1"/>
          </p:cNvSpPr>
          <p:nvPr>
            <p:ph idx="1"/>
          </p:nvPr>
        </p:nvSpPr>
        <p:spPr>
          <a:xfrm>
            <a:off x="604685" y="1325423"/>
            <a:ext cx="8214850" cy="776331"/>
          </a:xfrm>
        </p:spPr>
        <p:txBody>
          <a:bodyPr/>
          <a:lstStyle/>
          <a:p>
            <a:pPr marL="463550" lvl="1" indent="-463550" eaLnBrk="1" hangingPunct="1">
              <a:buSzPct val="100000"/>
              <a:buFont typeface="+mj-lt"/>
              <a:buAutoNum type="arabicPeriod" startAt="2"/>
            </a:pPr>
            <a:r>
              <a:rPr lang="en-US" sz="1800" dirty="0" smtClean="0"/>
              <a:t>On the GSA launch page, select the </a:t>
            </a:r>
            <a:r>
              <a:rPr lang="en-US" sz="1800" b="1" dirty="0" smtClean="0"/>
              <a:t>Click here if you are a Customer of GSA</a:t>
            </a:r>
            <a:r>
              <a:rPr lang="en-US" sz="1800" dirty="0" smtClean="0"/>
              <a:t> button</a:t>
            </a:r>
            <a:r>
              <a:rPr lang="en-US" sz="1800" b="1" dirty="0" smtClean="0"/>
              <a:t> </a:t>
            </a:r>
            <a:r>
              <a:rPr lang="en-US" sz="1800" dirty="0" smtClean="0"/>
              <a:t>to request access to a customer account.</a:t>
            </a:r>
          </a:p>
        </p:txBody>
      </p:sp>
      <p:sp>
        <p:nvSpPr>
          <p:cNvPr id="5" name="TextBox 4"/>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B22</a:t>
            </a:r>
            <a:endParaRPr lang="en-US" sz="1200" dirty="0">
              <a:solidFill>
                <a:schemeClr val="tx1">
                  <a:lumMod val="65000"/>
                  <a:lumOff val="35000"/>
                </a:schemeClr>
              </a:solidFill>
            </a:endParaRPr>
          </a:p>
        </p:txBody>
      </p:sp>
      <p:sp>
        <p:nvSpPr>
          <p:cNvPr id="6" name="Rectangle 5"/>
          <p:cNvSpPr/>
          <p:nvPr/>
        </p:nvSpPr>
        <p:spPr bwMode="auto">
          <a:xfrm>
            <a:off x="4814782" y="3602078"/>
            <a:ext cx="3628574" cy="2216831"/>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7" name="TextBox 6"/>
          <p:cNvSpPr txBox="1"/>
          <p:nvPr/>
        </p:nvSpPr>
        <p:spPr>
          <a:xfrm>
            <a:off x="733425" y="6057900"/>
            <a:ext cx="7919257" cy="523220"/>
          </a:xfrm>
          <a:prstGeom prst="rect">
            <a:avLst/>
          </a:prstGeom>
          <a:solidFill>
            <a:srgbClr val="FFFF00"/>
          </a:solidFill>
        </p:spPr>
        <p:txBody>
          <a:bodyPr wrap="square" rtlCol="0">
            <a:spAutoFit/>
          </a:bodyPr>
          <a:lstStyle/>
          <a:p>
            <a:r>
              <a:rPr lang="en-US" sz="1400" dirty="0" smtClean="0"/>
              <a:t>Non- Federal customers do not have </a:t>
            </a:r>
            <a:r>
              <a:rPr lang="en-US" sz="1400" dirty="0"/>
              <a:t>BOAC’s or </a:t>
            </a:r>
            <a:r>
              <a:rPr lang="en-US" sz="1400" dirty="0" smtClean="0"/>
              <a:t>AGBU. Users should register their Account codes given to them by there GSA representative. </a:t>
            </a:r>
            <a:endParaRPr lang="en-US" sz="1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490" t="25743" r="20493" b="20435"/>
          <a:stretch/>
        </p:blipFill>
        <p:spPr bwMode="auto">
          <a:xfrm>
            <a:off x="432751" y="2325558"/>
            <a:ext cx="7172325" cy="3932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5" name="Rectangle 7"/>
          <p:cNvSpPr>
            <a:spLocks noGrp="1" noChangeArrowheads="1"/>
          </p:cNvSpPr>
          <p:nvPr>
            <p:ph idx="1"/>
          </p:nvPr>
        </p:nvSpPr>
        <p:spPr>
          <a:xfrm>
            <a:off x="471947" y="1084312"/>
            <a:ext cx="8544182" cy="1365559"/>
          </a:xfrm>
        </p:spPr>
        <p:txBody>
          <a:bodyPr/>
          <a:lstStyle/>
          <a:p>
            <a:pPr marL="463550" lvl="1" indent="-463550" eaLnBrk="1" hangingPunct="1">
              <a:buSzPct val="100000"/>
              <a:buFont typeface="+mj-lt"/>
              <a:buAutoNum type="arabicPeriod" startAt="3"/>
            </a:pPr>
            <a:r>
              <a:rPr lang="en-US" sz="1800" dirty="0" smtClean="0"/>
              <a:t>On the next screen of the GSA launch page, search for the existing VCSS account that you would like to request access to.  In order to search for VCSS accounts, enter the following search criteria to identify the account:</a:t>
            </a:r>
          </a:p>
          <a:p>
            <a:pPr marL="688975" lvl="2" indent="-225425" eaLnBrk="1" hangingPunct="1">
              <a:buSzPct val="100000"/>
            </a:pPr>
            <a:r>
              <a:rPr lang="en-US" sz="1600" b="1" dirty="0" smtClean="0"/>
              <a:t>Account Code</a:t>
            </a:r>
            <a:r>
              <a:rPr lang="en-US" sz="1600" dirty="0" smtClean="0"/>
              <a:t>, </a:t>
            </a:r>
            <a:r>
              <a:rPr lang="en-US" sz="1600" b="1" dirty="0" smtClean="0"/>
              <a:t>ALC</a:t>
            </a:r>
            <a:r>
              <a:rPr lang="en-US" sz="1600" dirty="0" smtClean="0"/>
              <a:t>, or </a:t>
            </a:r>
            <a:r>
              <a:rPr lang="en-US" sz="1600" b="1" dirty="0" smtClean="0"/>
              <a:t>Organization</a:t>
            </a:r>
            <a:r>
              <a:rPr lang="en-US" sz="1600" dirty="0" smtClean="0"/>
              <a:t>.</a:t>
            </a:r>
          </a:p>
          <a:p>
            <a:pPr marL="688975" lvl="2" indent="-225425" eaLnBrk="1" hangingPunct="1">
              <a:buSzPct val="100000"/>
            </a:pPr>
            <a:endParaRPr lang="en-US" sz="1600" dirty="0" smtClean="0"/>
          </a:p>
          <a:p>
            <a:pPr marL="688975" lvl="2" indent="-225425" eaLnBrk="1" hangingPunct="1">
              <a:buSzPct val="100000"/>
            </a:pPr>
            <a:endParaRPr lang="en-US" sz="1600" dirty="0" smtClean="0"/>
          </a:p>
          <a:p>
            <a:pPr marL="688975" lvl="2" indent="-225425" eaLnBrk="1" hangingPunct="1">
              <a:buSzPct val="100000"/>
            </a:pPr>
            <a:endParaRPr lang="en-US" sz="1600" dirty="0" smtClean="0"/>
          </a:p>
          <a:p>
            <a:pPr marL="688975" lvl="2" indent="-225425" eaLnBrk="1" hangingPunct="1">
              <a:buSzPct val="100000"/>
            </a:pPr>
            <a:endParaRPr lang="en-US" sz="1600" dirty="0" smtClean="0"/>
          </a:p>
          <a:p>
            <a:pPr marL="688975" lvl="2" indent="-225425" eaLnBrk="1" hangingPunct="1">
              <a:buSzPct val="100000"/>
            </a:pPr>
            <a:endParaRPr lang="en-US" sz="1600" dirty="0" smtClean="0"/>
          </a:p>
          <a:p>
            <a:pPr marL="688975" lvl="2" indent="-225425" eaLnBrk="1" hangingPunct="1">
              <a:buSzPct val="100000"/>
            </a:pPr>
            <a:endParaRPr lang="en-US" sz="1600" dirty="0" smtClean="0"/>
          </a:p>
          <a:p>
            <a:pPr marL="688975" lvl="2" indent="-225425" eaLnBrk="1" hangingPunct="1">
              <a:buSzPct val="100000"/>
            </a:pPr>
            <a:endParaRPr lang="en-US" sz="1600" dirty="0" smtClean="0"/>
          </a:p>
          <a:p>
            <a:pPr marL="2228850" lvl="6" indent="-225425">
              <a:buSzPct val="100000"/>
            </a:pPr>
            <a:endParaRPr lang="en-US" sz="1200" dirty="0" smtClean="0"/>
          </a:p>
          <a:p>
            <a:pPr marL="688975" lvl="2" indent="-225425" eaLnBrk="1" hangingPunct="1">
              <a:buSzPct val="100000"/>
            </a:pPr>
            <a:endParaRPr lang="en-US" sz="1600" dirty="0" smtClean="0"/>
          </a:p>
          <a:p>
            <a:pPr marL="688975" lvl="2" indent="-225425" eaLnBrk="1" hangingPunct="1">
              <a:buSzPct val="100000"/>
            </a:pPr>
            <a:endParaRPr lang="en-US" sz="1600" dirty="0" smtClean="0"/>
          </a:p>
          <a:p>
            <a:pPr marL="688975" lvl="2" indent="-225425" eaLnBrk="1" hangingPunct="1">
              <a:buSzPct val="100000"/>
            </a:pPr>
            <a:endParaRPr lang="en-US" sz="1600" dirty="0" smtClean="0"/>
          </a:p>
          <a:p>
            <a:pPr marL="688975" lvl="2" indent="-225425" eaLnBrk="1" hangingPunct="1">
              <a:buSzPct val="100000"/>
            </a:pPr>
            <a:endParaRPr lang="en-US" sz="1600" dirty="0" smtClean="0"/>
          </a:p>
          <a:p>
            <a:pPr marL="688975" lvl="2" indent="-225425" eaLnBrk="1" hangingPunct="1">
              <a:buSzPct val="100000"/>
            </a:pPr>
            <a:endParaRPr lang="en-US" sz="1600" dirty="0" smtClean="0"/>
          </a:p>
          <a:p>
            <a:pPr marL="688975" lvl="2" indent="-225425" eaLnBrk="1" hangingPunct="1">
              <a:buSzPct val="100000"/>
            </a:pPr>
            <a:endParaRPr lang="en-US" sz="1600" dirty="0" smtClean="0"/>
          </a:p>
          <a:p>
            <a:pPr marL="815975" lvl="3" indent="-342900" eaLnBrk="1" hangingPunct="1">
              <a:buSzPct val="100000"/>
            </a:pPr>
            <a:r>
              <a:rPr lang="en-US" sz="1600" dirty="0" smtClean="0"/>
              <a:t>Select the </a:t>
            </a:r>
            <a:r>
              <a:rPr lang="en-US" sz="1600" b="1" dirty="0" smtClean="0"/>
              <a:t>Search</a:t>
            </a:r>
            <a:r>
              <a:rPr lang="en-US" sz="1600" dirty="0" smtClean="0"/>
              <a:t> button to search for existing VCSS accounts.</a:t>
            </a:r>
          </a:p>
          <a:p>
            <a:pPr marL="6350" indent="-225425" eaLnBrk="1" hangingPunct="1">
              <a:buSzPct val="100000"/>
            </a:pPr>
            <a:endParaRPr lang="en-US" sz="1800" dirty="0" smtClean="0"/>
          </a:p>
          <a:p>
            <a:pPr marL="123825" indent="-342900" eaLnBrk="1" hangingPunct="1">
              <a:buSzPct val="100000"/>
              <a:buNone/>
            </a:pPr>
            <a:endParaRPr lang="en-US" sz="1800" dirty="0" smtClean="0"/>
          </a:p>
        </p:txBody>
      </p:sp>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Request Access Steps (Cont’d)</a:t>
            </a:r>
          </a:p>
        </p:txBody>
      </p:sp>
      <p:sp>
        <p:nvSpPr>
          <p:cNvPr id="6" name="TextBox 5"/>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B23</a:t>
            </a:r>
            <a:endParaRPr lang="en-US" sz="1200" dirty="0">
              <a:solidFill>
                <a:schemeClr val="tx1">
                  <a:lumMod val="65000"/>
                  <a:lumOff val="35000"/>
                </a:schemeClr>
              </a:solidFill>
            </a:endParaRPr>
          </a:p>
        </p:txBody>
      </p:sp>
      <p:sp>
        <p:nvSpPr>
          <p:cNvPr id="10" name="Rectangle 9"/>
          <p:cNvSpPr/>
          <p:nvPr/>
        </p:nvSpPr>
        <p:spPr bwMode="auto">
          <a:xfrm>
            <a:off x="552450" y="2638425"/>
            <a:ext cx="4724400" cy="1466850"/>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7" name="Rectangle 7"/>
          <p:cNvSpPr txBox="1">
            <a:spLocks noChangeArrowheads="1"/>
          </p:cNvSpPr>
          <p:nvPr/>
        </p:nvSpPr>
        <p:spPr bwMode="auto">
          <a:xfrm>
            <a:off x="6246415" y="2054985"/>
            <a:ext cx="2717322" cy="866345"/>
          </a:xfrm>
          <a:prstGeom prst="rect">
            <a:avLst/>
          </a:prstGeom>
          <a:solidFill>
            <a:schemeClr val="bg1"/>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marL="0" marR="0" lvl="2" algn="l" defTabSz="914400" rtl="0" eaLnBrk="1" fontAlgn="base" latinLnBrk="0" hangingPunct="1">
              <a:lnSpc>
                <a:spcPct val="100000"/>
              </a:lnSpc>
              <a:spcBef>
                <a:spcPct val="20000"/>
              </a:spcBef>
              <a:spcAft>
                <a:spcPct val="0"/>
              </a:spcAft>
              <a:buClr>
                <a:srgbClr val="AF242B"/>
              </a:buClr>
              <a:buSzPct val="100000"/>
              <a:buFont typeface="Wingdings" pitchFamily="2" charset="2"/>
              <a:buNone/>
              <a:tabLst/>
              <a:defRPr/>
            </a:pPr>
            <a:r>
              <a:rPr kumimoji="0" lang="en-US" sz="1600" b="1" i="1" u="none" strike="noStrike" kern="0" cap="none" spc="0" normalizeH="0" baseline="0" noProof="0" dirty="0" smtClean="0">
                <a:ln>
                  <a:noFill/>
                </a:ln>
                <a:solidFill>
                  <a:schemeClr val="tx1"/>
                </a:solidFill>
                <a:effectLst/>
                <a:uLnTx/>
                <a:uFillTx/>
                <a:latin typeface="+mn-lt"/>
              </a:rPr>
              <a:t>Note</a:t>
            </a:r>
            <a:r>
              <a:rPr kumimoji="0" lang="en-US" sz="1600" b="0" i="1" u="none" strike="noStrike" kern="0" cap="none" spc="0" normalizeH="0" baseline="0" noProof="0" dirty="0" smtClean="0">
                <a:ln>
                  <a:noFill/>
                </a:ln>
                <a:solidFill>
                  <a:schemeClr val="tx1"/>
                </a:solidFill>
                <a:effectLst/>
                <a:uLnTx/>
                <a:uFillTx/>
                <a:latin typeface="+mn-lt"/>
              </a:rPr>
              <a:t>:  You may select more than one VCSS account to request access to.</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881" t="11564" r="20952" b="48581"/>
          <a:stretch/>
        </p:blipFill>
        <p:spPr bwMode="auto">
          <a:xfrm>
            <a:off x="827158" y="1969823"/>
            <a:ext cx="7715644" cy="3124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5" name="Rectangle 7"/>
          <p:cNvSpPr>
            <a:spLocks noGrp="1" noChangeArrowheads="1"/>
          </p:cNvSpPr>
          <p:nvPr>
            <p:ph idx="1"/>
          </p:nvPr>
        </p:nvSpPr>
        <p:spPr>
          <a:xfrm>
            <a:off x="471947" y="1404937"/>
            <a:ext cx="8544182" cy="1365559"/>
          </a:xfrm>
        </p:spPr>
        <p:txBody>
          <a:bodyPr/>
          <a:lstStyle/>
          <a:p>
            <a:pPr marL="463550" lvl="1" indent="-463550" eaLnBrk="1" hangingPunct="1">
              <a:buSzPct val="100000"/>
              <a:buFont typeface="+mj-lt"/>
              <a:buAutoNum type="arabicPeriod" startAt="4"/>
            </a:pPr>
            <a:r>
              <a:rPr lang="en-US" sz="1800" dirty="0" smtClean="0"/>
              <a:t>Existing VCSS accounts matching your search criteria are returned.</a:t>
            </a:r>
          </a:p>
          <a:p>
            <a:pPr marL="463550" lvl="1" indent="-463550" eaLnBrk="1" hangingPunct="1">
              <a:buSzPct val="100000"/>
              <a:buFont typeface="+mj-lt"/>
              <a:buAutoNum type="arabicPeriod" startAt="4"/>
            </a:pPr>
            <a:endParaRPr lang="en-US" sz="1800" dirty="0" smtClean="0"/>
          </a:p>
          <a:p>
            <a:pPr marL="463550" lvl="1" indent="-463550" eaLnBrk="1" hangingPunct="1">
              <a:buSzPct val="100000"/>
              <a:buFont typeface="+mj-lt"/>
              <a:buAutoNum type="arabicPeriod" startAt="4"/>
            </a:pPr>
            <a:endParaRPr lang="en-US" sz="1800" dirty="0" smtClean="0"/>
          </a:p>
          <a:p>
            <a:pPr marL="463550" lvl="1" indent="-463550" eaLnBrk="1" hangingPunct="1">
              <a:buSzPct val="100000"/>
              <a:buFont typeface="+mj-lt"/>
              <a:buAutoNum type="arabicPeriod" startAt="4"/>
            </a:pPr>
            <a:endParaRPr lang="en-US" sz="1800" dirty="0" smtClean="0"/>
          </a:p>
          <a:p>
            <a:pPr marL="463550" lvl="1" indent="-463550" eaLnBrk="1" hangingPunct="1">
              <a:buSzPct val="100000"/>
              <a:buFont typeface="+mj-lt"/>
              <a:buAutoNum type="arabicPeriod" startAt="4"/>
            </a:pPr>
            <a:endParaRPr lang="en-US" sz="1800" dirty="0" smtClean="0"/>
          </a:p>
          <a:p>
            <a:pPr marL="463550" lvl="1" indent="-463550" eaLnBrk="1" hangingPunct="1">
              <a:buSzPct val="100000"/>
              <a:buFont typeface="+mj-lt"/>
              <a:buAutoNum type="arabicPeriod" startAt="4"/>
            </a:pPr>
            <a:endParaRPr lang="en-US" sz="1800" dirty="0" smtClean="0"/>
          </a:p>
          <a:p>
            <a:pPr marL="463550" lvl="1" indent="-463550" eaLnBrk="1" hangingPunct="1">
              <a:buSzPct val="100000"/>
              <a:buFont typeface="+mj-lt"/>
              <a:buAutoNum type="arabicPeriod" startAt="4"/>
            </a:pPr>
            <a:endParaRPr lang="en-US" sz="1800" dirty="0" smtClean="0"/>
          </a:p>
          <a:p>
            <a:pPr marL="463550" lvl="1" indent="-463550" eaLnBrk="1" hangingPunct="1">
              <a:buSzPct val="100000"/>
              <a:buFont typeface="+mj-lt"/>
              <a:buAutoNum type="arabicPeriod" startAt="4"/>
            </a:pPr>
            <a:endParaRPr lang="en-US" sz="1800" dirty="0" smtClean="0"/>
          </a:p>
          <a:p>
            <a:pPr marL="463550" lvl="1" indent="-463550" eaLnBrk="1" hangingPunct="1">
              <a:buSzPct val="100000"/>
              <a:buFont typeface="+mj-lt"/>
              <a:buAutoNum type="arabicPeriod" startAt="4"/>
            </a:pPr>
            <a:endParaRPr lang="en-US" sz="1800" dirty="0" smtClean="0"/>
          </a:p>
          <a:p>
            <a:pPr marL="463550" lvl="1" indent="-463550" eaLnBrk="1" hangingPunct="1">
              <a:buSzPct val="100000"/>
              <a:buFont typeface="+mj-lt"/>
              <a:buAutoNum type="arabicPeriod" startAt="4"/>
            </a:pPr>
            <a:endParaRPr lang="en-US" sz="1800" dirty="0" smtClean="0"/>
          </a:p>
          <a:p>
            <a:pPr marL="463550" lvl="1" indent="-463550" eaLnBrk="1" hangingPunct="1">
              <a:buSzPct val="100000"/>
              <a:buFont typeface="+mj-lt"/>
              <a:buAutoNum type="arabicPeriod" startAt="4"/>
            </a:pPr>
            <a:endParaRPr lang="en-US" sz="1800" dirty="0" smtClean="0"/>
          </a:p>
          <a:p>
            <a:pPr marL="463550" lvl="1" indent="-463550" eaLnBrk="1" hangingPunct="1">
              <a:buSzPct val="100000"/>
              <a:buFont typeface="+mj-lt"/>
              <a:buAutoNum type="arabicPeriod" startAt="4"/>
            </a:pPr>
            <a:endParaRPr lang="en-US" sz="1800" dirty="0" smtClean="0"/>
          </a:p>
          <a:p>
            <a:pPr marL="463550" lvl="1" indent="-463550" eaLnBrk="1" hangingPunct="1">
              <a:buSzPct val="100000"/>
              <a:buFont typeface="+mj-lt"/>
              <a:buAutoNum type="arabicPeriod" startAt="4"/>
            </a:pPr>
            <a:r>
              <a:rPr lang="en-US" sz="1800" dirty="0" smtClean="0"/>
              <a:t>Select the blue </a:t>
            </a:r>
            <a:r>
              <a:rPr lang="en-US" sz="1800" b="1" dirty="0" smtClean="0"/>
              <a:t>+</a:t>
            </a:r>
            <a:r>
              <a:rPr lang="en-US" sz="1800" dirty="0" smtClean="0"/>
              <a:t> symbol next to the account(s) you are requesting access to.</a:t>
            </a:r>
          </a:p>
          <a:p>
            <a:pPr marL="123825" indent="-342900" eaLnBrk="1" hangingPunct="1">
              <a:buSzPct val="100000"/>
              <a:buNone/>
            </a:pPr>
            <a:endParaRPr lang="en-US" sz="1800" dirty="0" smtClean="0"/>
          </a:p>
        </p:txBody>
      </p:sp>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Request Access Steps (Cont’d)</a:t>
            </a:r>
          </a:p>
        </p:txBody>
      </p:sp>
      <p:sp>
        <p:nvSpPr>
          <p:cNvPr id="6" name="TextBox 5"/>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B24</a:t>
            </a:r>
            <a:endParaRPr lang="en-US" sz="1200" dirty="0">
              <a:solidFill>
                <a:schemeClr val="tx1">
                  <a:lumMod val="65000"/>
                  <a:lumOff val="35000"/>
                </a:schemeClr>
              </a:solidFill>
            </a:endParaRPr>
          </a:p>
        </p:txBody>
      </p:sp>
      <p:sp>
        <p:nvSpPr>
          <p:cNvPr id="10" name="Rectangle 9"/>
          <p:cNvSpPr/>
          <p:nvPr/>
        </p:nvSpPr>
        <p:spPr bwMode="auto">
          <a:xfrm>
            <a:off x="1038224" y="4251359"/>
            <a:ext cx="5160701" cy="843151"/>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7" name="Rectangle 7"/>
          <p:cNvSpPr txBox="1">
            <a:spLocks noChangeArrowheads="1"/>
          </p:cNvSpPr>
          <p:nvPr/>
        </p:nvSpPr>
        <p:spPr bwMode="auto">
          <a:xfrm>
            <a:off x="6198926" y="2078735"/>
            <a:ext cx="2743200" cy="830713"/>
          </a:xfrm>
          <a:prstGeom prst="rect">
            <a:avLst/>
          </a:prstGeom>
          <a:solidFill>
            <a:schemeClr val="bg1"/>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marL="0" marR="0" lvl="2" algn="l" defTabSz="914400" rtl="0" eaLnBrk="1" fontAlgn="base" latinLnBrk="0" hangingPunct="1">
              <a:lnSpc>
                <a:spcPct val="100000"/>
              </a:lnSpc>
              <a:spcBef>
                <a:spcPct val="20000"/>
              </a:spcBef>
              <a:spcAft>
                <a:spcPct val="0"/>
              </a:spcAft>
              <a:buClr>
                <a:srgbClr val="AF242B"/>
              </a:buClr>
              <a:buSzPct val="100000"/>
              <a:buFont typeface="Wingdings" pitchFamily="2" charset="2"/>
              <a:buNone/>
              <a:tabLst/>
              <a:defRPr/>
            </a:pPr>
            <a:r>
              <a:rPr kumimoji="0" lang="en-US" sz="1600" b="1" i="1" u="none" strike="noStrike" kern="0" cap="none" spc="0" normalizeH="0" baseline="0" noProof="0" dirty="0" smtClean="0">
                <a:ln>
                  <a:noFill/>
                </a:ln>
                <a:solidFill>
                  <a:schemeClr val="tx1"/>
                </a:solidFill>
                <a:effectLst/>
                <a:uLnTx/>
                <a:uFillTx/>
                <a:latin typeface="+mn-lt"/>
              </a:rPr>
              <a:t>Note</a:t>
            </a:r>
            <a:r>
              <a:rPr kumimoji="0" lang="en-US" sz="1600" b="0" i="1" u="none" strike="noStrike" kern="0" cap="none" spc="0" normalizeH="0" baseline="0" noProof="0" dirty="0" smtClean="0">
                <a:ln>
                  <a:noFill/>
                </a:ln>
                <a:solidFill>
                  <a:schemeClr val="tx1"/>
                </a:solidFill>
                <a:effectLst/>
                <a:uLnTx/>
                <a:uFillTx/>
                <a:latin typeface="+mn-lt"/>
              </a:rPr>
              <a:t>:  You may select more than one VCSS account to request access to.</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1499" t="26497" r="20796" b="45941"/>
          <a:stretch/>
        </p:blipFill>
        <p:spPr bwMode="auto">
          <a:xfrm>
            <a:off x="3227133" y="4695214"/>
            <a:ext cx="2659317" cy="2162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0416" t="11386" r="21071" b="48803"/>
          <a:stretch/>
        </p:blipFill>
        <p:spPr bwMode="auto">
          <a:xfrm>
            <a:off x="1122228" y="1832465"/>
            <a:ext cx="6520676" cy="2667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5" name="Rectangle 7"/>
          <p:cNvSpPr>
            <a:spLocks noGrp="1" noChangeArrowheads="1"/>
          </p:cNvSpPr>
          <p:nvPr>
            <p:ph idx="1"/>
          </p:nvPr>
        </p:nvSpPr>
        <p:spPr>
          <a:xfrm>
            <a:off x="388308" y="1064530"/>
            <a:ext cx="8705588" cy="4231865"/>
          </a:xfrm>
        </p:spPr>
        <p:txBody>
          <a:bodyPr/>
          <a:lstStyle/>
          <a:p>
            <a:pPr marL="463550" lvl="1" indent="-463550" eaLnBrk="1" hangingPunct="1">
              <a:buSzPct val="100000"/>
              <a:buFont typeface="+mj-lt"/>
              <a:buAutoNum type="arabicPeriod" startAt="7"/>
            </a:pPr>
            <a:r>
              <a:rPr lang="en-US" sz="1600" dirty="0" smtClean="0"/>
              <a:t>The </a:t>
            </a:r>
            <a:r>
              <a:rPr lang="en-US" sz="1600" b="1" dirty="0" smtClean="0"/>
              <a:t>Access Requests </a:t>
            </a:r>
            <a:r>
              <a:rPr lang="en-US" sz="1600" dirty="0" smtClean="0"/>
              <a:t>section is populated with the Organization Name(s) associated with the account(s) you selected.</a:t>
            </a:r>
            <a:br>
              <a:rPr lang="en-US" sz="1600" dirty="0" smtClean="0"/>
            </a:br>
            <a:endParaRPr lang="en-US" sz="1600" dirty="0" smtClean="0"/>
          </a:p>
          <a:p>
            <a:pPr marL="809625" lvl="2" indent="-463550" eaLnBrk="1" hangingPunct="1">
              <a:buSzPct val="100000"/>
              <a:buNone/>
              <a:defRPr/>
            </a:pPr>
            <a:r>
              <a:rPr lang="en-US" sz="1600" dirty="0" smtClean="0"/>
              <a:t> </a:t>
            </a:r>
          </a:p>
          <a:p>
            <a:pPr marL="809625" lvl="2" indent="-463550" eaLnBrk="1" hangingPunct="1">
              <a:buSzPct val="100000"/>
              <a:defRPr/>
            </a:pPr>
            <a:endParaRPr lang="en-US" sz="1600" dirty="0" smtClean="0"/>
          </a:p>
          <a:p>
            <a:pPr marL="809625" lvl="2" indent="-463550" eaLnBrk="1" hangingPunct="1">
              <a:buSzPct val="100000"/>
              <a:defRPr/>
            </a:pPr>
            <a:endParaRPr lang="en-US" sz="1600" dirty="0" smtClean="0"/>
          </a:p>
          <a:p>
            <a:pPr marL="809625" lvl="2" indent="-463550" eaLnBrk="1" hangingPunct="1">
              <a:buSzPct val="100000"/>
              <a:defRPr/>
            </a:pPr>
            <a:endParaRPr lang="en-US" sz="1600" dirty="0" smtClean="0"/>
          </a:p>
          <a:p>
            <a:pPr marL="809625" lvl="2" indent="-463550" eaLnBrk="1" hangingPunct="1">
              <a:buSzPct val="100000"/>
              <a:defRPr/>
            </a:pPr>
            <a:endParaRPr lang="en-US" sz="1600" dirty="0" smtClean="0"/>
          </a:p>
          <a:p>
            <a:pPr marL="809625" lvl="2" indent="-463550" eaLnBrk="1" hangingPunct="1">
              <a:buSzPct val="100000"/>
              <a:defRPr/>
            </a:pPr>
            <a:endParaRPr lang="en-US" sz="1600" dirty="0" smtClean="0"/>
          </a:p>
          <a:p>
            <a:pPr marL="809625" lvl="2" indent="-463550" eaLnBrk="1" hangingPunct="1">
              <a:buSzPct val="100000"/>
              <a:defRPr/>
            </a:pPr>
            <a:endParaRPr lang="en-US" sz="1600" dirty="0" smtClean="0"/>
          </a:p>
          <a:p>
            <a:pPr marL="809625" lvl="2" indent="-463550" eaLnBrk="1" hangingPunct="1">
              <a:buSzPct val="100000"/>
              <a:defRPr/>
            </a:pPr>
            <a:endParaRPr lang="en-US" sz="1600" dirty="0" smtClean="0"/>
          </a:p>
          <a:p>
            <a:pPr marL="809625" lvl="2" indent="-463550" eaLnBrk="1" hangingPunct="1">
              <a:buSzPct val="100000"/>
              <a:defRPr/>
            </a:pPr>
            <a:endParaRPr lang="en-US" sz="1600" dirty="0" smtClean="0"/>
          </a:p>
          <a:p>
            <a:pPr marL="809625" lvl="2" indent="-463550" eaLnBrk="1" hangingPunct="1">
              <a:buSzPct val="100000"/>
              <a:defRPr/>
            </a:pPr>
            <a:r>
              <a:rPr lang="en-US" sz="1600" dirty="0" smtClean="0"/>
              <a:t>Select </a:t>
            </a:r>
            <a:r>
              <a:rPr lang="en-US" sz="1600" b="1" dirty="0" smtClean="0"/>
              <a:t>+Show Details</a:t>
            </a:r>
            <a:r>
              <a:rPr lang="en-US" sz="1600" dirty="0" smtClean="0"/>
              <a:t> to view the details you entered for the registration.</a:t>
            </a:r>
          </a:p>
          <a:p>
            <a:pPr marL="809625" lvl="2" indent="-463550" eaLnBrk="1" hangingPunct="1">
              <a:buSzPct val="100000"/>
              <a:defRPr/>
            </a:pPr>
            <a:endParaRPr lang="en-US" sz="1600" dirty="0" smtClean="0"/>
          </a:p>
          <a:p>
            <a:pPr marL="809625" lvl="2" indent="-463550" eaLnBrk="1" hangingPunct="1">
              <a:buSzPct val="100000"/>
              <a:defRPr/>
            </a:pPr>
            <a:endParaRPr lang="en-US" sz="1600" dirty="0" smtClean="0"/>
          </a:p>
          <a:p>
            <a:pPr marL="809625" lvl="2" indent="-463550" eaLnBrk="1" hangingPunct="1">
              <a:buSzPct val="100000"/>
              <a:defRPr/>
            </a:pPr>
            <a:endParaRPr lang="en-US" sz="1600" dirty="0" smtClean="0"/>
          </a:p>
          <a:p>
            <a:pPr marL="809625" lvl="2" indent="-463550" eaLnBrk="1" hangingPunct="1">
              <a:buSzPct val="100000"/>
              <a:defRPr/>
            </a:pPr>
            <a:endParaRPr lang="en-US" sz="1600" dirty="0" smtClean="0"/>
          </a:p>
          <a:p>
            <a:pPr marL="809625" lvl="2" indent="-463550" eaLnBrk="1" hangingPunct="1">
              <a:buSzPct val="100000"/>
            </a:pPr>
            <a:endParaRPr lang="en-US" sz="1600" dirty="0" smtClean="0"/>
          </a:p>
          <a:p>
            <a:pPr marL="809625" lvl="2" indent="-463550" eaLnBrk="1" hangingPunct="1">
              <a:buSzPct val="100000"/>
            </a:pPr>
            <a:endParaRPr lang="en-US" sz="1600" dirty="0" smtClean="0"/>
          </a:p>
        </p:txBody>
      </p:sp>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VCSS Registration Steps (Cont’d)</a:t>
            </a:r>
          </a:p>
        </p:txBody>
      </p:sp>
      <p:sp>
        <p:nvSpPr>
          <p:cNvPr id="6" name="TextBox 5"/>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B26</a:t>
            </a:r>
            <a:endParaRPr lang="en-US" sz="1200" dirty="0">
              <a:solidFill>
                <a:schemeClr val="tx1">
                  <a:lumMod val="65000"/>
                  <a:lumOff val="35000"/>
                </a:schemeClr>
              </a:solidFill>
            </a:endParaRPr>
          </a:p>
        </p:txBody>
      </p:sp>
      <p:sp>
        <p:nvSpPr>
          <p:cNvPr id="10" name="Rectangle 9"/>
          <p:cNvSpPr/>
          <p:nvPr/>
        </p:nvSpPr>
        <p:spPr bwMode="auto">
          <a:xfrm>
            <a:off x="5735780" y="2819400"/>
            <a:ext cx="1907124" cy="704849"/>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3" name="Rectangle 7"/>
          <p:cNvSpPr txBox="1">
            <a:spLocks noChangeArrowheads="1"/>
          </p:cNvSpPr>
          <p:nvPr/>
        </p:nvSpPr>
        <p:spPr bwMode="auto">
          <a:xfrm>
            <a:off x="543758" y="5519693"/>
            <a:ext cx="2606522" cy="627312"/>
          </a:xfrm>
          <a:prstGeom prst="rect">
            <a:avLst/>
          </a:prstGeom>
          <a:noFill/>
          <a:ln w="9525">
            <a:solidFill>
              <a:schemeClr val="tx1">
                <a:lumMod val="95000"/>
                <a:lumOff val="5000"/>
              </a:schemeClr>
            </a:solidFill>
            <a:miter lim="800000"/>
            <a:headEnd/>
            <a:tailEnd/>
          </a:ln>
        </p:spPr>
        <p:txBody>
          <a:bodyPr vert="horz" wrap="square" lIns="91440" tIns="45720" rIns="91440" bIns="45720" numCol="1" anchor="t" anchorCtr="0" compatLnSpc="1">
            <a:prstTxWarp prst="textNoShape">
              <a:avLst/>
            </a:prstTxWarp>
          </a:bodyPr>
          <a:lstStyle/>
          <a:p>
            <a:pPr marL="0" marR="0" lvl="2" algn="l" defTabSz="914400" rtl="0" eaLnBrk="1" fontAlgn="base" latinLnBrk="0" hangingPunct="1">
              <a:lnSpc>
                <a:spcPct val="100000"/>
              </a:lnSpc>
              <a:spcBef>
                <a:spcPct val="20000"/>
              </a:spcBef>
              <a:spcAft>
                <a:spcPct val="0"/>
              </a:spcAft>
              <a:buClr>
                <a:srgbClr val="AF242B"/>
              </a:buClr>
              <a:buSzPct val="100000"/>
              <a:tabLst/>
              <a:defRPr/>
            </a:pPr>
            <a:r>
              <a:rPr kumimoji="0" lang="en-US" sz="1600" b="0" i="0" u="none" strike="noStrike" kern="0" cap="none" spc="0" normalizeH="0" baseline="0" noProof="0" dirty="0" smtClean="0">
                <a:ln>
                  <a:noFill/>
                </a:ln>
                <a:solidFill>
                  <a:schemeClr val="tx1"/>
                </a:solidFill>
                <a:effectLst/>
                <a:uLnTx/>
                <a:uFillTx/>
                <a:latin typeface="+mn-lt"/>
              </a:rPr>
              <a:t>Select the </a:t>
            </a:r>
            <a:r>
              <a:rPr kumimoji="0" lang="en-US" sz="1600" b="1" i="0" u="none" strike="noStrike" kern="0" cap="none" spc="0" normalizeH="0" baseline="0" noProof="0" dirty="0" smtClean="0">
                <a:ln>
                  <a:noFill/>
                </a:ln>
                <a:solidFill>
                  <a:schemeClr val="tx1"/>
                </a:solidFill>
                <a:effectLst/>
                <a:uLnTx/>
                <a:uFillTx/>
                <a:latin typeface="+mn-lt"/>
              </a:rPr>
              <a:t>X</a:t>
            </a:r>
            <a:r>
              <a:rPr kumimoji="0" lang="en-US" sz="1600" i="0" u="none" strike="noStrike" kern="0" cap="none" spc="0" normalizeH="0" baseline="0" noProof="0" dirty="0" smtClean="0">
                <a:ln>
                  <a:noFill/>
                </a:ln>
                <a:solidFill>
                  <a:schemeClr val="tx1"/>
                </a:solidFill>
                <a:effectLst/>
                <a:uLnTx/>
                <a:uFillTx/>
                <a:latin typeface="+mn-lt"/>
              </a:rPr>
              <a:t> to remove the account and start over.</a:t>
            </a:r>
            <a:endParaRPr kumimoji="0" lang="en-US" sz="1600" b="1" i="0" u="none" strike="noStrike" kern="0" cap="none" spc="0" normalizeH="0" baseline="0" noProof="0" dirty="0" smtClean="0">
              <a:ln>
                <a:noFill/>
              </a:ln>
              <a:solidFill>
                <a:schemeClr val="tx1"/>
              </a:solidFill>
              <a:effectLst/>
              <a:uLnTx/>
              <a:uFillTx/>
              <a:latin typeface="+mn-lt"/>
            </a:endParaRPr>
          </a:p>
          <a:p>
            <a:pPr marL="809625" marR="0" lvl="2" indent="-463550" algn="l" defTabSz="914400" rtl="0" eaLnBrk="1" fontAlgn="base" latinLnBrk="0" hangingPunct="1">
              <a:lnSpc>
                <a:spcPct val="100000"/>
              </a:lnSpc>
              <a:spcBef>
                <a:spcPct val="20000"/>
              </a:spcBef>
              <a:spcAft>
                <a:spcPct val="0"/>
              </a:spcAft>
              <a:buClr>
                <a:srgbClr val="AF242B"/>
              </a:buClr>
              <a:buSzPct val="100000"/>
              <a:buFont typeface="Wingdings" pitchFamily="2" charset="2"/>
              <a:buChar char="w"/>
              <a:tabLst/>
              <a:defRPr/>
            </a:pPr>
            <a:endParaRPr kumimoji="0" lang="en-US" sz="1600" b="0" i="0" u="none" strike="noStrike" kern="0" cap="none" spc="0" normalizeH="0" baseline="0" noProof="0" dirty="0" smtClean="0">
              <a:ln>
                <a:noFill/>
              </a:ln>
              <a:solidFill>
                <a:schemeClr val="tx1"/>
              </a:solidFill>
              <a:effectLst/>
              <a:uLnTx/>
              <a:uFillTx/>
              <a:latin typeface="+mn-lt"/>
            </a:endParaRPr>
          </a:p>
          <a:p>
            <a:pPr marL="809625" marR="0" lvl="2" indent="-463550" algn="l" defTabSz="914400" rtl="0" eaLnBrk="1" fontAlgn="base" latinLnBrk="0" hangingPunct="1">
              <a:lnSpc>
                <a:spcPct val="100000"/>
              </a:lnSpc>
              <a:spcBef>
                <a:spcPct val="20000"/>
              </a:spcBef>
              <a:spcAft>
                <a:spcPct val="0"/>
              </a:spcAft>
              <a:buClr>
                <a:srgbClr val="AF242B"/>
              </a:buClr>
              <a:buSzPct val="100000"/>
              <a:buFont typeface="Wingdings" pitchFamily="2" charset="2"/>
              <a:buChar char="w"/>
              <a:tabLst/>
              <a:defRPr/>
            </a:pPr>
            <a:endParaRPr kumimoji="0" lang="en-US" sz="1600" b="0" i="0" u="none" strike="noStrike" kern="0" cap="none" spc="0" normalizeH="0" baseline="0" noProof="0" dirty="0" smtClean="0">
              <a:ln>
                <a:noFill/>
              </a:ln>
              <a:solidFill>
                <a:schemeClr val="tx1"/>
              </a:solidFill>
              <a:effectLst/>
              <a:uLnTx/>
              <a:uFillTx/>
              <a:latin typeface="+mn-lt"/>
            </a:endParaRPr>
          </a:p>
        </p:txBody>
      </p:sp>
      <p:sp>
        <p:nvSpPr>
          <p:cNvPr id="14" name="Rectangle 7"/>
          <p:cNvSpPr txBox="1">
            <a:spLocks noChangeArrowheads="1"/>
          </p:cNvSpPr>
          <p:nvPr/>
        </p:nvSpPr>
        <p:spPr bwMode="auto">
          <a:xfrm>
            <a:off x="5971155" y="5508877"/>
            <a:ext cx="2911587" cy="623785"/>
          </a:xfrm>
          <a:prstGeom prst="rect">
            <a:avLst/>
          </a:prstGeom>
          <a:noFill/>
          <a:ln w="9525">
            <a:solidFill>
              <a:schemeClr val="tx1">
                <a:lumMod val="95000"/>
                <a:lumOff val="5000"/>
              </a:schemeClr>
            </a:solidFill>
            <a:miter lim="800000"/>
            <a:headEnd/>
            <a:tailEnd/>
          </a:ln>
        </p:spPr>
        <p:txBody>
          <a:bodyPr vert="horz" wrap="square" lIns="91440" tIns="45720" rIns="91440" bIns="45720" numCol="1" anchor="t" anchorCtr="0" compatLnSpc="1">
            <a:prstTxWarp prst="textNoShape">
              <a:avLst/>
            </a:prstTxWarp>
          </a:bodyPr>
          <a:lstStyle/>
          <a:p>
            <a:pPr marL="0" marR="0" lvl="2" algn="l" defTabSz="914400" rtl="0" eaLnBrk="1" fontAlgn="base" latinLnBrk="0" hangingPunct="1">
              <a:lnSpc>
                <a:spcPct val="100000"/>
              </a:lnSpc>
              <a:spcBef>
                <a:spcPct val="20000"/>
              </a:spcBef>
              <a:spcAft>
                <a:spcPct val="0"/>
              </a:spcAft>
              <a:buClr>
                <a:srgbClr val="AF242B"/>
              </a:buClr>
              <a:buSzPct val="100000"/>
              <a:tabLst/>
              <a:defRPr/>
            </a:pPr>
            <a:r>
              <a:rPr kumimoji="0" lang="en-US" sz="1600" b="0" i="0" u="none" strike="noStrike" kern="0" cap="none" spc="0" normalizeH="0" baseline="0" noProof="0" dirty="0" smtClean="0">
                <a:ln>
                  <a:noFill/>
                </a:ln>
                <a:solidFill>
                  <a:schemeClr val="tx1"/>
                </a:solidFill>
                <a:effectLst/>
                <a:uLnTx/>
                <a:uFillTx/>
                <a:latin typeface="+mn-lt"/>
              </a:rPr>
              <a:t>Select the </a:t>
            </a:r>
            <a:r>
              <a:rPr kumimoji="0" lang="en-US" sz="1600" b="1" i="0" u="none" strike="noStrike" kern="0" cap="none" spc="0" normalizeH="0" baseline="0" noProof="0" dirty="0" smtClean="0">
                <a:ln>
                  <a:noFill/>
                </a:ln>
                <a:solidFill>
                  <a:schemeClr val="tx1"/>
                </a:solidFill>
                <a:effectLst/>
                <a:uLnTx/>
                <a:uFillTx/>
                <a:latin typeface="+mn-lt"/>
              </a:rPr>
              <a:t>Continue </a:t>
            </a:r>
            <a:r>
              <a:rPr kumimoji="0" lang="en-US" sz="1600" b="0" i="0" u="none" strike="noStrike" kern="0" cap="none" spc="0" normalizeH="0" baseline="0" noProof="0" dirty="0" smtClean="0">
                <a:ln>
                  <a:noFill/>
                </a:ln>
                <a:solidFill>
                  <a:schemeClr val="tx1"/>
                </a:solidFill>
                <a:effectLst/>
                <a:uLnTx/>
                <a:uFillTx/>
                <a:latin typeface="+mn-lt"/>
              </a:rPr>
              <a:t>button to continue the access request.</a:t>
            </a:r>
          </a:p>
          <a:p>
            <a:pPr marL="809625" marR="0" lvl="2" indent="-463550" algn="l" defTabSz="914400" rtl="0" eaLnBrk="1" fontAlgn="base" latinLnBrk="0" hangingPunct="1">
              <a:lnSpc>
                <a:spcPct val="100000"/>
              </a:lnSpc>
              <a:spcBef>
                <a:spcPct val="20000"/>
              </a:spcBef>
              <a:spcAft>
                <a:spcPct val="0"/>
              </a:spcAft>
              <a:buClr>
                <a:srgbClr val="AF242B"/>
              </a:buClr>
              <a:buSzPct val="100000"/>
              <a:buFont typeface="Wingdings" pitchFamily="2" charset="2"/>
              <a:buChar char="w"/>
              <a:tabLst/>
              <a:defRPr/>
            </a:pPr>
            <a:endParaRPr kumimoji="0" lang="en-US" sz="1600" b="0" i="0" u="none" strike="noStrike" kern="0" cap="none" spc="0" normalizeH="0" baseline="0" noProof="0" dirty="0" smtClean="0">
              <a:ln>
                <a:noFill/>
              </a:ln>
              <a:solidFill>
                <a:schemeClr val="tx1"/>
              </a:solidFill>
              <a:effectLst/>
              <a:uLnTx/>
              <a:uFillTx/>
              <a:latin typeface="+mn-lt"/>
            </a:endParaRPr>
          </a:p>
          <a:p>
            <a:pPr marL="809625" marR="0" lvl="2" indent="-463550" algn="l" defTabSz="914400" rtl="0" eaLnBrk="1" fontAlgn="base" latinLnBrk="0" hangingPunct="1">
              <a:lnSpc>
                <a:spcPct val="100000"/>
              </a:lnSpc>
              <a:spcBef>
                <a:spcPct val="20000"/>
              </a:spcBef>
              <a:spcAft>
                <a:spcPct val="0"/>
              </a:spcAft>
              <a:buClr>
                <a:srgbClr val="AF242B"/>
              </a:buClr>
              <a:buSzPct val="100000"/>
              <a:buFont typeface="Wingdings" pitchFamily="2" charset="2"/>
              <a:buChar char="w"/>
              <a:tabLst/>
              <a:defRPr/>
            </a:pPr>
            <a:endParaRPr kumimoji="0" lang="en-US" sz="1600" b="0" i="0" u="none" strike="noStrike" kern="0" cap="none" spc="0" normalizeH="0" baseline="0" noProof="0" dirty="0" smtClean="0">
              <a:ln>
                <a:noFill/>
              </a:ln>
              <a:solidFill>
                <a:schemeClr val="tx1"/>
              </a:solidFill>
              <a:effectLst/>
              <a:uLnTx/>
              <a:uFillTx/>
              <a:latin typeface="+mn-lt"/>
            </a:endParaRPr>
          </a:p>
        </p:txBody>
      </p:sp>
      <p:sp>
        <p:nvSpPr>
          <p:cNvPr id="15" name="Rectangle 14"/>
          <p:cNvSpPr/>
          <p:nvPr/>
        </p:nvSpPr>
        <p:spPr bwMode="auto">
          <a:xfrm>
            <a:off x="5545004" y="5137101"/>
            <a:ext cx="200301" cy="197456"/>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6" name="Rectangle 15"/>
          <p:cNvSpPr/>
          <p:nvPr/>
        </p:nvSpPr>
        <p:spPr bwMode="auto">
          <a:xfrm>
            <a:off x="4190153" y="6455067"/>
            <a:ext cx="696681" cy="258943"/>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VCSS Registration Steps (Cont’d)</a:t>
            </a:r>
          </a:p>
        </p:txBody>
      </p:sp>
      <p:sp>
        <p:nvSpPr>
          <p:cNvPr id="8195" name="Rectangle 7"/>
          <p:cNvSpPr>
            <a:spLocks noGrp="1" noChangeArrowheads="1"/>
          </p:cNvSpPr>
          <p:nvPr>
            <p:ph idx="1"/>
          </p:nvPr>
        </p:nvSpPr>
        <p:spPr>
          <a:xfrm>
            <a:off x="639244" y="1401411"/>
            <a:ext cx="8259097" cy="639853"/>
          </a:xfrm>
        </p:spPr>
        <p:txBody>
          <a:bodyPr/>
          <a:lstStyle/>
          <a:p>
            <a:pPr marL="463550" lvl="1" indent="-463550" eaLnBrk="1" hangingPunct="1">
              <a:buSzPct val="100000"/>
              <a:buFont typeface="+mj-lt"/>
              <a:buAutoNum type="arabicPeriod" startAt="8"/>
            </a:pPr>
            <a:r>
              <a:rPr lang="en-US" sz="1800" dirty="0" smtClean="0"/>
              <a:t>On the next screen of the GSA launch page, fill out the</a:t>
            </a:r>
            <a:r>
              <a:rPr lang="en-US" sz="1800" b="1" dirty="0" smtClean="0"/>
              <a:t> </a:t>
            </a:r>
            <a:r>
              <a:rPr lang="en-US" sz="1800" dirty="0" smtClean="0"/>
              <a:t>User Information to be associated with the access request.</a:t>
            </a:r>
          </a:p>
          <a:p>
            <a:pPr marL="809625" lvl="2" indent="-463550" eaLnBrk="1" hangingPunct="1">
              <a:buSzPct val="100000"/>
            </a:pPr>
            <a:endParaRPr lang="en-US" sz="1800" b="1" dirty="0" smtClean="0"/>
          </a:p>
          <a:p>
            <a:pPr marL="809625" lvl="2" indent="-463550" eaLnBrk="1" hangingPunct="1">
              <a:buSzPct val="100000"/>
            </a:pPr>
            <a:endParaRPr lang="en-US" sz="1800" b="1" dirty="0" smtClean="0"/>
          </a:p>
          <a:p>
            <a:pPr marL="809625" lvl="2" indent="-463550" eaLnBrk="1" hangingPunct="1">
              <a:buSzPct val="100000"/>
            </a:pPr>
            <a:endParaRPr lang="en-US" sz="1800" b="1" dirty="0" smtClean="0"/>
          </a:p>
          <a:p>
            <a:pPr marL="809625" lvl="2" indent="-463550" eaLnBrk="1" hangingPunct="1">
              <a:buSzPct val="100000"/>
            </a:pPr>
            <a:endParaRPr lang="en-US" sz="1800" b="1" dirty="0" smtClean="0"/>
          </a:p>
          <a:p>
            <a:pPr marL="809625" lvl="2" indent="-463550" eaLnBrk="1" hangingPunct="1">
              <a:buSzPct val="100000"/>
            </a:pPr>
            <a:endParaRPr lang="en-US" sz="1800" b="1" dirty="0" smtClean="0"/>
          </a:p>
          <a:p>
            <a:pPr marL="809625" lvl="2" indent="-463550" eaLnBrk="1" hangingPunct="1">
              <a:buSzPct val="100000"/>
            </a:pPr>
            <a:endParaRPr lang="en-US" sz="1800" b="1" dirty="0" smtClean="0"/>
          </a:p>
          <a:p>
            <a:pPr marL="809625" lvl="2" indent="-463550" eaLnBrk="1" hangingPunct="1">
              <a:buSzPct val="100000"/>
            </a:pPr>
            <a:endParaRPr lang="en-US" sz="1800" b="1" dirty="0" smtClean="0"/>
          </a:p>
          <a:p>
            <a:pPr marL="809625" lvl="2" indent="-463550" eaLnBrk="1" hangingPunct="1">
              <a:buSzPct val="100000"/>
            </a:pPr>
            <a:endParaRPr lang="en-US" sz="1800" b="1" dirty="0" smtClean="0"/>
          </a:p>
          <a:p>
            <a:pPr marL="809625" lvl="2" indent="-463550" eaLnBrk="1" hangingPunct="1">
              <a:buSzPct val="100000"/>
            </a:pPr>
            <a:endParaRPr lang="en-US" sz="1800" b="1" dirty="0" smtClean="0"/>
          </a:p>
          <a:p>
            <a:pPr marL="809625" lvl="2" indent="-463550" eaLnBrk="1" hangingPunct="1">
              <a:buSzPct val="100000"/>
            </a:pPr>
            <a:endParaRPr lang="en-US" sz="1800" b="1" dirty="0" smtClean="0"/>
          </a:p>
          <a:p>
            <a:pPr marL="809625" lvl="2" indent="-463550" eaLnBrk="1" hangingPunct="1">
              <a:buSzPct val="100000"/>
            </a:pPr>
            <a:endParaRPr lang="en-US" sz="1800" b="1" dirty="0" smtClean="0"/>
          </a:p>
          <a:p>
            <a:pPr marL="809625" lvl="2" indent="-463550" eaLnBrk="1" hangingPunct="1">
              <a:buSzPct val="100000"/>
            </a:pPr>
            <a:endParaRPr lang="en-US" sz="1800" b="1" dirty="0" smtClean="0"/>
          </a:p>
          <a:p>
            <a:pPr marL="809625" lvl="2" indent="-463550" eaLnBrk="1" hangingPunct="1">
              <a:buSzPct val="100000"/>
            </a:pPr>
            <a:endParaRPr lang="en-US" sz="1800" b="1" dirty="0" smtClean="0"/>
          </a:p>
          <a:p>
            <a:pPr marL="809625" lvl="2" indent="-463550" eaLnBrk="1" hangingPunct="1">
              <a:buSzPct val="100000"/>
            </a:pPr>
            <a:r>
              <a:rPr lang="en-US" sz="1800" dirty="0" smtClean="0"/>
              <a:t>Select the </a:t>
            </a:r>
            <a:r>
              <a:rPr lang="en-US" sz="1800" b="1" dirty="0" smtClean="0"/>
              <a:t>Continue </a:t>
            </a:r>
            <a:r>
              <a:rPr lang="en-US" sz="1800" dirty="0" smtClean="0"/>
              <a:t>button to continue the registration.</a:t>
            </a:r>
          </a:p>
        </p:txBody>
      </p:sp>
      <p:sp>
        <p:nvSpPr>
          <p:cNvPr id="5" name="TextBox 4"/>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B27</a:t>
            </a:r>
            <a:endParaRPr lang="en-US" sz="1200" dirty="0">
              <a:solidFill>
                <a:schemeClr val="tx1">
                  <a:lumMod val="65000"/>
                  <a:lumOff val="35000"/>
                </a:schemeClr>
              </a:solidFill>
            </a:endParaRPr>
          </a:p>
        </p:txBody>
      </p:sp>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1190" t="11287" r="20417" b="40891"/>
          <a:stretch/>
        </p:blipFill>
        <p:spPr bwMode="auto">
          <a:xfrm>
            <a:off x="1091279" y="2292439"/>
            <a:ext cx="7301717" cy="3595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bwMode="auto">
          <a:xfrm>
            <a:off x="6105525" y="3343275"/>
            <a:ext cx="2404258" cy="2480211"/>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655" t="11288" r="23643" b="19409"/>
          <a:stretch/>
        </p:blipFill>
        <p:spPr bwMode="auto">
          <a:xfrm>
            <a:off x="1425198" y="2152650"/>
            <a:ext cx="6208309" cy="4549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VCSS Registration Steps (Cont’d)</a:t>
            </a:r>
          </a:p>
        </p:txBody>
      </p:sp>
      <p:sp>
        <p:nvSpPr>
          <p:cNvPr id="8195" name="Rectangle 7"/>
          <p:cNvSpPr>
            <a:spLocks noGrp="1" noChangeArrowheads="1"/>
          </p:cNvSpPr>
          <p:nvPr>
            <p:ph idx="1"/>
          </p:nvPr>
        </p:nvSpPr>
        <p:spPr>
          <a:xfrm>
            <a:off x="530942" y="1147299"/>
            <a:ext cx="8613058" cy="1294945"/>
          </a:xfrm>
        </p:spPr>
        <p:txBody>
          <a:bodyPr/>
          <a:lstStyle/>
          <a:p>
            <a:pPr marL="463550" lvl="1" indent="-463550" eaLnBrk="1" hangingPunct="1">
              <a:buSzPct val="100000"/>
              <a:buFont typeface="+mj-lt"/>
              <a:buAutoNum type="arabicPeriod" startAt="9"/>
            </a:pPr>
            <a:r>
              <a:rPr lang="en-US" sz="1800" dirty="0" smtClean="0"/>
              <a:t>On the next screen of the GSA launch page, review the access request form.</a:t>
            </a:r>
          </a:p>
          <a:p>
            <a:pPr marL="809625" lvl="2" indent="-463550" eaLnBrk="1" hangingPunct="1">
              <a:buSzPct val="100000"/>
            </a:pPr>
            <a:r>
              <a:rPr lang="en-US" sz="1800" dirty="0" smtClean="0"/>
              <a:t>At the bottom of the Confirm and Submit GSA Launch page screen, enter the code from the image and select the </a:t>
            </a:r>
            <a:r>
              <a:rPr lang="en-US" sz="1800" b="1" dirty="0" smtClean="0"/>
              <a:t>Submit </a:t>
            </a:r>
            <a:r>
              <a:rPr lang="en-US" sz="1800" dirty="0" smtClean="0"/>
              <a:t>button.</a:t>
            </a:r>
          </a:p>
        </p:txBody>
      </p:sp>
      <p:sp>
        <p:nvSpPr>
          <p:cNvPr id="5" name="TextBox 4"/>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B28</a:t>
            </a:r>
            <a:endParaRPr lang="en-US" sz="1200" dirty="0">
              <a:solidFill>
                <a:schemeClr val="tx1">
                  <a:lumMod val="65000"/>
                  <a:lumOff val="35000"/>
                </a:schemeClr>
              </a:solidFill>
            </a:endParaRPr>
          </a:p>
        </p:txBody>
      </p:sp>
      <p:sp>
        <p:nvSpPr>
          <p:cNvPr id="8" name="Rectangle 7"/>
          <p:cNvSpPr/>
          <p:nvPr/>
        </p:nvSpPr>
        <p:spPr bwMode="auto">
          <a:xfrm>
            <a:off x="1519392" y="5403272"/>
            <a:ext cx="2242488" cy="1270659"/>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Request Access Steps (Cont’d)</a:t>
            </a:r>
          </a:p>
        </p:txBody>
      </p:sp>
      <p:sp>
        <p:nvSpPr>
          <p:cNvPr id="8195" name="Rectangle 7"/>
          <p:cNvSpPr>
            <a:spLocks noGrp="1" noChangeArrowheads="1"/>
          </p:cNvSpPr>
          <p:nvPr>
            <p:ph idx="1"/>
          </p:nvPr>
        </p:nvSpPr>
        <p:spPr>
          <a:xfrm>
            <a:off x="639904" y="1420181"/>
            <a:ext cx="8229600" cy="3001694"/>
          </a:xfrm>
        </p:spPr>
        <p:txBody>
          <a:bodyPr/>
          <a:lstStyle/>
          <a:p>
            <a:pPr eaLnBrk="1" hangingPunct="1"/>
            <a:r>
              <a:rPr lang="en-US" sz="2200" b="1" dirty="0" smtClean="0"/>
              <a:t>Account Administrator</a:t>
            </a:r>
          </a:p>
          <a:p>
            <a:pPr eaLnBrk="1" hangingPunct="1"/>
            <a:endParaRPr lang="en-US" sz="1200" b="1" dirty="0" smtClean="0"/>
          </a:p>
          <a:p>
            <a:pPr marL="803275" lvl="1" indent="-457200" eaLnBrk="1" hangingPunct="1">
              <a:buSzPct val="100000"/>
              <a:buFont typeface="+mj-lt"/>
              <a:buAutoNum type="arabicPeriod" startAt="10"/>
            </a:pPr>
            <a:r>
              <a:rPr lang="en-US" sz="1800" dirty="0" smtClean="0"/>
              <a:t>After submitting the access request, the account administrator is responsible for reviewing the access request for approval.</a:t>
            </a:r>
          </a:p>
          <a:p>
            <a:pPr marL="1027113" lvl="2" indent="-225425" eaLnBrk="1" hangingPunct="1">
              <a:buSzPct val="100000"/>
              <a:buNone/>
            </a:pPr>
            <a:endParaRPr lang="en-US" sz="1600" dirty="0" smtClean="0"/>
          </a:p>
          <a:p>
            <a:pPr marL="1027113" lvl="2" indent="-225425" eaLnBrk="1" hangingPunct="1">
              <a:buSzPct val="100000"/>
            </a:pPr>
            <a:r>
              <a:rPr lang="en-US" sz="1600" dirty="0" smtClean="0"/>
              <a:t>If the account administrator approves the access request, the access request is sent next to GSA for approval.</a:t>
            </a:r>
          </a:p>
          <a:p>
            <a:pPr marL="1027113" lvl="2" indent="-225425" eaLnBrk="1" hangingPunct="1">
              <a:buSzPct val="100000"/>
              <a:buNone/>
            </a:pPr>
            <a:endParaRPr lang="en-US" sz="1600" dirty="0" smtClean="0"/>
          </a:p>
          <a:p>
            <a:pPr marL="1027113" lvl="2" indent="-225425" eaLnBrk="1" hangingPunct="1">
              <a:buSzPct val="100000"/>
            </a:pPr>
            <a:r>
              <a:rPr lang="en-US" sz="1600" dirty="0" smtClean="0"/>
              <a:t>If the account administrator does not approve the access request, GSA cannot approve the access request.  </a:t>
            </a:r>
          </a:p>
          <a:p>
            <a:pPr marL="1027113" lvl="2" indent="-225425" eaLnBrk="1" hangingPunct="1">
              <a:buSzPct val="100000"/>
            </a:pPr>
            <a:endParaRPr lang="en-US" sz="1600" dirty="0" smtClean="0"/>
          </a:p>
          <a:p>
            <a:pPr marL="1373188" lvl="3" indent="-225425" eaLnBrk="1" hangingPunct="1">
              <a:buSzPct val="100000"/>
            </a:pPr>
            <a:r>
              <a:rPr lang="en-US" sz="1600" dirty="0" smtClean="0"/>
              <a:t>The account administrator sends an access request rejection notification via email to the submitter.</a:t>
            </a:r>
            <a:endParaRPr lang="en-US" sz="1200" dirty="0" smtClean="0"/>
          </a:p>
        </p:txBody>
      </p:sp>
      <p:pic>
        <p:nvPicPr>
          <p:cNvPr id="7" name="Picture 2" descr="C:\Documents and Settings\tgiasson\Local Settings\Temporary Internet Files\Content.IE5\FTTN6352\MC900432640[2].png"/>
          <p:cNvPicPr>
            <a:picLocks noChangeAspect="1" noChangeArrowheads="1"/>
          </p:cNvPicPr>
          <p:nvPr/>
        </p:nvPicPr>
        <p:blipFill>
          <a:blip r:embed="rId3" cstate="print"/>
          <a:srcRect/>
          <a:stretch>
            <a:fillRect/>
          </a:stretch>
        </p:blipFill>
        <p:spPr bwMode="auto">
          <a:xfrm>
            <a:off x="7334485" y="5009805"/>
            <a:ext cx="1077225" cy="861163"/>
          </a:xfrm>
          <a:prstGeom prst="rect">
            <a:avLst/>
          </a:prstGeom>
          <a:noFill/>
        </p:spPr>
      </p:pic>
      <p:sp>
        <p:nvSpPr>
          <p:cNvPr id="5" name="TextBox 4"/>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B29</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Request Access Steps (Cont’d)</a:t>
            </a:r>
          </a:p>
        </p:txBody>
      </p:sp>
      <p:sp>
        <p:nvSpPr>
          <p:cNvPr id="8195" name="Rectangle 7"/>
          <p:cNvSpPr>
            <a:spLocks noGrp="1" noChangeArrowheads="1"/>
          </p:cNvSpPr>
          <p:nvPr>
            <p:ph idx="1"/>
          </p:nvPr>
        </p:nvSpPr>
        <p:spPr>
          <a:xfrm>
            <a:off x="563704" y="1323052"/>
            <a:ext cx="8229600" cy="4654665"/>
          </a:xfrm>
        </p:spPr>
        <p:txBody>
          <a:bodyPr/>
          <a:lstStyle/>
          <a:p>
            <a:pPr eaLnBrk="1" hangingPunct="1"/>
            <a:r>
              <a:rPr lang="en-US" sz="2200" b="1" dirty="0" smtClean="0"/>
              <a:t>GSA</a:t>
            </a:r>
          </a:p>
          <a:p>
            <a:pPr eaLnBrk="1" hangingPunct="1"/>
            <a:endParaRPr lang="en-US" sz="1200" b="1" dirty="0" smtClean="0"/>
          </a:p>
          <a:p>
            <a:pPr marL="803275" lvl="1" indent="-457200" eaLnBrk="1" hangingPunct="1">
              <a:buSzPct val="100000"/>
              <a:buFont typeface="+mj-lt"/>
              <a:buAutoNum type="arabicPeriod" startAt="11"/>
            </a:pPr>
            <a:r>
              <a:rPr lang="en-US" sz="1800" dirty="0" smtClean="0"/>
              <a:t>After the account administrator approves the access request, GSA is responsible for reviewing and approving the access request.</a:t>
            </a:r>
          </a:p>
          <a:p>
            <a:pPr marL="1149350" lvl="2" indent="-457200" eaLnBrk="1" hangingPunct="1">
              <a:buSzPct val="100000"/>
            </a:pPr>
            <a:endParaRPr lang="en-US" sz="1000" dirty="0" smtClean="0"/>
          </a:p>
          <a:p>
            <a:pPr marL="1023938" lvl="2" indent="-222250" eaLnBrk="1" hangingPunct="1">
              <a:buSzPct val="100000"/>
            </a:pPr>
            <a:r>
              <a:rPr lang="en-US" sz="1600" dirty="0" smtClean="0"/>
              <a:t>If GSA approves the access request, GSA will do one of the following:</a:t>
            </a:r>
          </a:p>
          <a:p>
            <a:pPr marL="1495425" lvl="3" indent="-457200" eaLnBrk="1" hangingPunct="1">
              <a:buSzPct val="100000"/>
            </a:pPr>
            <a:endParaRPr lang="en-US" sz="1000" dirty="0" smtClean="0"/>
          </a:p>
          <a:p>
            <a:pPr marL="1252538" lvl="3" indent="-225425" eaLnBrk="1" hangingPunct="1">
              <a:buSzPct val="100000"/>
            </a:pPr>
            <a:r>
              <a:rPr lang="en-US" sz="1400" dirty="0" smtClean="0"/>
              <a:t>If you are requesting a User ID and access to a VCSS account for the first time, GSA will send you two separate approval emails containing your User ID and password.  </a:t>
            </a:r>
          </a:p>
          <a:p>
            <a:pPr marL="1252538" lvl="3" indent="-225425" eaLnBrk="1" hangingPunct="1">
              <a:buSzPct val="100000"/>
            </a:pPr>
            <a:endParaRPr lang="en-US" sz="1000" dirty="0" smtClean="0"/>
          </a:p>
          <a:p>
            <a:pPr marL="1252538" lvl="3" indent="-225425" eaLnBrk="1" hangingPunct="1">
              <a:buSzPct val="100000"/>
            </a:pPr>
            <a:r>
              <a:rPr lang="en-US" sz="1400" dirty="0" smtClean="0"/>
              <a:t>If you are a customer or account administrator that already has a User ID and is requesting access to another VCSS account, GSA will send you one email stating the access request is approved.</a:t>
            </a:r>
          </a:p>
          <a:p>
            <a:pPr marL="1252538" lvl="3" indent="-225425" eaLnBrk="1" hangingPunct="1">
              <a:buSzPct val="100000"/>
              <a:buNone/>
            </a:pPr>
            <a:endParaRPr lang="en-US" sz="1400" dirty="0" smtClean="0"/>
          </a:p>
          <a:p>
            <a:pPr marL="1023938" lvl="2" indent="-222250" eaLnBrk="1" hangingPunct="1">
              <a:buSzPct val="100000"/>
            </a:pPr>
            <a:r>
              <a:rPr lang="en-US" sz="1600" dirty="0" smtClean="0"/>
              <a:t>If GSA does not approve the access request, GSA will send you an email stating the access request is rejected.</a:t>
            </a:r>
          </a:p>
          <a:p>
            <a:pPr marL="1023938" lvl="2" indent="-222250" eaLnBrk="1" hangingPunct="1">
              <a:buSzPct val="100000"/>
            </a:pPr>
            <a:endParaRPr lang="en-US" sz="1000" dirty="0" smtClean="0"/>
          </a:p>
          <a:p>
            <a:pPr marL="1149350" lvl="2" indent="-457200" eaLnBrk="1" hangingPunct="1">
              <a:buSzPct val="100000"/>
              <a:buNone/>
            </a:pPr>
            <a:r>
              <a:rPr lang="en-US" sz="1600" dirty="0" smtClean="0"/>
              <a:t> </a:t>
            </a:r>
          </a:p>
        </p:txBody>
      </p:sp>
      <p:pic>
        <p:nvPicPr>
          <p:cNvPr id="6" name="Picture 3" descr="C:\Documents and Settings\tgiasson\Local Settings\Temporary Internet Files\Content.IE5\MD2WJVE2\MC900432663[1].png"/>
          <p:cNvPicPr>
            <a:picLocks noChangeAspect="1" noChangeArrowheads="1"/>
          </p:cNvPicPr>
          <p:nvPr/>
        </p:nvPicPr>
        <p:blipFill>
          <a:blip r:embed="rId3" cstate="print"/>
          <a:srcRect/>
          <a:stretch>
            <a:fillRect/>
          </a:stretch>
        </p:blipFill>
        <p:spPr bwMode="auto">
          <a:xfrm>
            <a:off x="6090268" y="5469678"/>
            <a:ext cx="1162050" cy="1162050"/>
          </a:xfrm>
          <a:prstGeom prst="rect">
            <a:avLst/>
          </a:prstGeom>
          <a:noFill/>
        </p:spPr>
      </p:pic>
      <p:sp>
        <p:nvSpPr>
          <p:cNvPr id="5" name="TextBox 4"/>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B30</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cstate="print"/>
          <a:srcRect/>
          <a:stretch>
            <a:fillRect/>
          </a:stretch>
        </p:blipFill>
        <p:spPr bwMode="auto">
          <a:xfrm>
            <a:off x="1422544" y="2862713"/>
            <a:ext cx="6557659" cy="3864662"/>
          </a:xfrm>
          <a:prstGeom prst="rect">
            <a:avLst/>
          </a:prstGeom>
          <a:noFill/>
          <a:ln w="9525">
            <a:solidFill>
              <a:schemeClr val="tx1">
                <a:lumMod val="95000"/>
                <a:lumOff val="5000"/>
              </a:schemeClr>
            </a:solidFill>
            <a:miter lim="800000"/>
            <a:headEnd/>
            <a:tailEnd/>
          </a:ln>
        </p:spPr>
      </p:pic>
      <p:sp>
        <p:nvSpPr>
          <p:cNvPr id="9" name="Rectangle 8"/>
          <p:cNvSpPr/>
          <p:nvPr/>
        </p:nvSpPr>
        <p:spPr bwMode="auto">
          <a:xfrm>
            <a:off x="2537731" y="4356267"/>
            <a:ext cx="1428627" cy="821375"/>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Request Access Steps (Cont’d)</a:t>
            </a:r>
          </a:p>
        </p:txBody>
      </p:sp>
      <p:sp>
        <p:nvSpPr>
          <p:cNvPr id="8195" name="Rectangle 7"/>
          <p:cNvSpPr>
            <a:spLocks noGrp="1" noChangeArrowheads="1"/>
          </p:cNvSpPr>
          <p:nvPr>
            <p:ph idx="1"/>
          </p:nvPr>
        </p:nvSpPr>
        <p:spPr>
          <a:xfrm>
            <a:off x="516194" y="1053401"/>
            <a:ext cx="8426194" cy="1914459"/>
          </a:xfrm>
        </p:spPr>
        <p:txBody>
          <a:bodyPr/>
          <a:lstStyle/>
          <a:p>
            <a:pPr eaLnBrk="1" hangingPunct="1"/>
            <a:r>
              <a:rPr lang="en-US" sz="2000" b="1" dirty="0" smtClean="0"/>
              <a:t>Customer</a:t>
            </a:r>
          </a:p>
          <a:p>
            <a:pPr eaLnBrk="1" hangingPunct="1">
              <a:buNone/>
            </a:pPr>
            <a:endParaRPr lang="en-US" sz="500" b="1" dirty="0" smtClean="0"/>
          </a:p>
          <a:p>
            <a:pPr marL="0" indent="0" eaLnBrk="1" hangingPunct="1">
              <a:buNone/>
            </a:pPr>
            <a:r>
              <a:rPr lang="en-US" sz="1800" i="1" dirty="0" smtClean="0"/>
              <a:t>If you have been issued a User ID and password but have not logged into VCSS for the first time, then follow steps 12-15.</a:t>
            </a:r>
          </a:p>
          <a:p>
            <a:pPr marL="0" indent="0" eaLnBrk="1" hangingPunct="1">
              <a:buNone/>
            </a:pPr>
            <a:endParaRPr lang="en-US" sz="500" i="1" dirty="0" smtClean="0"/>
          </a:p>
          <a:p>
            <a:pPr marL="803275" lvl="1" indent="-457200" eaLnBrk="1" hangingPunct="1">
              <a:buSzPct val="100000"/>
              <a:buFont typeface="+mj-lt"/>
              <a:buAutoNum type="arabicPeriod" startAt="12"/>
            </a:pPr>
            <a:r>
              <a:rPr lang="en-US" sz="1800" dirty="0" smtClean="0"/>
              <a:t>Go to the </a:t>
            </a:r>
            <a:r>
              <a:rPr lang="en-US" sz="1800" b="1" dirty="0" smtClean="0"/>
              <a:t>GSA launch page</a:t>
            </a:r>
            <a:r>
              <a:rPr lang="en-US" sz="1800" dirty="0" smtClean="0"/>
              <a:t> (</a:t>
            </a:r>
            <a:r>
              <a:rPr lang="en-US" sz="1800" u="sng" dirty="0" smtClean="0"/>
              <a:t>http://vcss.gsa.gov</a:t>
            </a:r>
            <a:r>
              <a:rPr lang="en-US" sz="1800" dirty="0" smtClean="0"/>
              <a:t>) and select the </a:t>
            </a:r>
            <a:r>
              <a:rPr lang="en-US" sz="1800" b="1" dirty="0" smtClean="0"/>
              <a:t>Login to VCSS </a:t>
            </a:r>
            <a:r>
              <a:rPr lang="en-US" sz="1800" dirty="0" smtClean="0"/>
              <a:t>option to verify your User ID and password.</a:t>
            </a:r>
            <a:endParaRPr lang="en-US" sz="1800" b="1" dirty="0" smtClean="0"/>
          </a:p>
          <a:p>
            <a:pPr marL="803275" lvl="1" indent="-457200" eaLnBrk="1" hangingPunct="1">
              <a:buSzPct val="100000"/>
              <a:buFont typeface="+mj-lt"/>
              <a:buAutoNum type="arabicPeriod" startAt="12"/>
            </a:pPr>
            <a:endParaRPr lang="en-US" sz="1800" u="sng" dirty="0" smtClean="0"/>
          </a:p>
        </p:txBody>
      </p:sp>
      <p:sp>
        <p:nvSpPr>
          <p:cNvPr id="5" name="TextBox 4"/>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B31</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title"/>
          </p:nvPr>
        </p:nvSpPr>
        <p:spPr/>
        <p:txBody>
          <a:bodyPr/>
          <a:lstStyle/>
          <a:p>
            <a:pPr eaLnBrk="1" hangingPunct="1"/>
            <a:r>
              <a:rPr lang="en-US" dirty="0" smtClean="0"/>
              <a:t>Background</a:t>
            </a:r>
          </a:p>
        </p:txBody>
      </p:sp>
      <p:sp>
        <p:nvSpPr>
          <p:cNvPr id="7" name="Rectangle 7"/>
          <p:cNvSpPr>
            <a:spLocks noGrp="1" noChangeArrowheads="1"/>
          </p:cNvSpPr>
          <p:nvPr>
            <p:ph idx="1"/>
          </p:nvPr>
        </p:nvSpPr>
        <p:spPr>
          <a:xfrm>
            <a:off x="407696" y="1189536"/>
            <a:ext cx="8593804" cy="4926091"/>
          </a:xfrm>
        </p:spPr>
        <p:txBody>
          <a:bodyPr/>
          <a:lstStyle/>
          <a:p>
            <a:pPr marL="288925" indent="-288925" eaLnBrk="1" hangingPunct="1">
              <a:spcBef>
                <a:spcPts val="600"/>
              </a:spcBef>
              <a:spcAft>
                <a:spcPts val="600"/>
              </a:spcAft>
            </a:pPr>
            <a:r>
              <a:rPr lang="en-US" sz="1800" b="1" dirty="0" smtClean="0"/>
              <a:t>Billing and Accounts Receivable (BAAR) is a major Commercial Off The Shelf (COTS) implementation initiative to modernize General Services Administration (GSA) billing, accounts receivable, and collection systems (BAAR). </a:t>
            </a:r>
          </a:p>
          <a:p>
            <a:pPr marL="625475" lvl="1" indent="-288925" eaLnBrk="1" hangingPunct="1">
              <a:spcBef>
                <a:spcPts val="600"/>
              </a:spcBef>
              <a:spcAft>
                <a:spcPts val="600"/>
              </a:spcAft>
            </a:pPr>
            <a:r>
              <a:rPr lang="en-US" sz="1800" dirty="0" smtClean="0"/>
              <a:t>This includes new web functionality available through Vendor and Customer Self Service (VCSS).</a:t>
            </a:r>
          </a:p>
          <a:p>
            <a:pPr marL="288925" indent="-288925" eaLnBrk="1" hangingPunct="1">
              <a:spcBef>
                <a:spcPts val="600"/>
              </a:spcBef>
            </a:pPr>
            <a:r>
              <a:rPr lang="en-US" sz="1800" b="1" dirty="0" smtClean="0"/>
              <a:t>BAAR will be implemented using a phased approach:</a:t>
            </a:r>
          </a:p>
          <a:p>
            <a:pPr marL="625475" lvl="1" indent="-288925" eaLnBrk="1" hangingPunct="1">
              <a:spcBef>
                <a:spcPts val="600"/>
              </a:spcBef>
              <a:buSzPct val="70000"/>
            </a:pPr>
            <a:r>
              <a:rPr lang="en-US" sz="1800" dirty="0" smtClean="0"/>
              <a:t>Phase 1:  Rent* &amp; Fleet</a:t>
            </a:r>
          </a:p>
          <a:p>
            <a:pPr marL="625475" lvl="1" indent="-288925" eaLnBrk="1" hangingPunct="1">
              <a:spcBef>
                <a:spcPts val="600"/>
              </a:spcBef>
              <a:buSzPct val="70000"/>
            </a:pPr>
            <a:r>
              <a:rPr lang="en-US" sz="1800" dirty="0" smtClean="0"/>
              <a:t>Phase 2:  RWA, HOTD, Global Supply, Automotive Purchases, TMSS, SIFT, Real Property Disposal, Miscellaneous Manual Business Lines</a:t>
            </a:r>
          </a:p>
          <a:p>
            <a:pPr marL="625475" lvl="1" indent="-288925" eaLnBrk="1" hangingPunct="1">
              <a:spcBef>
                <a:spcPts val="600"/>
              </a:spcBef>
              <a:spcAft>
                <a:spcPts val="600"/>
              </a:spcAft>
              <a:buSzPct val="70000"/>
            </a:pPr>
            <a:r>
              <a:rPr lang="en-US" sz="1800" dirty="0" smtClean="0"/>
              <a:t>Phase 3:  AAS, Expanded Services, Wide Area Network (WAN), Local Service, Telework, Claims, Outleases, Miscellaneous Manual Business Lines</a:t>
            </a:r>
          </a:p>
          <a:p>
            <a:pPr marL="288925" indent="-288925" eaLnBrk="1" hangingPunct="1">
              <a:spcBef>
                <a:spcPts val="600"/>
              </a:spcBef>
            </a:pPr>
            <a:r>
              <a:rPr lang="en-US" sz="1800" b="1" dirty="0" smtClean="0"/>
              <a:t>BAAR will introduce new terminology.</a:t>
            </a:r>
          </a:p>
          <a:p>
            <a:pPr marL="625475" lvl="1" indent="-288925" eaLnBrk="1" hangingPunct="1">
              <a:spcBef>
                <a:spcPts val="600"/>
              </a:spcBef>
              <a:spcAft>
                <a:spcPts val="600"/>
              </a:spcAft>
            </a:pPr>
            <a:r>
              <a:rPr lang="en-US" sz="1800" dirty="0" smtClean="0"/>
              <a:t>For example: </a:t>
            </a:r>
            <a:r>
              <a:rPr lang="en-US" sz="1800" b="1" dirty="0" smtClean="0"/>
              <a:t>BOAC</a:t>
            </a:r>
            <a:r>
              <a:rPr lang="en-US" sz="1800" dirty="0" smtClean="0"/>
              <a:t> becomes </a:t>
            </a:r>
            <a:r>
              <a:rPr lang="en-US" sz="1800" b="1" dirty="0" smtClean="0"/>
              <a:t>Account Code</a:t>
            </a:r>
            <a:r>
              <a:rPr lang="en-US" sz="1800" dirty="0" smtClean="0"/>
              <a:t>.</a:t>
            </a:r>
            <a:endParaRPr lang="en-US" sz="2000" dirty="0" smtClean="0"/>
          </a:p>
          <a:p>
            <a:pPr marL="288925" indent="-288925" algn="ctr" eaLnBrk="1" hangingPunct="1">
              <a:spcBef>
                <a:spcPts val="600"/>
              </a:spcBef>
              <a:buNone/>
            </a:pPr>
            <a:endParaRPr lang="en-US" sz="100" dirty="0" smtClean="0"/>
          </a:p>
          <a:p>
            <a:pPr marL="288925" indent="-288925" algn="ctr" eaLnBrk="1" hangingPunct="1">
              <a:spcBef>
                <a:spcPts val="400"/>
              </a:spcBef>
              <a:buNone/>
            </a:pPr>
            <a:r>
              <a:rPr lang="en-US" sz="1800" dirty="0" smtClean="0"/>
              <a:t>For additional information please visit the BAAR website: </a:t>
            </a:r>
            <a:r>
              <a:rPr lang="en-US" sz="1600" dirty="0" smtClean="0">
                <a:hlinkClick r:id="rId3"/>
              </a:rPr>
              <a:t>www.gsa.gov/baar</a:t>
            </a:r>
            <a:r>
              <a:rPr lang="en-US" sz="1600" dirty="0" smtClean="0"/>
              <a:t>.</a:t>
            </a:r>
          </a:p>
          <a:p>
            <a:pPr marL="288925" indent="-288925" eaLnBrk="1" hangingPunct="1">
              <a:spcBef>
                <a:spcPts val="400"/>
              </a:spcBef>
              <a:buNone/>
            </a:pPr>
            <a:r>
              <a:rPr lang="en-US" sz="1800" dirty="0" smtClean="0"/>
              <a:t>     *</a:t>
            </a:r>
            <a:r>
              <a:rPr lang="en-US" sz="1800" dirty="0" smtClean="0">
                <a:solidFill>
                  <a:srgbClr val="FF0000"/>
                </a:solidFill>
              </a:rPr>
              <a:t>Federal Agency </a:t>
            </a:r>
            <a:r>
              <a:rPr lang="en-US" sz="1800" dirty="0" smtClean="0"/>
              <a:t>Rent bills are still be available from </a:t>
            </a:r>
            <a:r>
              <a:rPr lang="en-US" sz="1800" dirty="0" smtClean="0">
                <a:solidFill>
                  <a:srgbClr val="FF0000"/>
                </a:solidFill>
              </a:rPr>
              <a:t>Rent On the Web (</a:t>
            </a:r>
            <a:r>
              <a:rPr lang="en-US" sz="1800" dirty="0" smtClean="0"/>
              <a:t>ROW)</a:t>
            </a:r>
          </a:p>
          <a:p>
            <a:pPr marL="288925" indent="-288925" algn="ctr" eaLnBrk="1" hangingPunct="1">
              <a:spcBef>
                <a:spcPts val="600"/>
              </a:spcBef>
              <a:buNone/>
            </a:pPr>
            <a:endParaRPr lang="en-US" sz="1600" dirty="0" smtClean="0"/>
          </a:p>
          <a:p>
            <a:pPr marL="288925" indent="-288925" eaLnBrk="1" hangingPunct="1">
              <a:spcBef>
                <a:spcPts val="600"/>
              </a:spcBef>
              <a:buNone/>
            </a:pPr>
            <a:endParaRPr lang="en-US" sz="1800" dirty="0" smtClean="0"/>
          </a:p>
        </p:txBody>
      </p:sp>
      <p:sp>
        <p:nvSpPr>
          <p:cNvPr id="4" name="TextBox 3"/>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A1</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Request Access Steps (Cont’d)</a:t>
            </a:r>
          </a:p>
        </p:txBody>
      </p:sp>
      <p:sp>
        <p:nvSpPr>
          <p:cNvPr id="8195" name="Rectangle 7"/>
          <p:cNvSpPr>
            <a:spLocks noGrp="1" noChangeArrowheads="1"/>
          </p:cNvSpPr>
          <p:nvPr>
            <p:ph idx="1"/>
          </p:nvPr>
        </p:nvSpPr>
        <p:spPr>
          <a:xfrm>
            <a:off x="650158" y="1356927"/>
            <a:ext cx="7947932" cy="516184"/>
          </a:xfrm>
        </p:spPr>
        <p:txBody>
          <a:bodyPr/>
          <a:lstStyle/>
          <a:p>
            <a:pPr marL="463550" lvl="1" indent="-463550" eaLnBrk="1" hangingPunct="1">
              <a:buSzPct val="100000"/>
              <a:buFont typeface="+mj-lt"/>
              <a:buAutoNum type="arabicPeriod" startAt="13"/>
            </a:pPr>
            <a:r>
              <a:rPr lang="en-US" sz="1800" dirty="0" smtClean="0"/>
              <a:t>On the VCSS main page, select the </a:t>
            </a:r>
            <a:r>
              <a:rPr lang="en-US" sz="1800" b="1" dirty="0" smtClean="0"/>
              <a:t>Login </a:t>
            </a:r>
            <a:r>
              <a:rPr lang="en-US" sz="1800" dirty="0" smtClean="0"/>
              <a:t>hyperlink.</a:t>
            </a:r>
          </a:p>
        </p:txBody>
      </p:sp>
      <p:pic>
        <p:nvPicPr>
          <p:cNvPr id="10" name="Picture 3"/>
          <p:cNvPicPr>
            <a:picLocks noChangeAspect="1" noChangeArrowheads="1"/>
          </p:cNvPicPr>
          <p:nvPr/>
        </p:nvPicPr>
        <p:blipFill>
          <a:blip r:embed="rId3" cstate="print"/>
          <a:srcRect/>
          <a:stretch>
            <a:fillRect/>
          </a:stretch>
        </p:blipFill>
        <p:spPr bwMode="auto">
          <a:xfrm>
            <a:off x="956901" y="2474728"/>
            <a:ext cx="7417827" cy="3571230"/>
          </a:xfrm>
          <a:prstGeom prst="rect">
            <a:avLst/>
          </a:prstGeom>
          <a:noFill/>
          <a:ln w="9525">
            <a:solidFill>
              <a:schemeClr val="tx1"/>
            </a:solidFill>
            <a:miter lim="800000"/>
            <a:headEnd/>
            <a:tailEnd/>
          </a:ln>
        </p:spPr>
      </p:pic>
      <p:sp>
        <p:nvSpPr>
          <p:cNvPr id="11" name="Rectangle 10"/>
          <p:cNvSpPr/>
          <p:nvPr/>
        </p:nvSpPr>
        <p:spPr bwMode="auto">
          <a:xfrm>
            <a:off x="1089696" y="3656316"/>
            <a:ext cx="588979" cy="260592"/>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 name="TextBox 5"/>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B32</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Request Access Steps (Cont’d)</a:t>
            </a:r>
          </a:p>
        </p:txBody>
      </p:sp>
      <p:sp>
        <p:nvSpPr>
          <p:cNvPr id="8195" name="Rectangle 7"/>
          <p:cNvSpPr>
            <a:spLocks noGrp="1" noChangeArrowheads="1"/>
          </p:cNvSpPr>
          <p:nvPr>
            <p:ph idx="1"/>
          </p:nvPr>
        </p:nvSpPr>
        <p:spPr>
          <a:xfrm>
            <a:off x="501445" y="1242711"/>
            <a:ext cx="7523439" cy="1087130"/>
          </a:xfrm>
        </p:spPr>
        <p:txBody>
          <a:bodyPr/>
          <a:lstStyle/>
          <a:p>
            <a:pPr marL="463550" lvl="1" indent="-463550" eaLnBrk="1" hangingPunct="1">
              <a:buSzPct val="100000"/>
              <a:buFont typeface="+mj-lt"/>
              <a:buAutoNum type="arabicPeriod" startAt="14"/>
            </a:pPr>
            <a:r>
              <a:rPr lang="en-US" sz="1800" dirty="0" smtClean="0"/>
              <a:t>On the VCSS login page, enter your login information:</a:t>
            </a:r>
          </a:p>
          <a:p>
            <a:pPr marL="688975" lvl="2" indent="-225425" eaLnBrk="1" hangingPunct="1">
              <a:buSzPct val="100000"/>
            </a:pPr>
            <a:r>
              <a:rPr lang="en-US" sz="1600" b="1" dirty="0" smtClean="0"/>
              <a:t>User ID </a:t>
            </a:r>
            <a:r>
              <a:rPr lang="en-US" sz="1600" dirty="0" smtClean="0"/>
              <a:t>and </a:t>
            </a:r>
            <a:r>
              <a:rPr lang="en-US" sz="1600" b="1" dirty="0" smtClean="0"/>
              <a:t>Password</a:t>
            </a:r>
            <a:r>
              <a:rPr lang="en-US" sz="1600" dirty="0" smtClean="0"/>
              <a:t> sent in two separate emails from GSA.</a:t>
            </a:r>
          </a:p>
          <a:p>
            <a:pPr marL="688975" lvl="2" indent="-225425" eaLnBrk="1" hangingPunct="1">
              <a:buSzPct val="100000"/>
            </a:pPr>
            <a:r>
              <a:rPr lang="en-US" sz="1600" dirty="0" smtClean="0"/>
              <a:t>Select the </a:t>
            </a:r>
            <a:r>
              <a:rPr lang="en-US" sz="1600" b="1" dirty="0" smtClean="0"/>
              <a:t>[Sign In] </a:t>
            </a:r>
            <a:r>
              <a:rPr lang="en-US" sz="1600" dirty="0" smtClean="0"/>
              <a:t>button.</a:t>
            </a:r>
          </a:p>
          <a:p>
            <a:pPr marL="688975" lvl="2" indent="-225425" eaLnBrk="1" hangingPunct="1">
              <a:buSzPct val="100000"/>
              <a:buNone/>
            </a:pPr>
            <a:endParaRPr lang="en-US" sz="1600" dirty="0" smtClean="0"/>
          </a:p>
          <a:p>
            <a:pPr marL="688975" lvl="2" indent="-225425" eaLnBrk="1" hangingPunct="1">
              <a:buSzPct val="100000"/>
              <a:buNone/>
            </a:pPr>
            <a:endParaRPr lang="en-US" sz="1600" dirty="0" smtClean="0"/>
          </a:p>
          <a:p>
            <a:pPr marL="688975" lvl="2" indent="-225425" eaLnBrk="1" hangingPunct="1">
              <a:buSzPct val="100000"/>
              <a:buNone/>
            </a:pPr>
            <a:endParaRPr lang="en-US" sz="1600" dirty="0" smtClean="0"/>
          </a:p>
          <a:p>
            <a:pPr marL="688975" lvl="2" indent="-225425" eaLnBrk="1" hangingPunct="1">
              <a:buSzPct val="100000"/>
              <a:buNone/>
            </a:pPr>
            <a:endParaRPr lang="en-US" sz="1600" dirty="0" smtClean="0"/>
          </a:p>
          <a:p>
            <a:pPr marL="688975" lvl="2" indent="-225425" eaLnBrk="1" hangingPunct="1">
              <a:buSzPct val="100000"/>
              <a:buNone/>
            </a:pPr>
            <a:endParaRPr lang="en-US" sz="1600" dirty="0" smtClean="0"/>
          </a:p>
          <a:p>
            <a:pPr marL="688975" lvl="2" indent="-225425" eaLnBrk="1" hangingPunct="1">
              <a:buSzPct val="100000"/>
              <a:buNone/>
            </a:pPr>
            <a:endParaRPr lang="en-US" sz="1600" dirty="0" smtClean="0"/>
          </a:p>
          <a:p>
            <a:pPr marL="688975" lvl="2" indent="-225425" eaLnBrk="1" hangingPunct="1">
              <a:buSzPct val="100000"/>
              <a:buNone/>
            </a:pPr>
            <a:endParaRPr lang="en-US" sz="1600" dirty="0" smtClean="0"/>
          </a:p>
          <a:p>
            <a:pPr marL="688975" lvl="2" indent="-225425" eaLnBrk="1" hangingPunct="1">
              <a:buSzPct val="100000"/>
              <a:buNone/>
            </a:pPr>
            <a:endParaRPr lang="en-US" sz="1600" dirty="0" smtClean="0"/>
          </a:p>
          <a:p>
            <a:pPr marL="688975" lvl="2" indent="-225425" eaLnBrk="1" hangingPunct="1">
              <a:buSzPct val="100000"/>
              <a:buNone/>
            </a:pPr>
            <a:endParaRPr lang="en-US" sz="1600" dirty="0" smtClean="0"/>
          </a:p>
          <a:p>
            <a:pPr marL="688975" lvl="2" indent="-225425" eaLnBrk="1" hangingPunct="1">
              <a:buSzPct val="100000"/>
              <a:buNone/>
            </a:pPr>
            <a:endParaRPr lang="en-US" sz="1600" dirty="0" smtClean="0"/>
          </a:p>
          <a:p>
            <a:pPr marL="688975" lvl="2" indent="-225425" eaLnBrk="1" hangingPunct="1">
              <a:buSzPct val="100000"/>
              <a:buNone/>
            </a:pPr>
            <a:endParaRPr lang="en-US" sz="1600" dirty="0" smtClean="0"/>
          </a:p>
          <a:p>
            <a:pPr marL="468313" lvl="1" indent="-468313" eaLnBrk="1" hangingPunct="1">
              <a:buSzPct val="100000"/>
              <a:buFont typeface="+mj-lt"/>
              <a:buAutoNum type="arabicPeriod" startAt="15"/>
            </a:pPr>
            <a:r>
              <a:rPr lang="en-US" sz="1800" dirty="0" smtClean="0"/>
              <a:t>If your login to VCSS is successful, you now have access to the VCSS account you requested access to.</a:t>
            </a:r>
          </a:p>
        </p:txBody>
      </p:sp>
      <p:pic>
        <p:nvPicPr>
          <p:cNvPr id="8" name="Picture 2" descr="C:\Documents and Settings\tgiasson\Local Settings\Temporary Internet Files\Content.IE5\NN3B8OMA\MC900432601[1].png"/>
          <p:cNvPicPr>
            <a:picLocks noChangeAspect="1" noChangeArrowheads="1"/>
          </p:cNvPicPr>
          <p:nvPr/>
        </p:nvPicPr>
        <p:blipFill>
          <a:blip r:embed="rId3" cstate="print"/>
          <a:srcRect/>
          <a:stretch>
            <a:fillRect/>
          </a:stretch>
        </p:blipFill>
        <p:spPr bwMode="auto">
          <a:xfrm>
            <a:off x="7531588" y="5992871"/>
            <a:ext cx="406566" cy="406566"/>
          </a:xfrm>
          <a:prstGeom prst="rect">
            <a:avLst/>
          </a:prstGeom>
          <a:noFill/>
        </p:spPr>
      </p:pic>
      <p:pic>
        <p:nvPicPr>
          <p:cNvPr id="9" name="Picture 1"/>
          <p:cNvPicPr>
            <a:picLocks noChangeAspect="1" noChangeArrowheads="1"/>
          </p:cNvPicPr>
          <p:nvPr/>
        </p:nvPicPr>
        <p:blipFill>
          <a:blip r:embed="rId4" cstate="print"/>
          <a:srcRect/>
          <a:stretch>
            <a:fillRect/>
          </a:stretch>
        </p:blipFill>
        <p:spPr bwMode="auto">
          <a:xfrm>
            <a:off x="1704975" y="2245693"/>
            <a:ext cx="5389872" cy="3028770"/>
          </a:xfrm>
          <a:prstGeom prst="rect">
            <a:avLst/>
          </a:prstGeom>
          <a:noFill/>
          <a:ln w="9525">
            <a:solidFill>
              <a:schemeClr val="tx1"/>
            </a:solidFill>
            <a:miter lim="800000"/>
            <a:headEnd/>
            <a:tailEnd/>
          </a:ln>
        </p:spPr>
      </p:pic>
      <p:sp>
        <p:nvSpPr>
          <p:cNvPr id="10" name="Rectangle 9"/>
          <p:cNvSpPr/>
          <p:nvPr/>
        </p:nvSpPr>
        <p:spPr bwMode="auto">
          <a:xfrm>
            <a:off x="2836611" y="3697828"/>
            <a:ext cx="1503378" cy="656376"/>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7" name="TextBox 6"/>
          <p:cNvSpPr txBox="1"/>
          <p:nvPr/>
        </p:nvSpPr>
        <p:spPr>
          <a:xfrm>
            <a:off x="1047750" y="6143625"/>
            <a:ext cx="5886449" cy="584775"/>
          </a:xfrm>
          <a:prstGeom prst="rect">
            <a:avLst/>
          </a:prstGeom>
          <a:noFill/>
          <a:ln w="12700">
            <a:solidFill>
              <a:schemeClr val="tx1"/>
            </a:solidFill>
          </a:ln>
        </p:spPr>
        <p:txBody>
          <a:bodyPr wrap="square" rtlCol="0">
            <a:spAutoFit/>
          </a:bodyPr>
          <a:lstStyle/>
          <a:p>
            <a:r>
              <a:rPr lang="en-US" sz="1600" b="1" i="1" dirty="0" smtClean="0"/>
              <a:t>Note:</a:t>
            </a:r>
            <a:r>
              <a:rPr lang="en-US" sz="1600" i="1" dirty="0" smtClean="0"/>
              <a:t>  At this point, you should update your security questions. We will review this process later in the presentation.</a:t>
            </a:r>
            <a:endParaRPr lang="en-US" sz="1600" i="1" dirty="0"/>
          </a:p>
        </p:txBody>
      </p:sp>
      <p:sp>
        <p:nvSpPr>
          <p:cNvPr id="11" name="TextBox 10"/>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B33</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descr="C:\Documents and Settings\tgiasson\Local Settings\Temporary Internet Files\Content.IE5\FMCT8VSQ\MC900438792[1].jpg"/>
          <p:cNvPicPr>
            <a:picLocks noChangeAspect="1" noChangeArrowheads="1"/>
          </p:cNvPicPr>
          <p:nvPr/>
        </p:nvPicPr>
        <p:blipFill>
          <a:blip r:embed="rId3" cstate="print"/>
          <a:srcRect/>
          <a:stretch>
            <a:fillRect/>
          </a:stretch>
        </p:blipFill>
        <p:spPr bwMode="auto">
          <a:xfrm flipV="1">
            <a:off x="7057752" y="5018891"/>
            <a:ext cx="1652446" cy="1001079"/>
          </a:xfrm>
          <a:prstGeom prst="rect">
            <a:avLst/>
          </a:prstGeom>
          <a:noFill/>
        </p:spPr>
      </p:pic>
      <p:sp>
        <p:nvSpPr>
          <p:cNvPr id="8194" name="Rectangle 6"/>
          <p:cNvSpPr>
            <a:spLocks noGrp="1" noChangeArrowheads="1"/>
          </p:cNvSpPr>
          <p:nvPr>
            <p:ph type="title"/>
          </p:nvPr>
        </p:nvSpPr>
        <p:spPr>
          <a:xfrm>
            <a:off x="455613" y="331788"/>
            <a:ext cx="8024710" cy="563562"/>
          </a:xfrm>
        </p:spPr>
        <p:txBody>
          <a:bodyPr/>
          <a:lstStyle/>
          <a:p>
            <a:pPr eaLnBrk="1" hangingPunct="1"/>
            <a:r>
              <a:rPr lang="en-US" dirty="0" smtClean="0"/>
              <a:t>Support Request Overview</a:t>
            </a:r>
          </a:p>
        </p:txBody>
      </p:sp>
      <p:sp>
        <p:nvSpPr>
          <p:cNvPr id="8195" name="Rectangle 7"/>
          <p:cNvSpPr>
            <a:spLocks noGrp="1" noChangeArrowheads="1"/>
          </p:cNvSpPr>
          <p:nvPr>
            <p:ph idx="1"/>
          </p:nvPr>
        </p:nvSpPr>
        <p:spPr>
          <a:xfrm>
            <a:off x="486696" y="1378295"/>
            <a:ext cx="8319328" cy="3276831"/>
          </a:xfrm>
        </p:spPr>
        <p:txBody>
          <a:bodyPr/>
          <a:lstStyle/>
          <a:p>
            <a:pPr marL="223838" indent="-223838" eaLnBrk="1" hangingPunct="1">
              <a:spcBef>
                <a:spcPts val="600"/>
              </a:spcBef>
            </a:pPr>
            <a:r>
              <a:rPr lang="en-US" sz="2000" b="1" dirty="0" smtClean="0"/>
              <a:t>Support requests can be created from the GSA Launch Page.</a:t>
            </a:r>
          </a:p>
          <a:p>
            <a:pPr marL="223838" indent="-223838" eaLnBrk="1" hangingPunct="1">
              <a:spcBef>
                <a:spcPts val="600"/>
              </a:spcBef>
            </a:pPr>
            <a:endParaRPr lang="en-US" sz="2000" b="1" dirty="0" smtClean="0"/>
          </a:p>
          <a:p>
            <a:pPr marL="223838" indent="-223838" eaLnBrk="1" hangingPunct="1">
              <a:spcBef>
                <a:spcPts val="600"/>
              </a:spcBef>
            </a:pPr>
            <a:r>
              <a:rPr lang="en-US" sz="2000" dirty="0" smtClean="0"/>
              <a:t>The following types of support requests can be created:</a:t>
            </a:r>
          </a:p>
          <a:p>
            <a:pPr marL="223838" indent="-223838" eaLnBrk="1" hangingPunct="1">
              <a:spcBef>
                <a:spcPts val="600"/>
              </a:spcBef>
            </a:pPr>
            <a:endParaRPr lang="en-US" sz="2000" b="1" dirty="0" smtClean="0"/>
          </a:p>
          <a:p>
            <a:pPr marL="679450" lvl="1" indent="-342900" eaLnBrk="1" hangingPunct="1">
              <a:spcBef>
                <a:spcPts val="600"/>
              </a:spcBef>
              <a:buFont typeface="+mj-lt"/>
              <a:buAutoNum type="arabicPeriod"/>
            </a:pPr>
            <a:r>
              <a:rPr lang="en-US" sz="1800" dirty="0" smtClean="0"/>
              <a:t>Change Account Administrator</a:t>
            </a:r>
          </a:p>
          <a:p>
            <a:pPr marL="679450" lvl="1" indent="-342900" eaLnBrk="1" hangingPunct="1">
              <a:spcBef>
                <a:spcPts val="600"/>
              </a:spcBef>
              <a:buFont typeface="+mj-lt"/>
              <a:buAutoNum type="arabicPeriod"/>
            </a:pPr>
            <a:r>
              <a:rPr lang="en-US" sz="1800" dirty="0" smtClean="0"/>
              <a:t>Remove Account</a:t>
            </a:r>
          </a:p>
          <a:p>
            <a:pPr marL="679450" lvl="1" indent="-342900" eaLnBrk="1" hangingPunct="1">
              <a:spcBef>
                <a:spcPts val="600"/>
              </a:spcBef>
              <a:buFont typeface="+mj-lt"/>
              <a:buAutoNum type="arabicPeriod"/>
            </a:pPr>
            <a:r>
              <a:rPr lang="en-US" sz="1800" dirty="0" smtClean="0"/>
              <a:t>Remove from VCSS</a:t>
            </a:r>
          </a:p>
          <a:p>
            <a:pPr marL="679450" lvl="1" indent="-342900" eaLnBrk="1" hangingPunct="1">
              <a:spcBef>
                <a:spcPts val="600"/>
              </a:spcBef>
              <a:buFont typeface="+mj-lt"/>
              <a:buAutoNum type="arabicPeriod"/>
            </a:pPr>
            <a:r>
              <a:rPr lang="en-US" sz="1800" dirty="0" smtClean="0"/>
              <a:t>Update User Profile</a:t>
            </a:r>
          </a:p>
        </p:txBody>
      </p:sp>
      <p:sp>
        <p:nvSpPr>
          <p:cNvPr id="6" name="TextBox 5"/>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B34</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Support Request Steps</a:t>
            </a:r>
          </a:p>
        </p:txBody>
      </p:sp>
      <p:sp>
        <p:nvSpPr>
          <p:cNvPr id="9" name="Rectangle 7"/>
          <p:cNvSpPr txBox="1">
            <a:spLocks noChangeArrowheads="1"/>
          </p:cNvSpPr>
          <p:nvPr/>
        </p:nvSpPr>
        <p:spPr bwMode="auto">
          <a:xfrm>
            <a:off x="376566" y="1147299"/>
            <a:ext cx="8767433" cy="22366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3550" lvl="1" indent="-463550">
              <a:spcBef>
                <a:spcPct val="20000"/>
              </a:spcBef>
              <a:buClr>
                <a:srgbClr val="AF242B"/>
              </a:buClr>
              <a:buSzPct val="100000"/>
              <a:buFont typeface="Wingdings" pitchFamily="2" charset="2"/>
              <a:buChar char="w"/>
              <a:defRPr/>
            </a:pPr>
            <a:r>
              <a:rPr lang="en-US" sz="2000" dirty="0" smtClean="0"/>
              <a:t>To create a support request, perform the following steps covered in the next few slides.</a:t>
            </a:r>
            <a:endParaRPr kumimoji="0" lang="en-US" sz="2000" b="0" i="0" u="none" strike="noStrike" kern="0" cap="none" spc="0" normalizeH="0" baseline="0" noProof="0" dirty="0" smtClean="0">
              <a:ln>
                <a:noFill/>
              </a:ln>
              <a:solidFill>
                <a:schemeClr val="tx1"/>
              </a:solidFill>
              <a:effectLst/>
              <a:uLnTx/>
              <a:uFillTx/>
              <a:latin typeface="+mn-lt"/>
            </a:endParaRPr>
          </a:p>
          <a:p>
            <a:pPr marL="463550" marR="0" lvl="1" indent="-463550" algn="l" defTabSz="914400" rtl="0" eaLnBrk="1" fontAlgn="base" latinLnBrk="0" hangingPunct="1">
              <a:lnSpc>
                <a:spcPct val="100000"/>
              </a:lnSpc>
              <a:spcBef>
                <a:spcPct val="20000"/>
              </a:spcBef>
              <a:spcAft>
                <a:spcPct val="0"/>
              </a:spcAft>
              <a:buClr>
                <a:srgbClr val="AF242B"/>
              </a:buClr>
              <a:buSzPct val="100000"/>
              <a:buFont typeface="Wingdings" pitchFamily="2" charset="2"/>
              <a:buNone/>
              <a:tabLst/>
              <a:defRPr/>
            </a:pPr>
            <a:endParaRPr kumimoji="0" lang="en-US" sz="100" b="0" i="0" u="none" strike="noStrike" kern="0" cap="none" spc="0" normalizeH="0" baseline="0" noProof="0" dirty="0" smtClean="0">
              <a:ln>
                <a:noFill/>
              </a:ln>
              <a:solidFill>
                <a:schemeClr val="tx1"/>
              </a:solidFill>
              <a:effectLst/>
              <a:uLnTx/>
              <a:uFillTx/>
              <a:latin typeface="+mn-lt"/>
            </a:endParaRPr>
          </a:p>
          <a:p>
            <a:pPr marL="914400" lvl="1" indent="-450850">
              <a:spcBef>
                <a:spcPct val="20000"/>
              </a:spcBef>
              <a:buClr>
                <a:srgbClr val="AF242B"/>
              </a:buClr>
              <a:buSzPct val="100000"/>
              <a:buFont typeface="+mj-lt"/>
              <a:buAutoNum type="arabicPeriod"/>
              <a:defRPr/>
            </a:pPr>
            <a:r>
              <a:rPr kumimoji="0" lang="en-US" sz="1800" b="0" i="0" u="none" strike="noStrike" kern="0" cap="none" spc="0" normalizeH="0" baseline="0" noProof="0" dirty="0" smtClean="0">
                <a:ln>
                  <a:noFill/>
                </a:ln>
                <a:solidFill>
                  <a:schemeClr val="tx1"/>
                </a:solidFill>
                <a:effectLst/>
                <a:uLnTx/>
                <a:uFillTx/>
                <a:latin typeface="+mn-lt"/>
              </a:rPr>
              <a:t>Go to the </a:t>
            </a:r>
            <a:r>
              <a:rPr kumimoji="0" lang="en-US" sz="1800" b="1" i="0" u="none" strike="noStrike" kern="0" cap="none" spc="0" normalizeH="0" baseline="0" noProof="0" dirty="0" smtClean="0">
                <a:ln>
                  <a:noFill/>
                </a:ln>
                <a:solidFill>
                  <a:schemeClr val="tx1"/>
                </a:solidFill>
                <a:effectLst/>
                <a:uLnTx/>
                <a:uFillTx/>
                <a:latin typeface="+mn-lt"/>
              </a:rPr>
              <a:t>GSA launch page</a:t>
            </a:r>
            <a:r>
              <a:rPr kumimoji="0" lang="en-US" sz="1800" b="0" i="0" u="none" strike="noStrike" kern="0" cap="none" spc="0" normalizeH="0" baseline="0" noProof="0" dirty="0" smtClean="0">
                <a:ln>
                  <a:noFill/>
                </a:ln>
                <a:solidFill>
                  <a:schemeClr val="tx1"/>
                </a:solidFill>
                <a:effectLst/>
                <a:uLnTx/>
                <a:uFillTx/>
                <a:latin typeface="+mn-lt"/>
              </a:rPr>
              <a:t> (</a:t>
            </a:r>
            <a:r>
              <a:rPr lang="en-US" u="sng" dirty="0" smtClean="0"/>
              <a:t>http://vcss.gsa.gov</a:t>
            </a:r>
            <a:r>
              <a:rPr kumimoji="0" lang="en-US" sz="1800" b="0" i="0" u="none" strike="noStrike" kern="0" cap="none" spc="0" normalizeH="0" baseline="0" noProof="0" dirty="0" smtClean="0">
                <a:ln>
                  <a:noFill/>
                </a:ln>
                <a:solidFill>
                  <a:schemeClr val="tx1"/>
                </a:solidFill>
                <a:effectLst/>
                <a:uLnTx/>
                <a:uFillTx/>
                <a:latin typeface="+mn-lt"/>
              </a:rPr>
              <a:t>) and select the </a:t>
            </a:r>
            <a:r>
              <a:rPr kumimoji="0" lang="en-US" sz="1800" b="1" i="0" u="none" strike="noStrike" kern="0" cap="none" spc="0" normalizeH="0" baseline="0" noProof="0" dirty="0" smtClean="0">
                <a:ln>
                  <a:noFill/>
                </a:ln>
                <a:solidFill>
                  <a:schemeClr val="tx1"/>
                </a:solidFill>
                <a:effectLst/>
                <a:uLnTx/>
                <a:uFillTx/>
                <a:latin typeface="+mn-lt"/>
              </a:rPr>
              <a:t>Support Request </a:t>
            </a:r>
            <a:r>
              <a:rPr kumimoji="0" lang="en-US" sz="1800" b="0" i="0" u="none" strike="noStrike" kern="0" cap="none" spc="0" normalizeH="0" baseline="0" noProof="0" dirty="0" smtClean="0">
                <a:ln>
                  <a:noFill/>
                </a:ln>
                <a:solidFill>
                  <a:schemeClr val="tx1"/>
                </a:solidFill>
                <a:effectLst/>
                <a:uLnTx/>
                <a:uFillTx/>
                <a:latin typeface="+mn-lt"/>
              </a:rPr>
              <a:t>button to create a support request.</a:t>
            </a:r>
          </a:p>
        </p:txBody>
      </p:sp>
      <p:sp>
        <p:nvSpPr>
          <p:cNvPr id="6" name="TextBox 5"/>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B35</a:t>
            </a:r>
            <a:endParaRPr lang="en-US" sz="1200" dirty="0">
              <a:solidFill>
                <a:schemeClr val="tx1">
                  <a:lumMod val="65000"/>
                  <a:lumOff val="35000"/>
                </a:schemeClr>
              </a:solidFill>
            </a:endParaRPr>
          </a:p>
        </p:txBody>
      </p:sp>
      <p:pic>
        <p:nvPicPr>
          <p:cNvPr id="10" name="Picture 3"/>
          <p:cNvPicPr>
            <a:picLocks noChangeAspect="1" noChangeArrowheads="1"/>
          </p:cNvPicPr>
          <p:nvPr/>
        </p:nvPicPr>
        <p:blipFill>
          <a:blip r:embed="rId3" cstate="print"/>
          <a:srcRect/>
          <a:stretch>
            <a:fillRect/>
          </a:stretch>
        </p:blipFill>
        <p:spPr bwMode="auto">
          <a:xfrm>
            <a:off x="1280043" y="2775099"/>
            <a:ext cx="6747550" cy="3976572"/>
          </a:xfrm>
          <a:prstGeom prst="rect">
            <a:avLst/>
          </a:prstGeom>
          <a:noFill/>
          <a:ln w="9525">
            <a:solidFill>
              <a:schemeClr val="tx1">
                <a:lumMod val="95000"/>
                <a:lumOff val="5000"/>
              </a:schemeClr>
            </a:solidFill>
            <a:miter lim="800000"/>
            <a:headEnd/>
            <a:tailEnd/>
          </a:ln>
        </p:spPr>
      </p:pic>
      <p:sp>
        <p:nvSpPr>
          <p:cNvPr id="12" name="Rectangle 11"/>
          <p:cNvSpPr/>
          <p:nvPr/>
        </p:nvSpPr>
        <p:spPr bwMode="auto">
          <a:xfrm>
            <a:off x="5340267" y="4285014"/>
            <a:ext cx="1477925" cy="882409"/>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Support Request Steps (Cont’d)</a:t>
            </a:r>
          </a:p>
        </p:txBody>
      </p:sp>
      <p:sp>
        <p:nvSpPr>
          <p:cNvPr id="9" name="Rectangle 7"/>
          <p:cNvSpPr txBox="1">
            <a:spLocks noChangeArrowheads="1"/>
          </p:cNvSpPr>
          <p:nvPr/>
        </p:nvSpPr>
        <p:spPr bwMode="auto">
          <a:xfrm>
            <a:off x="376566" y="1907299"/>
            <a:ext cx="4919829" cy="22366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3550" marR="0" lvl="1" indent="-463550" algn="l" defTabSz="914400" rtl="0" eaLnBrk="1" fontAlgn="base" latinLnBrk="0" hangingPunct="1">
              <a:lnSpc>
                <a:spcPct val="100000"/>
              </a:lnSpc>
              <a:spcBef>
                <a:spcPct val="20000"/>
              </a:spcBef>
              <a:spcAft>
                <a:spcPct val="0"/>
              </a:spcAft>
              <a:buClr>
                <a:srgbClr val="AF242B"/>
              </a:buClr>
              <a:buSzPct val="100000"/>
              <a:buFont typeface="Wingdings" pitchFamily="2" charset="2"/>
              <a:buNone/>
              <a:tabLst/>
              <a:defRPr/>
            </a:pPr>
            <a:endParaRPr kumimoji="0" lang="en-US" sz="100" b="0" i="0" u="none" strike="noStrike" kern="0" cap="none" spc="0" normalizeH="0" baseline="0" noProof="0" dirty="0" smtClean="0">
              <a:ln>
                <a:noFill/>
              </a:ln>
              <a:solidFill>
                <a:schemeClr val="tx1"/>
              </a:solidFill>
              <a:effectLst/>
              <a:uLnTx/>
              <a:uFillTx/>
              <a:latin typeface="+mn-lt"/>
            </a:endParaRPr>
          </a:p>
          <a:p>
            <a:pPr marL="457200" indent="-450850">
              <a:spcBef>
                <a:spcPct val="20000"/>
              </a:spcBef>
              <a:buClr>
                <a:srgbClr val="AF242B"/>
              </a:buClr>
              <a:buSzPct val="100000"/>
              <a:buFont typeface="+mj-lt"/>
              <a:buAutoNum type="arabicPeriod" startAt="2"/>
              <a:defRPr/>
            </a:pPr>
            <a:r>
              <a:rPr kumimoji="0" lang="en-US" b="0" i="0" u="none" strike="noStrike" kern="0" cap="none" spc="0" normalizeH="0" baseline="0" noProof="0" dirty="0" smtClean="0">
                <a:ln>
                  <a:noFill/>
                </a:ln>
                <a:solidFill>
                  <a:schemeClr val="tx1"/>
                </a:solidFill>
                <a:effectLst/>
                <a:uLnTx/>
                <a:uFillTx/>
                <a:latin typeface="+mn-lt"/>
              </a:rPr>
              <a:t>Fill out the fields</a:t>
            </a:r>
            <a:r>
              <a:rPr kumimoji="0" lang="en-US" b="0" i="0" u="none" strike="noStrike" kern="0" cap="none" spc="0" normalizeH="0" noProof="0" dirty="0" smtClean="0">
                <a:ln>
                  <a:noFill/>
                </a:ln>
                <a:solidFill>
                  <a:schemeClr val="tx1"/>
                </a:solidFill>
                <a:effectLst/>
                <a:uLnTx/>
                <a:uFillTx/>
                <a:latin typeface="+mn-lt"/>
              </a:rPr>
              <a:t> of the support request, including:</a:t>
            </a:r>
          </a:p>
          <a:p>
            <a:pPr marL="914400" lvl="1" indent="-450850">
              <a:spcBef>
                <a:spcPct val="20000"/>
              </a:spcBef>
              <a:buClr>
                <a:srgbClr val="AF242B"/>
              </a:buClr>
              <a:buSzPct val="100000"/>
              <a:buFont typeface="Arial" pitchFamily="34" charset="0"/>
              <a:buChar char="•"/>
              <a:defRPr/>
            </a:pPr>
            <a:r>
              <a:rPr lang="en-US" kern="0" dirty="0" smtClean="0">
                <a:latin typeface="+mn-lt"/>
              </a:rPr>
              <a:t>Topic: </a:t>
            </a:r>
          </a:p>
          <a:p>
            <a:pPr marL="914400" lvl="1" indent="-450850">
              <a:spcBef>
                <a:spcPct val="20000"/>
              </a:spcBef>
              <a:buClr>
                <a:srgbClr val="AF242B"/>
              </a:buClr>
              <a:buSzPct val="100000"/>
              <a:buFont typeface="Arial" pitchFamily="34" charset="0"/>
              <a:buChar char="•"/>
              <a:defRPr/>
            </a:pPr>
            <a:r>
              <a:rPr lang="en-US" kern="0" dirty="0" smtClean="0">
                <a:latin typeface="+mn-lt"/>
              </a:rPr>
              <a:t>I am a (Vendor or Customer)</a:t>
            </a:r>
          </a:p>
          <a:p>
            <a:pPr marL="914400" lvl="1" indent="-450850">
              <a:spcBef>
                <a:spcPct val="20000"/>
              </a:spcBef>
              <a:buClr>
                <a:srgbClr val="AF242B"/>
              </a:buClr>
              <a:buSzPct val="100000"/>
              <a:buFont typeface="Arial" pitchFamily="34" charset="0"/>
              <a:buChar char="•"/>
              <a:defRPr/>
            </a:pPr>
            <a:r>
              <a:rPr lang="en-US" kern="0" baseline="0" dirty="0" smtClean="0">
                <a:latin typeface="+mn-lt"/>
              </a:rPr>
              <a:t>Name</a:t>
            </a:r>
            <a:r>
              <a:rPr lang="en-US" kern="0" dirty="0" smtClean="0">
                <a:latin typeface="+mn-lt"/>
              </a:rPr>
              <a:t> (first and last)</a:t>
            </a:r>
          </a:p>
          <a:p>
            <a:pPr marL="914400" lvl="1" indent="-450850">
              <a:spcBef>
                <a:spcPct val="20000"/>
              </a:spcBef>
              <a:buClr>
                <a:srgbClr val="AF242B"/>
              </a:buClr>
              <a:buSzPct val="100000"/>
              <a:buFont typeface="Arial" pitchFamily="34" charset="0"/>
              <a:buChar char="•"/>
              <a:defRPr/>
            </a:pPr>
            <a:r>
              <a:rPr lang="en-US" kern="0" dirty="0" smtClean="0"/>
              <a:t>Email</a:t>
            </a:r>
          </a:p>
          <a:p>
            <a:pPr marL="914400" lvl="1" indent="-450850">
              <a:spcBef>
                <a:spcPct val="20000"/>
              </a:spcBef>
              <a:buClr>
                <a:srgbClr val="AF242B"/>
              </a:buClr>
              <a:buSzPct val="100000"/>
              <a:buFont typeface="Arial" pitchFamily="34" charset="0"/>
              <a:buChar char="•"/>
              <a:defRPr/>
            </a:pPr>
            <a:r>
              <a:rPr lang="en-US" kern="0" dirty="0" smtClean="0"/>
              <a:t>Phone</a:t>
            </a:r>
          </a:p>
          <a:p>
            <a:pPr marL="914400" lvl="1" indent="-450850">
              <a:spcBef>
                <a:spcPct val="20000"/>
              </a:spcBef>
              <a:buClr>
                <a:srgbClr val="AF242B"/>
              </a:buClr>
              <a:buSzPct val="100000"/>
              <a:buFont typeface="Arial" pitchFamily="34" charset="0"/>
              <a:buChar char="•"/>
              <a:defRPr/>
            </a:pPr>
            <a:r>
              <a:rPr lang="en-US" kern="0" dirty="0" smtClean="0"/>
              <a:t>Describe your request</a:t>
            </a:r>
            <a:endParaRPr lang="en-US" kern="0" dirty="0" smtClean="0">
              <a:latin typeface="+mn-lt"/>
            </a:endParaRPr>
          </a:p>
          <a:p>
            <a:pPr marL="457200" lvl="2" indent="-450850">
              <a:spcBef>
                <a:spcPct val="20000"/>
              </a:spcBef>
              <a:buClr>
                <a:srgbClr val="AF242B"/>
              </a:buClr>
              <a:buSzPct val="100000"/>
              <a:buFont typeface="+mj-lt"/>
              <a:buAutoNum type="arabicPeriod" startAt="3"/>
              <a:defRPr/>
            </a:pPr>
            <a:endParaRPr lang="en-US" dirty="0" smtClean="0"/>
          </a:p>
          <a:p>
            <a:pPr marL="457200" lvl="2" indent="-450850">
              <a:spcBef>
                <a:spcPct val="20000"/>
              </a:spcBef>
              <a:buClr>
                <a:srgbClr val="AF242B"/>
              </a:buClr>
              <a:buSzPct val="100000"/>
              <a:buFont typeface="+mj-lt"/>
              <a:buAutoNum type="arabicPeriod" startAt="3"/>
              <a:defRPr/>
            </a:pPr>
            <a:r>
              <a:rPr lang="en-US" dirty="0" smtClean="0"/>
              <a:t>Enter the code from the image and select the </a:t>
            </a:r>
            <a:r>
              <a:rPr lang="en-US" b="1" dirty="0" smtClean="0"/>
              <a:t>Submit </a:t>
            </a:r>
            <a:r>
              <a:rPr lang="en-US" dirty="0" smtClean="0"/>
              <a:t>button.</a:t>
            </a:r>
          </a:p>
          <a:p>
            <a:pPr marL="457200" indent="-450850">
              <a:spcBef>
                <a:spcPct val="20000"/>
              </a:spcBef>
              <a:buClr>
                <a:srgbClr val="AF242B"/>
              </a:buClr>
              <a:buSzPct val="100000"/>
              <a:buFont typeface="+mj-lt"/>
              <a:buAutoNum type="arabicPeriod" startAt="3"/>
              <a:defRPr/>
            </a:pPr>
            <a:endParaRPr lang="en-US" kern="0" baseline="0" dirty="0" smtClean="0">
              <a:latin typeface="+mn-lt"/>
            </a:endParaRPr>
          </a:p>
        </p:txBody>
      </p:sp>
      <p:sp>
        <p:nvSpPr>
          <p:cNvPr id="6" name="TextBox 5"/>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B36</a:t>
            </a:r>
            <a:endParaRPr lang="en-US" sz="1200" dirty="0">
              <a:solidFill>
                <a:schemeClr val="tx1">
                  <a:lumMod val="65000"/>
                  <a:lumOff val="35000"/>
                </a:schemeClr>
              </a:solidFill>
            </a:endParaRPr>
          </a:p>
        </p:txBody>
      </p:sp>
      <p:pic>
        <p:nvPicPr>
          <p:cNvPr id="2051" name="Picture 3"/>
          <p:cNvPicPr>
            <a:picLocks noChangeAspect="1" noChangeArrowheads="1"/>
          </p:cNvPicPr>
          <p:nvPr/>
        </p:nvPicPr>
        <p:blipFill>
          <a:blip r:embed="rId3" cstate="print"/>
          <a:srcRect/>
          <a:stretch>
            <a:fillRect/>
          </a:stretch>
        </p:blipFill>
        <p:spPr bwMode="auto">
          <a:xfrm>
            <a:off x="5460240" y="1175661"/>
            <a:ext cx="3132217" cy="5551714"/>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References</a:t>
            </a:r>
          </a:p>
        </p:txBody>
      </p:sp>
      <p:sp>
        <p:nvSpPr>
          <p:cNvPr id="11" name="TextBox 10"/>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B37</a:t>
            </a:r>
            <a:endParaRPr lang="en-US" sz="1200" dirty="0">
              <a:solidFill>
                <a:schemeClr val="tx1">
                  <a:lumMod val="65000"/>
                  <a:lumOff val="35000"/>
                </a:schemeClr>
              </a:solidFill>
            </a:endParaRPr>
          </a:p>
        </p:txBody>
      </p:sp>
      <p:sp>
        <p:nvSpPr>
          <p:cNvPr id="13" name="Rectangle 7"/>
          <p:cNvSpPr>
            <a:spLocks noGrp="1" noChangeArrowheads="1"/>
          </p:cNvSpPr>
          <p:nvPr>
            <p:ph idx="1"/>
          </p:nvPr>
        </p:nvSpPr>
        <p:spPr>
          <a:xfrm>
            <a:off x="637632" y="1431448"/>
            <a:ext cx="8229600" cy="4603592"/>
          </a:xfrm>
        </p:spPr>
        <p:txBody>
          <a:bodyPr/>
          <a:lstStyle/>
          <a:p>
            <a:pPr marL="231775" lvl="2" eaLnBrk="1" hangingPunct="1"/>
            <a:r>
              <a:rPr lang="en-US" sz="2000" b="1" dirty="0" smtClean="0"/>
              <a:t>Return to the GSA VCSS Launch Page to access other segments of the VCSS presentation:  </a:t>
            </a:r>
            <a:r>
              <a:rPr lang="en-US" sz="1800" b="1" u="sng" dirty="0" smtClean="0"/>
              <a:t>http://vcss.gsa.gov</a:t>
            </a:r>
            <a:r>
              <a:rPr lang="en-US" sz="1800" dirty="0" smtClean="0"/>
              <a:t>.</a:t>
            </a:r>
            <a:endParaRPr lang="en-US" sz="2000" b="1" dirty="0" smtClean="0"/>
          </a:p>
          <a:p>
            <a:pPr eaLnBrk="1" hangingPunct="1">
              <a:buNone/>
            </a:pPr>
            <a:endParaRPr lang="en-US" sz="2000" b="1" dirty="0" smtClean="0"/>
          </a:p>
          <a:p>
            <a:pPr marL="625475" lvl="1" indent="-288925" eaLnBrk="1" hangingPunct="1">
              <a:spcBef>
                <a:spcPts val="600"/>
              </a:spcBef>
              <a:spcAft>
                <a:spcPts val="600"/>
              </a:spcAft>
            </a:pPr>
            <a:r>
              <a:rPr lang="en-US" sz="1800" b="1" dirty="0" smtClean="0"/>
              <a:t>Segment 1:  </a:t>
            </a:r>
            <a:r>
              <a:rPr lang="en-US" sz="1800" dirty="0" smtClean="0"/>
              <a:t>Introduction</a:t>
            </a:r>
            <a:endParaRPr lang="en-US" sz="1800" i="1" dirty="0" smtClean="0"/>
          </a:p>
          <a:p>
            <a:pPr marL="625475" lvl="1" indent="-288925" eaLnBrk="1" hangingPunct="1">
              <a:spcBef>
                <a:spcPts val="600"/>
              </a:spcBef>
              <a:spcAft>
                <a:spcPts val="600"/>
              </a:spcAft>
            </a:pPr>
            <a:r>
              <a:rPr lang="en-US" sz="1800" b="1" dirty="0" smtClean="0"/>
              <a:t>Segment 2:</a:t>
            </a:r>
            <a:r>
              <a:rPr lang="en-US" sz="1800" dirty="0" smtClean="0"/>
              <a:t>  VCSS Account Registration &amp; Requesting Access</a:t>
            </a:r>
            <a:endParaRPr lang="en-US" sz="1800" i="1" dirty="0" smtClean="0"/>
          </a:p>
          <a:p>
            <a:pPr marL="625475" lvl="1" indent="-288925" eaLnBrk="1" hangingPunct="1">
              <a:spcBef>
                <a:spcPts val="600"/>
              </a:spcBef>
              <a:spcAft>
                <a:spcPts val="600"/>
              </a:spcAft>
            </a:pPr>
            <a:r>
              <a:rPr lang="en-US" sz="1800" b="1" dirty="0" smtClean="0"/>
              <a:t>Segment 3:  </a:t>
            </a:r>
            <a:r>
              <a:rPr lang="en-US" sz="1800" dirty="0" smtClean="0"/>
              <a:t>Basic Navigation</a:t>
            </a:r>
            <a:endParaRPr lang="en-US" sz="1800" i="1" dirty="0" smtClean="0"/>
          </a:p>
          <a:p>
            <a:pPr marL="625475" lvl="1" indent="-288925" eaLnBrk="1" hangingPunct="1">
              <a:spcBef>
                <a:spcPts val="600"/>
              </a:spcBef>
              <a:spcAft>
                <a:spcPts val="600"/>
              </a:spcAft>
            </a:pPr>
            <a:r>
              <a:rPr lang="en-US" sz="1800" b="1" dirty="0" smtClean="0"/>
              <a:t>Segment 4:  </a:t>
            </a:r>
            <a:r>
              <a:rPr lang="en-US" sz="1800" dirty="0" smtClean="0"/>
              <a:t>Account Information</a:t>
            </a:r>
          </a:p>
          <a:p>
            <a:pPr marL="625475" lvl="1" indent="-288925" eaLnBrk="1" hangingPunct="1">
              <a:spcBef>
                <a:spcPts val="600"/>
              </a:spcBef>
              <a:spcAft>
                <a:spcPts val="600"/>
              </a:spcAft>
            </a:pPr>
            <a:r>
              <a:rPr lang="en-US" sz="1800" b="1" dirty="0" smtClean="0"/>
              <a:t>Segment 5:  </a:t>
            </a:r>
            <a:r>
              <a:rPr lang="en-US" sz="1800" dirty="0" smtClean="0"/>
              <a:t>Statement and Dispute Information</a:t>
            </a:r>
          </a:p>
          <a:p>
            <a:pPr marL="625475" lvl="1" indent="-288925" eaLnBrk="1" hangingPunct="1">
              <a:spcBef>
                <a:spcPts val="600"/>
              </a:spcBef>
              <a:spcAft>
                <a:spcPts val="600"/>
              </a:spcAft>
            </a:pPr>
            <a:r>
              <a:rPr lang="en-US" sz="1800" b="1" dirty="0" smtClean="0"/>
              <a:t>Segment 6:  </a:t>
            </a:r>
            <a:r>
              <a:rPr lang="en-US" sz="1800" dirty="0" smtClean="0"/>
              <a:t>Customer Payment Information</a:t>
            </a:r>
          </a:p>
          <a:p>
            <a:pPr marL="625475" lvl="1" indent="-288925" eaLnBrk="1" hangingPunct="1">
              <a:spcBef>
                <a:spcPts val="600"/>
              </a:spcBef>
              <a:spcAft>
                <a:spcPts val="600"/>
              </a:spcAft>
            </a:pPr>
            <a:r>
              <a:rPr lang="en-US" sz="1800" b="1" dirty="0" smtClean="0"/>
              <a:t>Segment 7:  </a:t>
            </a:r>
            <a:r>
              <a:rPr lang="en-US" sz="1800" dirty="0" smtClean="0"/>
              <a:t>Correspondence Information</a:t>
            </a:r>
          </a:p>
          <a:p>
            <a:pPr marL="625475" lvl="1" indent="-288925" eaLnBrk="1" hangingPunct="1">
              <a:spcBef>
                <a:spcPts val="600"/>
              </a:spcBef>
              <a:spcAft>
                <a:spcPts val="600"/>
              </a:spcAft>
            </a:pPr>
            <a:r>
              <a:rPr lang="en-US" sz="1800" b="1" dirty="0" smtClean="0"/>
              <a:t>Segment 8:  </a:t>
            </a:r>
            <a:r>
              <a:rPr lang="en-US" sz="1800" dirty="0" smtClean="0"/>
              <a:t>External Applications Information</a:t>
            </a:r>
            <a:endParaRPr lang="en-US" sz="1800" b="1" u="sng"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383058" y="2150077"/>
            <a:ext cx="8760941" cy="159402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146" name="Rectangle 6"/>
          <p:cNvSpPr>
            <a:spLocks noGrp="1" noChangeArrowheads="1"/>
          </p:cNvSpPr>
          <p:nvPr>
            <p:ph type="title"/>
          </p:nvPr>
        </p:nvSpPr>
        <p:spPr/>
        <p:txBody>
          <a:bodyPr/>
          <a:lstStyle/>
          <a:p>
            <a:pPr eaLnBrk="1" hangingPunct="1"/>
            <a:r>
              <a:rPr lang="en-US" dirty="0" smtClean="0"/>
              <a:t>Table of Contents</a:t>
            </a:r>
          </a:p>
        </p:txBody>
      </p:sp>
      <p:sp>
        <p:nvSpPr>
          <p:cNvPr id="7" name="Rectangle 7"/>
          <p:cNvSpPr>
            <a:spLocks noGrp="1" noChangeArrowheads="1"/>
          </p:cNvSpPr>
          <p:nvPr>
            <p:ph idx="1"/>
          </p:nvPr>
        </p:nvSpPr>
        <p:spPr>
          <a:xfrm>
            <a:off x="382138" y="1253036"/>
            <a:ext cx="8761862" cy="5098338"/>
          </a:xfrm>
        </p:spPr>
        <p:txBody>
          <a:bodyPr/>
          <a:lstStyle/>
          <a:p>
            <a:pPr marL="288925" indent="-288925" eaLnBrk="1" hangingPunct="1">
              <a:spcBef>
                <a:spcPts val="600"/>
              </a:spcBef>
              <a:spcAft>
                <a:spcPts val="600"/>
              </a:spcAft>
            </a:pPr>
            <a:r>
              <a:rPr lang="en-US" sz="1800" b="1" dirty="0" smtClean="0"/>
              <a:t>Segment 1:  </a:t>
            </a:r>
            <a:r>
              <a:rPr lang="en-US" sz="1800" dirty="0" smtClean="0"/>
              <a:t>Introduction </a:t>
            </a:r>
            <a:r>
              <a:rPr lang="en-US" sz="1800" i="1" dirty="0" smtClean="0"/>
              <a:t>(Slides A1 - A5)</a:t>
            </a:r>
          </a:p>
          <a:p>
            <a:pPr marL="288925" indent="-288925" eaLnBrk="1" hangingPunct="1">
              <a:spcBef>
                <a:spcPts val="600"/>
              </a:spcBef>
              <a:spcAft>
                <a:spcPts val="600"/>
              </a:spcAft>
            </a:pPr>
            <a:r>
              <a:rPr lang="en-US" sz="1800" b="1" dirty="0" smtClean="0"/>
              <a:t>Segment 2:</a:t>
            </a:r>
            <a:r>
              <a:rPr lang="en-US" sz="1800" dirty="0" smtClean="0"/>
              <a:t>  VCSS Account Registration &amp; Requesting Access </a:t>
            </a:r>
            <a:r>
              <a:rPr lang="en-US" sz="1800" i="1" dirty="0" smtClean="0"/>
              <a:t>(Slides B1 - B37)</a:t>
            </a:r>
          </a:p>
          <a:p>
            <a:pPr marL="288925" indent="-288925" eaLnBrk="1" hangingPunct="1">
              <a:spcBef>
                <a:spcPts val="600"/>
              </a:spcBef>
              <a:spcAft>
                <a:spcPts val="600"/>
              </a:spcAft>
            </a:pPr>
            <a:r>
              <a:rPr lang="en-US" sz="1800" b="1" dirty="0" smtClean="0"/>
              <a:t>Segment 3:  </a:t>
            </a:r>
            <a:r>
              <a:rPr lang="en-US" sz="1800" dirty="0" smtClean="0"/>
              <a:t>Basic Navigation </a:t>
            </a:r>
            <a:r>
              <a:rPr lang="en-US" sz="1800" i="1" dirty="0" smtClean="0"/>
              <a:t>(Slides C1 - C35)</a:t>
            </a:r>
          </a:p>
          <a:p>
            <a:pPr marL="625475" lvl="1" indent="-288925" eaLnBrk="1" hangingPunct="1">
              <a:spcBef>
                <a:spcPts val="600"/>
              </a:spcBef>
              <a:spcAft>
                <a:spcPts val="600"/>
              </a:spcAft>
            </a:pPr>
            <a:r>
              <a:rPr lang="en-US" sz="1600" dirty="0" smtClean="0"/>
              <a:t>Log into VCSS</a:t>
            </a:r>
          </a:p>
          <a:p>
            <a:pPr marL="625475" lvl="1" indent="-288925" eaLnBrk="1" hangingPunct="1">
              <a:spcBef>
                <a:spcPts val="600"/>
              </a:spcBef>
              <a:spcAft>
                <a:spcPts val="600"/>
              </a:spcAft>
            </a:pPr>
            <a:r>
              <a:rPr lang="en-US" sz="1600" dirty="0" smtClean="0"/>
              <a:t>Menu Bar and Page Layout</a:t>
            </a:r>
          </a:p>
          <a:p>
            <a:pPr marL="625475" lvl="1" indent="-288925" eaLnBrk="1" hangingPunct="1">
              <a:spcBef>
                <a:spcPts val="600"/>
              </a:spcBef>
              <a:spcAft>
                <a:spcPts val="600"/>
              </a:spcAft>
            </a:pPr>
            <a:r>
              <a:rPr lang="en-US" sz="1600" dirty="0" smtClean="0"/>
              <a:t>Shortcuts and Other Useful Features</a:t>
            </a:r>
          </a:p>
          <a:p>
            <a:pPr marL="288925" indent="-288925" eaLnBrk="1" hangingPunct="1">
              <a:spcBef>
                <a:spcPts val="600"/>
              </a:spcBef>
              <a:spcAft>
                <a:spcPts val="600"/>
              </a:spcAft>
            </a:pPr>
            <a:r>
              <a:rPr lang="en-US" sz="1800" b="1" dirty="0" smtClean="0"/>
              <a:t>Segment 4:  </a:t>
            </a:r>
            <a:r>
              <a:rPr lang="en-US" sz="1800" dirty="0" smtClean="0"/>
              <a:t>Account Information </a:t>
            </a:r>
            <a:r>
              <a:rPr lang="en-US" sz="1800" i="1" dirty="0" smtClean="0"/>
              <a:t>(Slides D1 - D32)</a:t>
            </a:r>
            <a:endParaRPr lang="en-US" sz="1800" dirty="0" smtClean="0"/>
          </a:p>
          <a:p>
            <a:pPr marL="288925" indent="-288925" eaLnBrk="1" hangingPunct="1">
              <a:spcBef>
                <a:spcPts val="600"/>
              </a:spcBef>
              <a:spcAft>
                <a:spcPts val="600"/>
              </a:spcAft>
            </a:pPr>
            <a:r>
              <a:rPr lang="en-US" sz="1800" b="1" dirty="0" smtClean="0"/>
              <a:t>Segment 5:  </a:t>
            </a:r>
            <a:r>
              <a:rPr lang="en-US" sz="1800" dirty="0" smtClean="0"/>
              <a:t>Statement and Dispute Information </a:t>
            </a:r>
            <a:r>
              <a:rPr lang="en-US" sz="1800" i="1" dirty="0" smtClean="0"/>
              <a:t>(Slides E1 - E39)</a:t>
            </a:r>
            <a:endParaRPr lang="en-US" sz="1800" dirty="0" smtClean="0"/>
          </a:p>
          <a:p>
            <a:pPr marL="288925" indent="-288925" eaLnBrk="1" hangingPunct="1">
              <a:spcBef>
                <a:spcPts val="600"/>
              </a:spcBef>
              <a:spcAft>
                <a:spcPts val="600"/>
              </a:spcAft>
            </a:pPr>
            <a:r>
              <a:rPr lang="en-US" sz="1800" b="1" dirty="0" smtClean="0"/>
              <a:t>Segment 6:  </a:t>
            </a:r>
            <a:r>
              <a:rPr lang="en-US" sz="1800" dirty="0" smtClean="0"/>
              <a:t>Customer Payment Information </a:t>
            </a:r>
            <a:r>
              <a:rPr lang="en-US" sz="1800" i="1" dirty="0" smtClean="0"/>
              <a:t>(Slides F1 - F23)</a:t>
            </a:r>
            <a:endParaRPr lang="en-US" sz="1800" dirty="0" smtClean="0"/>
          </a:p>
          <a:p>
            <a:pPr marL="288925" indent="-288925" eaLnBrk="1" hangingPunct="1">
              <a:spcBef>
                <a:spcPts val="600"/>
              </a:spcBef>
              <a:spcAft>
                <a:spcPts val="600"/>
              </a:spcAft>
            </a:pPr>
            <a:r>
              <a:rPr lang="en-US" sz="1800" b="1" dirty="0" smtClean="0"/>
              <a:t>Segment 7:  </a:t>
            </a:r>
            <a:r>
              <a:rPr lang="en-US" sz="1800" dirty="0" smtClean="0"/>
              <a:t>Correspondence Information </a:t>
            </a:r>
            <a:r>
              <a:rPr lang="en-US" sz="1800" i="1" dirty="0" smtClean="0"/>
              <a:t>(Slides G1 - G19)</a:t>
            </a:r>
            <a:endParaRPr lang="en-US" sz="1800" dirty="0" smtClean="0"/>
          </a:p>
          <a:p>
            <a:pPr marL="288925" indent="-288925" eaLnBrk="1" hangingPunct="1">
              <a:spcBef>
                <a:spcPts val="600"/>
              </a:spcBef>
              <a:spcAft>
                <a:spcPts val="600"/>
              </a:spcAft>
            </a:pPr>
            <a:r>
              <a:rPr lang="en-US" sz="1800" b="1" dirty="0" smtClean="0"/>
              <a:t>Segment 8:  </a:t>
            </a:r>
            <a:r>
              <a:rPr lang="en-US" sz="1800" dirty="0" smtClean="0"/>
              <a:t>External Applications Information </a:t>
            </a:r>
            <a:r>
              <a:rPr lang="en-US" sz="1800" i="1" dirty="0" smtClean="0"/>
              <a:t>(Slides H1 - H6)</a:t>
            </a:r>
            <a:endParaRPr lang="en-US" sz="1800"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Login to VCSS</a:t>
            </a:r>
          </a:p>
        </p:txBody>
      </p:sp>
      <p:sp>
        <p:nvSpPr>
          <p:cNvPr id="8195" name="Rectangle 7"/>
          <p:cNvSpPr>
            <a:spLocks noGrp="1" noChangeArrowheads="1"/>
          </p:cNvSpPr>
          <p:nvPr>
            <p:ph idx="1"/>
          </p:nvPr>
        </p:nvSpPr>
        <p:spPr>
          <a:xfrm>
            <a:off x="712788" y="1200215"/>
            <a:ext cx="8229600" cy="2075244"/>
          </a:xfrm>
        </p:spPr>
        <p:txBody>
          <a:bodyPr/>
          <a:lstStyle/>
          <a:p>
            <a:pPr eaLnBrk="1" hangingPunct="1"/>
            <a:r>
              <a:rPr lang="en-US" sz="2000" b="1" dirty="0" smtClean="0"/>
              <a:t>To login to VCSS, perform the following steps:</a:t>
            </a:r>
          </a:p>
          <a:p>
            <a:pPr marL="688975" lvl="1" indent="-342900" eaLnBrk="1" hangingPunct="1">
              <a:buSzPct val="100000"/>
              <a:buFont typeface="+mj-lt"/>
              <a:buAutoNum type="arabicPeriod"/>
            </a:pPr>
            <a:r>
              <a:rPr lang="en-US" sz="1800" dirty="0" smtClean="0"/>
              <a:t>Go to the GSA launch page (</a:t>
            </a:r>
            <a:r>
              <a:rPr lang="en-US" sz="1800" u="sng" dirty="0" smtClean="0"/>
              <a:t>http://vcss.gsa.gov</a:t>
            </a:r>
            <a:r>
              <a:rPr lang="en-US" sz="1800" dirty="0" smtClean="0"/>
              <a:t>) and select the </a:t>
            </a:r>
            <a:r>
              <a:rPr lang="en-US" sz="1800" b="1" dirty="0" smtClean="0"/>
              <a:t>Login to VCSS </a:t>
            </a:r>
            <a:r>
              <a:rPr lang="en-US" sz="1800" dirty="0" smtClean="0"/>
              <a:t>option.</a:t>
            </a:r>
          </a:p>
          <a:p>
            <a:pPr marL="688975" lvl="1" indent="-342900" eaLnBrk="1" hangingPunct="1">
              <a:buSzPct val="100000"/>
              <a:buFont typeface="+mj-lt"/>
              <a:buAutoNum type="arabicPeriod"/>
            </a:pPr>
            <a:r>
              <a:rPr lang="en-US" sz="1800" dirty="0" smtClean="0"/>
              <a:t>On the VCSS main page, select the </a:t>
            </a:r>
            <a:r>
              <a:rPr lang="en-US" sz="1800" b="1" dirty="0" smtClean="0"/>
              <a:t>Login </a:t>
            </a:r>
            <a:r>
              <a:rPr lang="en-US" sz="1800" dirty="0" smtClean="0"/>
              <a:t>hyperlink.</a:t>
            </a:r>
          </a:p>
          <a:p>
            <a:pPr marL="688975" lvl="1" indent="-342900" eaLnBrk="1" hangingPunct="1">
              <a:buSzPct val="100000"/>
              <a:buFont typeface="+mj-lt"/>
              <a:buAutoNum type="arabicPeriod"/>
            </a:pPr>
            <a:r>
              <a:rPr lang="en-US" sz="1800" dirty="0" smtClean="0"/>
              <a:t>On the VCSS login page, enter your login information:</a:t>
            </a:r>
          </a:p>
          <a:p>
            <a:pPr lvl="2" eaLnBrk="1" hangingPunct="1"/>
            <a:r>
              <a:rPr lang="en-US" sz="1600" b="1" dirty="0" smtClean="0"/>
              <a:t>User ID </a:t>
            </a:r>
            <a:r>
              <a:rPr lang="en-US" sz="1600" dirty="0" smtClean="0"/>
              <a:t>and </a:t>
            </a:r>
            <a:r>
              <a:rPr lang="en-US" sz="1600" b="1" dirty="0" smtClean="0"/>
              <a:t>Password </a:t>
            </a:r>
            <a:r>
              <a:rPr lang="en-US" sz="1600" dirty="0" smtClean="0"/>
              <a:t>sent in two separate emails from GSA.</a:t>
            </a:r>
          </a:p>
          <a:p>
            <a:pPr lvl="2" eaLnBrk="1" hangingPunct="1"/>
            <a:r>
              <a:rPr lang="en-US" sz="1600" dirty="0" smtClean="0"/>
              <a:t>Select the </a:t>
            </a:r>
            <a:r>
              <a:rPr lang="en-US" sz="1600" b="1" dirty="0" smtClean="0"/>
              <a:t>[Sign In] </a:t>
            </a:r>
            <a:r>
              <a:rPr lang="en-US" sz="1600" dirty="0" smtClean="0"/>
              <a:t>button.</a:t>
            </a:r>
          </a:p>
        </p:txBody>
      </p:sp>
      <p:pic>
        <p:nvPicPr>
          <p:cNvPr id="12" name="Picture 1"/>
          <p:cNvPicPr>
            <a:picLocks noChangeAspect="1" noChangeArrowheads="1"/>
          </p:cNvPicPr>
          <p:nvPr/>
        </p:nvPicPr>
        <p:blipFill>
          <a:blip r:embed="rId3" cstate="print"/>
          <a:srcRect/>
          <a:stretch>
            <a:fillRect/>
          </a:stretch>
        </p:blipFill>
        <p:spPr bwMode="auto">
          <a:xfrm>
            <a:off x="1733266" y="3492148"/>
            <a:ext cx="5800299" cy="3259404"/>
          </a:xfrm>
          <a:prstGeom prst="rect">
            <a:avLst/>
          </a:prstGeom>
          <a:noFill/>
          <a:ln w="9525">
            <a:solidFill>
              <a:schemeClr val="tx1"/>
            </a:solidFill>
            <a:miter lim="800000"/>
            <a:headEnd/>
            <a:tailEnd/>
          </a:ln>
        </p:spPr>
      </p:pic>
      <p:sp>
        <p:nvSpPr>
          <p:cNvPr id="13" name="Rectangle 12"/>
          <p:cNvSpPr/>
          <p:nvPr/>
        </p:nvSpPr>
        <p:spPr bwMode="auto">
          <a:xfrm>
            <a:off x="3027679" y="5070142"/>
            <a:ext cx="1503378" cy="656376"/>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 name="TextBox 5"/>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C1</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881101" y="2755557"/>
            <a:ext cx="7570921" cy="3709662"/>
          </a:xfrm>
          <a:prstGeom prst="rect">
            <a:avLst/>
          </a:prstGeom>
          <a:noFill/>
          <a:ln w="9525">
            <a:solidFill>
              <a:schemeClr val="tx1"/>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View Notices</a:t>
            </a:r>
          </a:p>
        </p:txBody>
      </p:sp>
      <p:sp>
        <p:nvSpPr>
          <p:cNvPr id="8195" name="Rectangle 7"/>
          <p:cNvSpPr>
            <a:spLocks noGrp="1" noChangeArrowheads="1"/>
          </p:cNvSpPr>
          <p:nvPr>
            <p:ph idx="1"/>
          </p:nvPr>
        </p:nvSpPr>
        <p:spPr>
          <a:xfrm>
            <a:off x="545690" y="1264712"/>
            <a:ext cx="8396698" cy="1574023"/>
          </a:xfrm>
        </p:spPr>
        <p:txBody>
          <a:bodyPr/>
          <a:lstStyle/>
          <a:p>
            <a:pPr eaLnBrk="1" hangingPunct="1"/>
            <a:r>
              <a:rPr lang="en-US" sz="2000" b="1" dirty="0" smtClean="0"/>
              <a:t>Upon successful login, the View Notices page displays. </a:t>
            </a:r>
            <a:r>
              <a:rPr lang="en-US" sz="2000" dirty="0" smtClean="0"/>
              <a:t> </a:t>
            </a:r>
          </a:p>
          <a:p>
            <a:pPr lvl="1" eaLnBrk="1" hangingPunct="1"/>
            <a:r>
              <a:rPr lang="en-US" sz="1600" dirty="0" smtClean="0"/>
              <a:t>Notices provide specific information, for example, notifying the customer when billings become available.</a:t>
            </a:r>
          </a:p>
          <a:p>
            <a:pPr lvl="1" eaLnBrk="1" hangingPunct="1"/>
            <a:r>
              <a:rPr lang="en-US" sz="1600" dirty="0" smtClean="0"/>
              <a:t>Review notices associated with your accounts and then select the </a:t>
            </a:r>
            <a:r>
              <a:rPr lang="en-US" sz="1600" b="1" dirty="0" smtClean="0"/>
              <a:t>[Continue] </a:t>
            </a:r>
            <a:r>
              <a:rPr lang="en-US" sz="1600" dirty="0" smtClean="0"/>
              <a:t>button.</a:t>
            </a:r>
          </a:p>
        </p:txBody>
      </p:sp>
      <p:sp>
        <p:nvSpPr>
          <p:cNvPr id="12" name="Rectangle 11"/>
          <p:cNvSpPr/>
          <p:nvPr/>
        </p:nvSpPr>
        <p:spPr bwMode="auto">
          <a:xfrm>
            <a:off x="860087" y="4624368"/>
            <a:ext cx="635082" cy="256550"/>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3" name="Rectangle 12"/>
          <p:cNvSpPr/>
          <p:nvPr/>
        </p:nvSpPr>
        <p:spPr bwMode="auto">
          <a:xfrm>
            <a:off x="827903" y="5202195"/>
            <a:ext cx="7685902" cy="1223319"/>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 name="TextBox 7"/>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C2</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716691" y="3371461"/>
            <a:ext cx="7685903" cy="3306227"/>
          </a:xfrm>
          <a:prstGeom prst="rect">
            <a:avLst/>
          </a:prstGeom>
          <a:noFill/>
          <a:ln w="9525">
            <a:solidFill>
              <a:schemeClr val="tx1"/>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Home Page</a:t>
            </a:r>
          </a:p>
        </p:txBody>
      </p:sp>
      <p:sp>
        <p:nvSpPr>
          <p:cNvPr id="8195" name="Rectangle 7"/>
          <p:cNvSpPr>
            <a:spLocks noGrp="1" noChangeArrowheads="1"/>
          </p:cNvSpPr>
          <p:nvPr>
            <p:ph idx="1"/>
          </p:nvPr>
        </p:nvSpPr>
        <p:spPr>
          <a:xfrm>
            <a:off x="471946" y="1237859"/>
            <a:ext cx="8544182" cy="2166523"/>
          </a:xfrm>
        </p:spPr>
        <p:txBody>
          <a:bodyPr/>
          <a:lstStyle/>
          <a:p>
            <a:pPr eaLnBrk="1" hangingPunct="1"/>
            <a:r>
              <a:rPr lang="en-US" sz="2000" b="1" dirty="0" smtClean="0"/>
              <a:t>After reviewing notices, the home page displays.</a:t>
            </a:r>
          </a:p>
          <a:p>
            <a:pPr lvl="1" eaLnBrk="1" hangingPunct="1"/>
            <a:r>
              <a:rPr lang="en-US" sz="1800" dirty="0" smtClean="0"/>
              <a:t>View your outstanding balances by account.</a:t>
            </a:r>
          </a:p>
          <a:p>
            <a:pPr lvl="1" eaLnBrk="1" hangingPunct="1"/>
            <a:r>
              <a:rPr lang="en-US" sz="1800" dirty="0" smtClean="0"/>
              <a:t>Access the two navigation menus that appear on most VCSS pages:</a:t>
            </a:r>
            <a:endParaRPr lang="en-US" sz="1600" dirty="0" smtClean="0"/>
          </a:p>
          <a:p>
            <a:pPr lvl="2" eaLnBrk="1" hangingPunct="1"/>
            <a:r>
              <a:rPr lang="en-US" sz="1600" dirty="0" smtClean="0"/>
              <a:t>The </a:t>
            </a:r>
            <a:r>
              <a:rPr lang="en-US" sz="1600" b="1" dirty="0" smtClean="0"/>
              <a:t>link strip</a:t>
            </a:r>
            <a:r>
              <a:rPr lang="en-US" sz="1600" dirty="0" smtClean="0"/>
              <a:t>,</a:t>
            </a:r>
            <a:r>
              <a:rPr lang="en-US" sz="1600" b="1" dirty="0" smtClean="0"/>
              <a:t> </a:t>
            </a:r>
            <a:r>
              <a:rPr lang="en-US" sz="1600" dirty="0" smtClean="0"/>
              <a:t>which is a set of clickable hyperlinks, located in the top right corner of the page.</a:t>
            </a:r>
          </a:p>
          <a:p>
            <a:pPr lvl="2" eaLnBrk="1" hangingPunct="1"/>
            <a:r>
              <a:rPr lang="en-US" sz="1600" dirty="0" smtClean="0"/>
              <a:t>The </a:t>
            </a:r>
            <a:r>
              <a:rPr lang="en-US" sz="1600" b="1" dirty="0" smtClean="0"/>
              <a:t>menu bar</a:t>
            </a:r>
            <a:r>
              <a:rPr lang="en-US" sz="1600" dirty="0" smtClean="0"/>
              <a:t>,</a:t>
            </a:r>
            <a:r>
              <a:rPr lang="en-US" sz="1600" b="1" dirty="0" smtClean="0"/>
              <a:t> </a:t>
            </a:r>
            <a:r>
              <a:rPr lang="en-US" sz="1600" dirty="0" smtClean="0"/>
              <a:t>which is a horizontal row of menus, with each menu item containing a drop-down menu of additional options.</a:t>
            </a:r>
          </a:p>
        </p:txBody>
      </p:sp>
      <p:sp>
        <p:nvSpPr>
          <p:cNvPr id="9" name="TextBox 8"/>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C3</a:t>
            </a:r>
            <a:endParaRPr lang="en-US" sz="1200" dirty="0">
              <a:solidFill>
                <a:schemeClr val="tx1">
                  <a:lumMod val="65000"/>
                  <a:lumOff val="35000"/>
                </a:schemeClr>
              </a:solidFill>
            </a:endParaRPr>
          </a:p>
        </p:txBody>
      </p:sp>
      <p:sp>
        <p:nvSpPr>
          <p:cNvPr id="11" name="Rectangle 10"/>
          <p:cNvSpPr/>
          <p:nvPr/>
        </p:nvSpPr>
        <p:spPr bwMode="auto">
          <a:xfrm>
            <a:off x="5061474" y="3403342"/>
            <a:ext cx="3378191" cy="662031"/>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0" name="Rectangle 9"/>
          <p:cNvSpPr/>
          <p:nvPr/>
        </p:nvSpPr>
        <p:spPr bwMode="auto">
          <a:xfrm>
            <a:off x="960690" y="4102444"/>
            <a:ext cx="5934379" cy="222421"/>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3" name="TextBox 12"/>
          <p:cNvSpPr txBox="1"/>
          <p:nvPr/>
        </p:nvSpPr>
        <p:spPr>
          <a:xfrm>
            <a:off x="5356735" y="4306678"/>
            <a:ext cx="1343570" cy="338554"/>
          </a:xfrm>
          <a:prstGeom prst="rect">
            <a:avLst/>
          </a:prstGeom>
          <a:noFill/>
        </p:spPr>
        <p:txBody>
          <a:bodyPr wrap="square" rtlCol="0">
            <a:spAutoFit/>
          </a:bodyPr>
          <a:lstStyle/>
          <a:p>
            <a:r>
              <a:rPr lang="en-US" sz="1600" b="1" dirty="0" smtClean="0">
                <a:solidFill>
                  <a:srgbClr val="C00000"/>
                </a:solidFill>
              </a:rPr>
              <a:t>Menu Bar</a:t>
            </a:r>
            <a:endParaRPr lang="en-US" sz="1600" b="1" dirty="0">
              <a:solidFill>
                <a:srgbClr val="C00000"/>
              </a:solidFill>
            </a:endParaRPr>
          </a:p>
        </p:txBody>
      </p:sp>
      <p:sp>
        <p:nvSpPr>
          <p:cNvPr id="12" name="TextBox 11"/>
          <p:cNvSpPr txBox="1"/>
          <p:nvPr/>
        </p:nvSpPr>
        <p:spPr>
          <a:xfrm>
            <a:off x="7101240" y="4066653"/>
            <a:ext cx="1305782" cy="338554"/>
          </a:xfrm>
          <a:prstGeom prst="rect">
            <a:avLst/>
          </a:prstGeom>
          <a:noFill/>
        </p:spPr>
        <p:txBody>
          <a:bodyPr wrap="square" rtlCol="0">
            <a:spAutoFit/>
          </a:bodyPr>
          <a:lstStyle/>
          <a:p>
            <a:r>
              <a:rPr lang="en-US" sz="1600" b="1" dirty="0" smtClean="0">
                <a:solidFill>
                  <a:srgbClr val="C00000"/>
                </a:solidFill>
              </a:rPr>
              <a:t>Link Strip</a:t>
            </a:r>
            <a:endParaRPr lang="en-US" sz="1600" b="1" dirty="0">
              <a:solidFill>
                <a:srgbClr val="C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3" y="331788"/>
            <a:ext cx="8024710" cy="563562"/>
          </a:xfrm>
        </p:spPr>
        <p:txBody>
          <a:bodyPr/>
          <a:lstStyle/>
          <a:p>
            <a:pPr eaLnBrk="1" hangingPunct="1"/>
            <a:r>
              <a:rPr lang="en-US" dirty="0" smtClean="0"/>
              <a:t>Vendor and Customer Self Service Overview</a:t>
            </a:r>
          </a:p>
        </p:txBody>
      </p:sp>
      <p:sp>
        <p:nvSpPr>
          <p:cNvPr id="8195" name="Rectangle 7"/>
          <p:cNvSpPr>
            <a:spLocks noGrp="1" noChangeArrowheads="1"/>
          </p:cNvSpPr>
          <p:nvPr>
            <p:ph idx="1"/>
          </p:nvPr>
        </p:nvSpPr>
        <p:spPr>
          <a:xfrm>
            <a:off x="476863" y="1214320"/>
            <a:ext cx="8523163" cy="5262331"/>
          </a:xfrm>
        </p:spPr>
        <p:txBody>
          <a:bodyPr/>
          <a:lstStyle/>
          <a:p>
            <a:pPr eaLnBrk="1" hangingPunct="1">
              <a:spcBef>
                <a:spcPts val="200"/>
              </a:spcBef>
            </a:pPr>
            <a:r>
              <a:rPr lang="en-US" sz="2000" b="1" dirty="0" smtClean="0"/>
              <a:t>Vendor and Customer Self Service (VCSS) is a web application that allows users to quickly and efficiently access information concerning their accounts.  </a:t>
            </a:r>
          </a:p>
          <a:p>
            <a:pPr eaLnBrk="1" hangingPunct="1">
              <a:spcBef>
                <a:spcPts val="200"/>
              </a:spcBef>
              <a:buNone/>
            </a:pPr>
            <a:endParaRPr lang="en-US" sz="2000" dirty="0" smtClean="0"/>
          </a:p>
          <a:p>
            <a:pPr lvl="1" eaLnBrk="1" hangingPunct="1">
              <a:spcBef>
                <a:spcPts val="200"/>
              </a:spcBef>
            </a:pPr>
            <a:r>
              <a:rPr lang="en-US" sz="1800" dirty="0" smtClean="0"/>
              <a:t>VCSS provides a single location for GSA customers to do the following:</a:t>
            </a:r>
          </a:p>
          <a:p>
            <a:pPr lvl="1" eaLnBrk="1" hangingPunct="1">
              <a:spcBef>
                <a:spcPts val="200"/>
              </a:spcBef>
              <a:buNone/>
            </a:pPr>
            <a:endParaRPr lang="en-US" sz="500" dirty="0" smtClean="0"/>
          </a:p>
          <a:p>
            <a:pPr lvl="2" eaLnBrk="1" hangingPunct="1">
              <a:spcBef>
                <a:spcPts val="200"/>
              </a:spcBef>
            </a:pPr>
            <a:r>
              <a:rPr lang="en-US" sz="1600" dirty="0" smtClean="0"/>
              <a:t>View account information (e.g. outstanding balances, business line totals, statement information).</a:t>
            </a:r>
          </a:p>
          <a:p>
            <a:pPr lvl="2" eaLnBrk="1" hangingPunct="1">
              <a:spcBef>
                <a:spcPts val="200"/>
              </a:spcBef>
            </a:pPr>
            <a:r>
              <a:rPr lang="en-US" sz="1600" dirty="0" smtClean="0"/>
              <a:t>Submit correspondence – correspondence is a message between a customer and GSA regarding your account or a specific payment, refund or statement.  </a:t>
            </a:r>
          </a:p>
          <a:p>
            <a:pPr lvl="2" eaLnBrk="1" hangingPunct="1">
              <a:spcBef>
                <a:spcPts val="200"/>
              </a:spcBef>
            </a:pPr>
            <a:r>
              <a:rPr lang="en-US" sz="1600" dirty="0" smtClean="0"/>
              <a:t>Submit a dispute request for a statement that you think might be in error.</a:t>
            </a:r>
          </a:p>
          <a:p>
            <a:pPr lvl="2" eaLnBrk="1" hangingPunct="1">
              <a:spcBef>
                <a:spcPts val="200"/>
              </a:spcBef>
              <a:buNone/>
            </a:pPr>
            <a:endParaRPr lang="en-US" sz="1600" dirty="0" smtClean="0"/>
          </a:p>
          <a:p>
            <a:pPr lvl="1" eaLnBrk="1" hangingPunct="1">
              <a:spcBef>
                <a:spcPts val="200"/>
              </a:spcBef>
            </a:pPr>
            <a:r>
              <a:rPr lang="en-US" sz="1800" dirty="0" smtClean="0"/>
              <a:t>There are two types of registration:</a:t>
            </a:r>
          </a:p>
          <a:p>
            <a:pPr lvl="1" eaLnBrk="1" hangingPunct="1">
              <a:spcBef>
                <a:spcPts val="200"/>
              </a:spcBef>
              <a:buNone/>
            </a:pPr>
            <a:endParaRPr lang="en-US" sz="500" dirty="0" smtClean="0"/>
          </a:p>
          <a:p>
            <a:pPr marL="1025525" lvl="2" indent="-342900" eaLnBrk="1" hangingPunct="1">
              <a:spcBef>
                <a:spcPts val="200"/>
              </a:spcBef>
              <a:buSzPct val="100000"/>
              <a:buFont typeface="+mj-lt"/>
              <a:buAutoNum type="arabicPeriod"/>
            </a:pPr>
            <a:r>
              <a:rPr lang="en-US" sz="1600" dirty="0" smtClean="0"/>
              <a:t>When an account is registered in VCSS, it is referred to as a  “VCSS account”.  An account is identified using the account code provided when your outlease was initiated. </a:t>
            </a:r>
          </a:p>
          <a:p>
            <a:pPr marL="1025525" lvl="2" indent="-342900" eaLnBrk="1" hangingPunct="1">
              <a:spcBef>
                <a:spcPts val="200"/>
              </a:spcBef>
              <a:buSzPct val="100000"/>
              <a:buFont typeface="+mj-lt"/>
              <a:buAutoNum type="arabicPeriod"/>
            </a:pPr>
            <a:r>
              <a:rPr lang="en-US" sz="1600" dirty="0" smtClean="0"/>
              <a:t>Your individual user login to access VCSS is referred to as a “User ID”.  Users may have access to one or more VCSS accounts.</a:t>
            </a:r>
          </a:p>
        </p:txBody>
      </p:sp>
      <p:sp>
        <p:nvSpPr>
          <p:cNvPr id="4" name="TextBox 3"/>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A2</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420129" y="5604993"/>
            <a:ext cx="8439665" cy="772380"/>
          </a:xfrm>
          <a:prstGeom prst="rect">
            <a:avLst/>
          </a:prstGeom>
          <a:noFill/>
          <a:ln w="9525">
            <a:solidFill>
              <a:schemeClr val="tx1"/>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Link Strip</a:t>
            </a:r>
          </a:p>
        </p:txBody>
      </p:sp>
      <p:sp>
        <p:nvSpPr>
          <p:cNvPr id="8195" name="Rectangle 7"/>
          <p:cNvSpPr>
            <a:spLocks noGrp="1" noChangeArrowheads="1"/>
          </p:cNvSpPr>
          <p:nvPr>
            <p:ph idx="1"/>
          </p:nvPr>
        </p:nvSpPr>
        <p:spPr>
          <a:xfrm>
            <a:off x="486697" y="1309399"/>
            <a:ext cx="8455691" cy="3701011"/>
          </a:xfrm>
        </p:spPr>
        <p:txBody>
          <a:bodyPr/>
          <a:lstStyle/>
          <a:p>
            <a:pPr eaLnBrk="1" hangingPunct="1"/>
            <a:r>
              <a:rPr lang="en-US" sz="2000" b="1" dirty="0" smtClean="0"/>
              <a:t>The link strip contains several hyperlinks to access other areas of VCSS.  </a:t>
            </a:r>
          </a:p>
          <a:p>
            <a:pPr lvl="1" eaLnBrk="1" hangingPunct="1"/>
            <a:r>
              <a:rPr lang="en-US" sz="1800" dirty="0" smtClean="0"/>
              <a:t>The hyperlinks include:</a:t>
            </a:r>
          </a:p>
          <a:p>
            <a:pPr lvl="2" eaLnBrk="1" hangingPunct="1"/>
            <a:r>
              <a:rPr lang="en-US" sz="1600" dirty="0" smtClean="0"/>
              <a:t>Home</a:t>
            </a:r>
          </a:p>
          <a:p>
            <a:pPr lvl="2" eaLnBrk="1" hangingPunct="1"/>
            <a:r>
              <a:rPr lang="en-US" sz="1600" dirty="0" smtClean="0"/>
              <a:t>Notices</a:t>
            </a:r>
          </a:p>
          <a:p>
            <a:pPr lvl="2" eaLnBrk="1" hangingPunct="1"/>
            <a:r>
              <a:rPr lang="en-US" sz="1600" dirty="0" smtClean="0"/>
              <a:t>Personal Information</a:t>
            </a:r>
          </a:p>
          <a:p>
            <a:pPr lvl="2" eaLnBrk="1" hangingPunct="1"/>
            <a:r>
              <a:rPr lang="en-US" sz="1600" dirty="0" smtClean="0"/>
              <a:t>Preferences</a:t>
            </a:r>
          </a:p>
          <a:p>
            <a:pPr lvl="2" eaLnBrk="1" hangingPunct="1"/>
            <a:r>
              <a:rPr lang="en-US" sz="1600" dirty="0" smtClean="0"/>
              <a:t>Site Map</a:t>
            </a:r>
          </a:p>
          <a:p>
            <a:pPr lvl="2" eaLnBrk="1" hangingPunct="1"/>
            <a:r>
              <a:rPr lang="en-US" sz="1600" dirty="0" smtClean="0"/>
              <a:t>New Window Icon</a:t>
            </a:r>
          </a:p>
          <a:p>
            <a:pPr lvl="2" eaLnBrk="1" hangingPunct="1"/>
            <a:r>
              <a:rPr lang="en-US" sz="1600" dirty="0" smtClean="0"/>
              <a:t>Help</a:t>
            </a:r>
          </a:p>
          <a:p>
            <a:pPr lvl="2" eaLnBrk="1" hangingPunct="1"/>
            <a:r>
              <a:rPr lang="en-US" sz="1600" dirty="0" smtClean="0"/>
              <a:t>About</a:t>
            </a:r>
          </a:p>
          <a:p>
            <a:pPr lvl="2" eaLnBrk="1" hangingPunct="1"/>
            <a:r>
              <a:rPr lang="en-US" sz="1600" dirty="0" smtClean="0"/>
              <a:t>Sign Out</a:t>
            </a:r>
          </a:p>
          <a:p>
            <a:pPr lvl="2" eaLnBrk="1" hangingPunct="1"/>
            <a:r>
              <a:rPr lang="en-US" sz="1600" dirty="0" smtClean="0"/>
              <a:t>Contact Us</a:t>
            </a:r>
          </a:p>
        </p:txBody>
      </p:sp>
      <p:sp>
        <p:nvSpPr>
          <p:cNvPr id="11" name="Rectangle 10"/>
          <p:cNvSpPr/>
          <p:nvPr/>
        </p:nvSpPr>
        <p:spPr bwMode="auto">
          <a:xfrm>
            <a:off x="4981433" y="5575851"/>
            <a:ext cx="3889611" cy="846161"/>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 name="TextBox 5"/>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C4</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srcRect/>
          <a:stretch>
            <a:fillRect/>
          </a:stretch>
        </p:blipFill>
        <p:spPr bwMode="auto">
          <a:xfrm>
            <a:off x="976183" y="3025472"/>
            <a:ext cx="7685903" cy="3306227"/>
          </a:xfrm>
          <a:prstGeom prst="rect">
            <a:avLst/>
          </a:prstGeom>
          <a:noFill/>
          <a:ln w="9525">
            <a:solidFill>
              <a:schemeClr val="tx1"/>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Link Strip (Cont’d)</a:t>
            </a:r>
          </a:p>
        </p:txBody>
      </p:sp>
      <p:sp>
        <p:nvSpPr>
          <p:cNvPr id="8195" name="Rectangle 7"/>
          <p:cNvSpPr>
            <a:spLocks noGrp="1" noChangeArrowheads="1"/>
          </p:cNvSpPr>
          <p:nvPr>
            <p:ph idx="1"/>
          </p:nvPr>
        </p:nvSpPr>
        <p:spPr>
          <a:xfrm>
            <a:off x="453455" y="1257451"/>
            <a:ext cx="8554065" cy="1635874"/>
          </a:xfrm>
        </p:spPr>
        <p:txBody>
          <a:bodyPr/>
          <a:lstStyle/>
          <a:p>
            <a:pPr eaLnBrk="1" hangingPunct="1"/>
            <a:r>
              <a:rPr lang="en-US" sz="2000" b="1" dirty="0" smtClean="0"/>
              <a:t>Home hyperlink</a:t>
            </a:r>
          </a:p>
          <a:p>
            <a:pPr lvl="1" eaLnBrk="1" hangingPunct="1"/>
            <a:r>
              <a:rPr lang="en-US" sz="1800" dirty="0" smtClean="0"/>
              <a:t>Select the </a:t>
            </a:r>
            <a:r>
              <a:rPr lang="en-US" sz="1800" b="1" dirty="0" smtClean="0"/>
              <a:t>Home </a:t>
            </a:r>
            <a:r>
              <a:rPr lang="en-US" sz="1800" dirty="0" smtClean="0"/>
              <a:t>hyperlink</a:t>
            </a:r>
            <a:r>
              <a:rPr lang="en-US" sz="1800" b="1" dirty="0" smtClean="0"/>
              <a:t> </a:t>
            </a:r>
            <a:r>
              <a:rPr lang="en-US" sz="1800" dirty="0" smtClean="0"/>
              <a:t>to return to the home page.</a:t>
            </a:r>
          </a:p>
          <a:p>
            <a:pPr lvl="1" eaLnBrk="1" hangingPunct="1"/>
            <a:r>
              <a:rPr lang="en-US" sz="1800" dirty="0" smtClean="0"/>
              <a:t>The home page is the same page that displays after you sign in to VCSS and view your notices.  The home page also lists your outstanding balances by account.</a:t>
            </a:r>
            <a:endParaRPr lang="en-US" sz="1800" b="1" dirty="0" smtClean="0"/>
          </a:p>
        </p:txBody>
      </p:sp>
      <p:sp>
        <p:nvSpPr>
          <p:cNvPr id="14" name="Rectangle 13"/>
          <p:cNvSpPr/>
          <p:nvPr/>
        </p:nvSpPr>
        <p:spPr bwMode="auto">
          <a:xfrm>
            <a:off x="5291642" y="3034967"/>
            <a:ext cx="382138" cy="259307"/>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 name="TextBox 5"/>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C5</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srcRect/>
          <a:stretch>
            <a:fillRect/>
          </a:stretch>
        </p:blipFill>
        <p:spPr bwMode="auto">
          <a:xfrm>
            <a:off x="955241" y="2903838"/>
            <a:ext cx="7570921" cy="3709662"/>
          </a:xfrm>
          <a:prstGeom prst="rect">
            <a:avLst/>
          </a:prstGeom>
          <a:noFill/>
          <a:ln w="9525">
            <a:solidFill>
              <a:schemeClr val="tx1"/>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Link Strip (Cont’d)</a:t>
            </a:r>
          </a:p>
        </p:txBody>
      </p:sp>
      <p:sp>
        <p:nvSpPr>
          <p:cNvPr id="8195" name="Rectangle 7"/>
          <p:cNvSpPr>
            <a:spLocks noGrp="1" noChangeArrowheads="1"/>
          </p:cNvSpPr>
          <p:nvPr>
            <p:ph idx="1"/>
          </p:nvPr>
        </p:nvSpPr>
        <p:spPr>
          <a:xfrm>
            <a:off x="560440" y="1331196"/>
            <a:ext cx="8332838" cy="1441501"/>
          </a:xfrm>
        </p:spPr>
        <p:txBody>
          <a:bodyPr/>
          <a:lstStyle/>
          <a:p>
            <a:pPr eaLnBrk="1" hangingPunct="1"/>
            <a:r>
              <a:rPr lang="en-US" sz="2000" b="1" dirty="0" smtClean="0"/>
              <a:t>Notices hyperlink</a:t>
            </a:r>
          </a:p>
          <a:p>
            <a:pPr lvl="1" eaLnBrk="1" hangingPunct="1"/>
            <a:r>
              <a:rPr lang="en-US" sz="1800" dirty="0" smtClean="0"/>
              <a:t>Select the </a:t>
            </a:r>
            <a:r>
              <a:rPr lang="en-US" sz="1800" b="1" dirty="0" smtClean="0"/>
              <a:t>Notices </a:t>
            </a:r>
            <a:r>
              <a:rPr lang="en-US" sz="1800" dirty="0" smtClean="0"/>
              <a:t>hyperlink to return to the View Notices page.  </a:t>
            </a:r>
          </a:p>
          <a:p>
            <a:pPr lvl="1" eaLnBrk="1" hangingPunct="1"/>
            <a:r>
              <a:rPr lang="en-US" sz="1800" dirty="0" smtClean="0"/>
              <a:t>The View Notices page is the same page that displays after you sign in to VCSS.</a:t>
            </a:r>
            <a:endParaRPr lang="en-US" sz="1800" b="1" dirty="0" smtClean="0"/>
          </a:p>
        </p:txBody>
      </p:sp>
      <p:sp>
        <p:nvSpPr>
          <p:cNvPr id="14" name="Rectangle 13"/>
          <p:cNvSpPr/>
          <p:nvPr/>
        </p:nvSpPr>
        <p:spPr bwMode="auto">
          <a:xfrm>
            <a:off x="5399902" y="2928551"/>
            <a:ext cx="395417" cy="148281"/>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 name="TextBox 5"/>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C6</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1087393" y="2972157"/>
            <a:ext cx="6673035" cy="3737561"/>
          </a:xfrm>
          <a:prstGeom prst="rect">
            <a:avLst/>
          </a:prstGeom>
          <a:noFill/>
          <a:ln w="9525">
            <a:solidFill>
              <a:schemeClr val="tx1"/>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Link Strip (Cont’d)</a:t>
            </a:r>
          </a:p>
        </p:txBody>
      </p:sp>
      <p:sp>
        <p:nvSpPr>
          <p:cNvPr id="8195" name="Rectangle 7"/>
          <p:cNvSpPr>
            <a:spLocks noGrp="1" noChangeArrowheads="1"/>
          </p:cNvSpPr>
          <p:nvPr>
            <p:ph idx="1"/>
          </p:nvPr>
        </p:nvSpPr>
        <p:spPr>
          <a:xfrm>
            <a:off x="399231" y="1074983"/>
            <a:ext cx="8744769" cy="1734704"/>
          </a:xfrm>
        </p:spPr>
        <p:txBody>
          <a:bodyPr/>
          <a:lstStyle/>
          <a:p>
            <a:pPr eaLnBrk="1" hangingPunct="1"/>
            <a:r>
              <a:rPr lang="en-US" sz="2000" b="1" dirty="0" smtClean="0"/>
              <a:t>Personal Information hyperlink</a:t>
            </a:r>
          </a:p>
          <a:p>
            <a:pPr lvl="1" eaLnBrk="1" hangingPunct="1"/>
            <a:r>
              <a:rPr lang="en-US" sz="1600" dirty="0" smtClean="0"/>
              <a:t>Select the </a:t>
            </a:r>
            <a:r>
              <a:rPr lang="en-US" sz="1600" b="1" dirty="0" smtClean="0"/>
              <a:t>Personal Information </a:t>
            </a:r>
            <a:r>
              <a:rPr lang="en-US" sz="1600" dirty="0" smtClean="0"/>
              <a:t>hyperlink to maintain your personal information, which is only visible to you.</a:t>
            </a:r>
          </a:p>
          <a:p>
            <a:pPr lvl="1" eaLnBrk="1" hangingPunct="1"/>
            <a:r>
              <a:rPr lang="en-US" sz="1600" dirty="0" smtClean="0"/>
              <a:t>Review your User ID, Full Name, and Phone/Fax Numbers.  Only your Full Name and Phone/Fax Number can be updated if it is not correct, then select the </a:t>
            </a:r>
            <a:r>
              <a:rPr lang="en-US" sz="1600" b="1" dirty="0" smtClean="0"/>
              <a:t>[Save] </a:t>
            </a:r>
            <a:r>
              <a:rPr lang="en-US" sz="1600" dirty="0" smtClean="0"/>
              <a:t>button.</a:t>
            </a:r>
          </a:p>
          <a:p>
            <a:pPr lvl="2" eaLnBrk="1" hangingPunct="1"/>
            <a:r>
              <a:rPr lang="en-US" sz="1400" dirty="0" smtClean="0"/>
              <a:t>When you create correspondence or a dispute, your information will be pulled from here.</a:t>
            </a:r>
          </a:p>
        </p:txBody>
      </p:sp>
      <p:sp>
        <p:nvSpPr>
          <p:cNvPr id="14" name="Rectangle 13"/>
          <p:cNvSpPr/>
          <p:nvPr/>
        </p:nvSpPr>
        <p:spPr bwMode="auto">
          <a:xfrm>
            <a:off x="1445741" y="4148920"/>
            <a:ext cx="345990" cy="262442"/>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5" name="Rectangle 14"/>
          <p:cNvSpPr/>
          <p:nvPr/>
        </p:nvSpPr>
        <p:spPr bwMode="auto">
          <a:xfrm>
            <a:off x="5166107" y="2965623"/>
            <a:ext cx="912125" cy="210063"/>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6" name="Rectangle 15"/>
          <p:cNvSpPr/>
          <p:nvPr/>
        </p:nvSpPr>
        <p:spPr bwMode="auto">
          <a:xfrm>
            <a:off x="1156124" y="5207481"/>
            <a:ext cx="3613584" cy="649621"/>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 name="TextBox 7"/>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C7</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print"/>
          <a:srcRect/>
          <a:stretch>
            <a:fillRect/>
          </a:stretch>
        </p:blipFill>
        <p:spPr bwMode="auto">
          <a:xfrm>
            <a:off x="1173891" y="3999224"/>
            <a:ext cx="6658748" cy="2699940"/>
          </a:xfrm>
          <a:prstGeom prst="rect">
            <a:avLst/>
          </a:prstGeom>
          <a:noFill/>
          <a:ln w="9525">
            <a:solidFill>
              <a:schemeClr val="tx1"/>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Link Strip (Cont’d)</a:t>
            </a:r>
          </a:p>
        </p:txBody>
      </p:sp>
      <p:sp>
        <p:nvSpPr>
          <p:cNvPr id="8195" name="Rectangle 7"/>
          <p:cNvSpPr>
            <a:spLocks noGrp="1" noChangeArrowheads="1"/>
          </p:cNvSpPr>
          <p:nvPr>
            <p:ph idx="1"/>
          </p:nvPr>
        </p:nvSpPr>
        <p:spPr>
          <a:xfrm>
            <a:off x="398208" y="1136450"/>
            <a:ext cx="8657303" cy="2604278"/>
          </a:xfrm>
        </p:spPr>
        <p:txBody>
          <a:bodyPr/>
          <a:lstStyle/>
          <a:p>
            <a:pPr eaLnBrk="1" hangingPunct="1"/>
            <a:r>
              <a:rPr lang="en-US" sz="2000" b="1" dirty="0" smtClean="0"/>
              <a:t>Preferences hyperlink</a:t>
            </a:r>
          </a:p>
          <a:p>
            <a:pPr lvl="1" eaLnBrk="1" hangingPunct="1"/>
            <a:r>
              <a:rPr lang="en-US" sz="1600" dirty="0" smtClean="0"/>
              <a:t>Select the </a:t>
            </a:r>
            <a:r>
              <a:rPr lang="en-US" sz="1600" b="1" dirty="0" smtClean="0"/>
              <a:t>Preferences </a:t>
            </a:r>
            <a:r>
              <a:rPr lang="en-US" sz="1600" dirty="0" smtClean="0"/>
              <a:t>hyperlink to access several settings that you can customize, organized by the following tabs:</a:t>
            </a:r>
          </a:p>
          <a:p>
            <a:pPr lvl="2" eaLnBrk="1" hangingPunct="1"/>
            <a:r>
              <a:rPr lang="en-US" sz="1600" dirty="0" smtClean="0"/>
              <a:t>Select the Preferences tab to display information help when you hover over links.</a:t>
            </a:r>
          </a:p>
          <a:p>
            <a:pPr lvl="2" eaLnBrk="1" hangingPunct="1"/>
            <a:r>
              <a:rPr lang="en-US" sz="1600" dirty="0" smtClean="0"/>
              <a:t>Select the Bookmarks tab to organize your bookmarks (reviewed on slide C19).</a:t>
            </a:r>
          </a:p>
          <a:p>
            <a:pPr lvl="2" eaLnBrk="1" hangingPunct="1"/>
            <a:r>
              <a:rPr lang="en-US" sz="1600" dirty="0" smtClean="0"/>
              <a:t>Select the Usability Settings tab to set up keyboard shortcuts and customize your experience in VCSS (e.g. set the ‘auto tab’ feature so that when you fill out a form in VCSS, your cursor automatically moves to the next field).</a:t>
            </a:r>
          </a:p>
          <a:p>
            <a:pPr lvl="2" eaLnBrk="1" hangingPunct="1"/>
            <a:r>
              <a:rPr lang="en-US" sz="1600" dirty="0" smtClean="0"/>
              <a:t>Select the User Information tab to reset your password and update your email(your email entered here will be used for correspondence.</a:t>
            </a:r>
          </a:p>
          <a:p>
            <a:pPr lvl="2" eaLnBrk="1" hangingPunct="1">
              <a:buNone/>
            </a:pPr>
            <a:endParaRPr lang="en-US" sz="1600" dirty="0" smtClean="0"/>
          </a:p>
        </p:txBody>
      </p:sp>
      <p:sp>
        <p:nvSpPr>
          <p:cNvPr id="12" name="Rectangle 11"/>
          <p:cNvSpPr/>
          <p:nvPr/>
        </p:nvSpPr>
        <p:spPr bwMode="auto">
          <a:xfrm>
            <a:off x="6128766" y="4019036"/>
            <a:ext cx="568596" cy="169905"/>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3" name="Rectangle 12"/>
          <p:cNvSpPr/>
          <p:nvPr/>
        </p:nvSpPr>
        <p:spPr bwMode="auto">
          <a:xfrm>
            <a:off x="1362561" y="5350247"/>
            <a:ext cx="4543969" cy="333861"/>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7" name="TextBox 6"/>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C8</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849913" y="2421924"/>
            <a:ext cx="7657071" cy="4176584"/>
          </a:xfrm>
          <a:prstGeom prst="rect">
            <a:avLst/>
          </a:prstGeom>
          <a:noFill/>
          <a:ln w="9525">
            <a:solidFill>
              <a:schemeClr val="tx1"/>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Link Strip (Cont’d)</a:t>
            </a:r>
          </a:p>
        </p:txBody>
      </p:sp>
      <p:sp>
        <p:nvSpPr>
          <p:cNvPr id="8195" name="Rectangle 7"/>
          <p:cNvSpPr>
            <a:spLocks noGrp="1" noChangeArrowheads="1"/>
          </p:cNvSpPr>
          <p:nvPr>
            <p:ph idx="1"/>
          </p:nvPr>
        </p:nvSpPr>
        <p:spPr>
          <a:xfrm>
            <a:off x="398208" y="1160385"/>
            <a:ext cx="8657303" cy="1251907"/>
          </a:xfrm>
        </p:spPr>
        <p:txBody>
          <a:bodyPr/>
          <a:lstStyle/>
          <a:p>
            <a:pPr eaLnBrk="1" hangingPunct="1"/>
            <a:r>
              <a:rPr lang="en-US" sz="2000" b="1" dirty="0" smtClean="0"/>
              <a:t>Preferences hyperlink</a:t>
            </a:r>
          </a:p>
          <a:p>
            <a:pPr lvl="1" eaLnBrk="1" hangingPunct="1"/>
            <a:r>
              <a:rPr lang="en-US" sz="1600" dirty="0" smtClean="0"/>
              <a:t>Select the Security Question and Answer Page tab to set up security questions and answers as a password retrieval tool.  This is not required but is helpful to set up if you would like to be able to recover your password if you forget it. </a:t>
            </a:r>
          </a:p>
        </p:txBody>
      </p:sp>
      <p:sp>
        <p:nvSpPr>
          <p:cNvPr id="7" name="Rectangle 6"/>
          <p:cNvSpPr/>
          <p:nvPr/>
        </p:nvSpPr>
        <p:spPr bwMode="auto">
          <a:xfrm>
            <a:off x="4091744" y="3988135"/>
            <a:ext cx="1913639" cy="262589"/>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 name="Rectangle 7"/>
          <p:cNvSpPr/>
          <p:nvPr/>
        </p:nvSpPr>
        <p:spPr bwMode="auto">
          <a:xfrm>
            <a:off x="893066" y="5780295"/>
            <a:ext cx="6026717" cy="842927"/>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9" name="Rectangle 8"/>
          <p:cNvSpPr/>
          <p:nvPr/>
        </p:nvSpPr>
        <p:spPr bwMode="auto">
          <a:xfrm>
            <a:off x="933703" y="4302709"/>
            <a:ext cx="400828" cy="232221"/>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0" name="Rectangle 9"/>
          <p:cNvSpPr/>
          <p:nvPr/>
        </p:nvSpPr>
        <p:spPr bwMode="auto">
          <a:xfrm>
            <a:off x="874194" y="4646177"/>
            <a:ext cx="2659838" cy="457163"/>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1" name="TextBox 10"/>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C9</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598015" y="3296551"/>
            <a:ext cx="8096250" cy="3057525"/>
          </a:xfrm>
          <a:prstGeom prst="rect">
            <a:avLst/>
          </a:prstGeom>
          <a:noFill/>
          <a:ln w="9525">
            <a:solidFill>
              <a:schemeClr val="tx1"/>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Link Strip (Cont’d)</a:t>
            </a:r>
          </a:p>
        </p:txBody>
      </p:sp>
      <p:sp>
        <p:nvSpPr>
          <p:cNvPr id="8195" name="Rectangle 7"/>
          <p:cNvSpPr>
            <a:spLocks noGrp="1" noChangeArrowheads="1"/>
          </p:cNvSpPr>
          <p:nvPr>
            <p:ph idx="1"/>
          </p:nvPr>
        </p:nvSpPr>
        <p:spPr>
          <a:xfrm>
            <a:off x="530942" y="1272204"/>
            <a:ext cx="8288593" cy="1780716"/>
          </a:xfrm>
        </p:spPr>
        <p:txBody>
          <a:bodyPr/>
          <a:lstStyle/>
          <a:p>
            <a:pPr eaLnBrk="1" hangingPunct="1"/>
            <a:r>
              <a:rPr lang="en-US" sz="2200" b="1" dirty="0" smtClean="0"/>
              <a:t>Site Map hyperlink</a:t>
            </a:r>
          </a:p>
          <a:p>
            <a:pPr lvl="1" eaLnBrk="1" hangingPunct="1"/>
            <a:r>
              <a:rPr lang="en-US" sz="1800" dirty="0" smtClean="0"/>
              <a:t>Select the </a:t>
            </a:r>
            <a:r>
              <a:rPr lang="en-US" sz="1800" b="1" dirty="0" smtClean="0"/>
              <a:t>Site Map </a:t>
            </a:r>
            <a:r>
              <a:rPr lang="en-US" sz="1800" dirty="0" smtClean="0"/>
              <a:t>hyperlink to view a list of the menu bar options as clickable hyperlinks.</a:t>
            </a:r>
          </a:p>
          <a:p>
            <a:pPr lvl="1" eaLnBrk="1" hangingPunct="1"/>
            <a:r>
              <a:rPr lang="en-US" sz="1800" dirty="0" smtClean="0"/>
              <a:t>This is an additional navigation tool to navigate through the hyperlinks as an alternative to using the actual menu bar.</a:t>
            </a:r>
          </a:p>
        </p:txBody>
      </p:sp>
      <p:sp>
        <p:nvSpPr>
          <p:cNvPr id="12" name="Rectangle 11"/>
          <p:cNvSpPr/>
          <p:nvPr/>
        </p:nvSpPr>
        <p:spPr bwMode="auto">
          <a:xfrm>
            <a:off x="574495" y="5308054"/>
            <a:ext cx="8124661" cy="932107"/>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 name="Rectangle 5"/>
          <p:cNvSpPr/>
          <p:nvPr/>
        </p:nvSpPr>
        <p:spPr bwMode="auto">
          <a:xfrm>
            <a:off x="7417829" y="3331662"/>
            <a:ext cx="478139" cy="214728"/>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7" name="TextBox 6"/>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C10</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5569" name="Picture 1"/>
          <p:cNvPicPr>
            <a:picLocks noChangeAspect="1" noChangeArrowheads="1"/>
          </p:cNvPicPr>
          <p:nvPr/>
        </p:nvPicPr>
        <p:blipFill>
          <a:blip r:embed="rId3" cstate="print"/>
          <a:srcRect b="6208"/>
          <a:stretch>
            <a:fillRect/>
          </a:stretch>
        </p:blipFill>
        <p:spPr bwMode="auto">
          <a:xfrm>
            <a:off x="1761478" y="3868845"/>
            <a:ext cx="4532846" cy="2780898"/>
          </a:xfrm>
          <a:prstGeom prst="rect">
            <a:avLst/>
          </a:prstGeom>
          <a:noFill/>
          <a:ln w="9525">
            <a:solidFill>
              <a:schemeClr val="tx1"/>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Link Strip (Cont’d)</a:t>
            </a:r>
          </a:p>
        </p:txBody>
      </p:sp>
      <p:sp>
        <p:nvSpPr>
          <p:cNvPr id="8195" name="Rectangle 7"/>
          <p:cNvSpPr>
            <a:spLocks noGrp="1" noChangeArrowheads="1"/>
          </p:cNvSpPr>
          <p:nvPr>
            <p:ph idx="1"/>
          </p:nvPr>
        </p:nvSpPr>
        <p:spPr>
          <a:xfrm>
            <a:off x="360218" y="1091612"/>
            <a:ext cx="8783782" cy="2718388"/>
          </a:xfrm>
        </p:spPr>
        <p:txBody>
          <a:bodyPr/>
          <a:lstStyle/>
          <a:p>
            <a:pPr eaLnBrk="1" hangingPunct="1"/>
            <a:r>
              <a:rPr lang="en-US" sz="2000" b="1" dirty="0" smtClean="0"/>
              <a:t>New Window Icon</a:t>
            </a:r>
          </a:p>
          <a:p>
            <a:pPr lvl="1" eaLnBrk="1" hangingPunct="1"/>
            <a:r>
              <a:rPr lang="en-US" sz="1600" dirty="0" smtClean="0"/>
              <a:t>There is a square-shaped icon in the link strip called the </a:t>
            </a:r>
            <a:r>
              <a:rPr lang="en-US" sz="1600" b="1" dirty="0" smtClean="0"/>
              <a:t>new window icon </a:t>
            </a:r>
            <a:r>
              <a:rPr lang="en-US" sz="1600" dirty="0" smtClean="0"/>
              <a:t>(next to the Site Map hyperlink).  </a:t>
            </a:r>
          </a:p>
          <a:p>
            <a:pPr lvl="2" eaLnBrk="1" hangingPunct="1"/>
            <a:r>
              <a:rPr lang="en-US" sz="1600" dirty="0" smtClean="0"/>
              <a:t>Select the </a:t>
            </a:r>
            <a:r>
              <a:rPr lang="en-US" sz="1600" b="1" dirty="0" smtClean="0"/>
              <a:t>new window icon </a:t>
            </a:r>
            <a:r>
              <a:rPr lang="en-US" sz="1600" dirty="0" smtClean="0"/>
              <a:t>to open a new window of the same session of VCSS, while the current window you are working in also remains open at the same time.</a:t>
            </a:r>
          </a:p>
          <a:p>
            <a:pPr lvl="1" eaLnBrk="1" hangingPunct="1"/>
            <a:r>
              <a:rPr lang="en-US" sz="1600" dirty="0" smtClean="0"/>
              <a:t>Just like internet explorer, you have the ability to open multiple windows.  </a:t>
            </a:r>
          </a:p>
          <a:p>
            <a:pPr lvl="2" eaLnBrk="1" hangingPunct="1"/>
            <a:r>
              <a:rPr lang="en-US" sz="1600" dirty="0" smtClean="0"/>
              <a:t>Place the windows side by side or switch back and forth between them, giving you the ability to look something up while you are working on something else.</a:t>
            </a:r>
            <a:endParaRPr lang="en-US" sz="1800" dirty="0" smtClean="0"/>
          </a:p>
          <a:p>
            <a:pPr lvl="2" eaLnBrk="1" hangingPunct="1"/>
            <a:r>
              <a:rPr lang="en-US" sz="1400" dirty="0" smtClean="0"/>
              <a:t>Your original window has the </a:t>
            </a:r>
            <a:r>
              <a:rPr lang="en-US" sz="1400" b="1" dirty="0" smtClean="0"/>
              <a:t>Sign Out </a:t>
            </a:r>
            <a:r>
              <a:rPr lang="en-US" sz="1400" dirty="0" smtClean="0"/>
              <a:t>hyperlink in the link strip, while your new window has the </a:t>
            </a:r>
            <a:r>
              <a:rPr lang="en-US" sz="1400" b="1" dirty="0" smtClean="0"/>
              <a:t>Close Window </a:t>
            </a:r>
            <a:r>
              <a:rPr lang="en-US" sz="1400" dirty="0" smtClean="0"/>
              <a:t>hyperlink.</a:t>
            </a:r>
          </a:p>
        </p:txBody>
      </p:sp>
      <p:grpSp>
        <p:nvGrpSpPr>
          <p:cNvPr id="2" name="Group 17"/>
          <p:cNvGrpSpPr/>
          <p:nvPr/>
        </p:nvGrpSpPr>
        <p:grpSpPr>
          <a:xfrm>
            <a:off x="5834313" y="5381703"/>
            <a:ext cx="279010" cy="264020"/>
            <a:chOff x="989351" y="3477718"/>
            <a:chExt cx="1169233" cy="1004341"/>
          </a:xfrm>
        </p:grpSpPr>
        <p:sp>
          <p:nvSpPr>
            <p:cNvPr id="19" name="Oval 18"/>
            <p:cNvSpPr/>
            <p:nvPr/>
          </p:nvSpPr>
          <p:spPr bwMode="auto">
            <a:xfrm>
              <a:off x="989351" y="3477718"/>
              <a:ext cx="1169233" cy="1004341"/>
            </a:xfrm>
            <a:prstGeom prst="ellipse">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cxnSp>
          <p:nvCxnSpPr>
            <p:cNvPr id="20" name="Straight Connector 19"/>
            <p:cNvCxnSpPr>
              <a:stCxn id="19" idx="1"/>
              <a:endCxn id="19" idx="5"/>
            </p:cNvCxnSpPr>
            <p:nvPr/>
          </p:nvCxnSpPr>
          <p:spPr bwMode="auto">
            <a:xfrm rot="16200000" flipH="1">
              <a:off x="1218878" y="3566502"/>
              <a:ext cx="710177" cy="826773"/>
            </a:xfrm>
            <a:prstGeom prst="line">
              <a:avLst/>
            </a:prstGeom>
            <a:solidFill>
              <a:srgbClr val="ED171F"/>
            </a:solidFill>
            <a:ln w="38100" cap="flat" cmpd="sng" algn="ctr">
              <a:solidFill>
                <a:srgbClr val="C00000"/>
              </a:solidFill>
              <a:prstDash val="solid"/>
              <a:round/>
              <a:headEnd type="none" w="med" len="med"/>
              <a:tailEnd type="none" w="med" len="med"/>
            </a:ln>
            <a:effectLst/>
          </p:spPr>
        </p:cxnSp>
      </p:grpSp>
      <p:sp>
        <p:nvSpPr>
          <p:cNvPr id="21" name="Rectangle 20"/>
          <p:cNvSpPr/>
          <p:nvPr/>
        </p:nvSpPr>
        <p:spPr bwMode="auto">
          <a:xfrm>
            <a:off x="5417126" y="4705521"/>
            <a:ext cx="241235" cy="240552"/>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22" name="Rectangle 21"/>
          <p:cNvSpPr/>
          <p:nvPr/>
        </p:nvSpPr>
        <p:spPr bwMode="auto">
          <a:xfrm>
            <a:off x="4803309" y="6231382"/>
            <a:ext cx="669236" cy="238691"/>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23" name="Rectangle 22"/>
          <p:cNvSpPr/>
          <p:nvPr/>
        </p:nvSpPr>
        <p:spPr bwMode="auto">
          <a:xfrm>
            <a:off x="5263819" y="5199944"/>
            <a:ext cx="458109" cy="189475"/>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1" name="Rectangle 7"/>
          <p:cNvSpPr txBox="1">
            <a:spLocks noChangeArrowheads="1"/>
          </p:cNvSpPr>
          <p:nvPr/>
        </p:nvSpPr>
        <p:spPr bwMode="auto">
          <a:xfrm>
            <a:off x="6488482" y="3895427"/>
            <a:ext cx="2455101" cy="1127342"/>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marL="0" marR="0" lvl="1" algn="l" defTabSz="914400" rtl="0" eaLnBrk="1" fontAlgn="base" latinLnBrk="0" hangingPunct="1">
              <a:lnSpc>
                <a:spcPct val="100000"/>
              </a:lnSpc>
              <a:spcBef>
                <a:spcPct val="20000"/>
              </a:spcBef>
              <a:spcAft>
                <a:spcPct val="0"/>
              </a:spcAft>
              <a:buClr>
                <a:srgbClr val="AF242B"/>
              </a:buClr>
              <a:buSzPct val="100000"/>
              <a:buFont typeface="Wingdings" pitchFamily="2" charset="2"/>
              <a:buNone/>
              <a:tabLst/>
              <a:defRPr/>
            </a:pPr>
            <a:r>
              <a:rPr kumimoji="0" lang="en-US" sz="1400" b="1" i="1" u="none" strike="noStrike" kern="0" cap="none" spc="0" normalizeH="0" baseline="0" noProof="0" dirty="0" smtClean="0">
                <a:ln>
                  <a:noFill/>
                </a:ln>
                <a:solidFill>
                  <a:schemeClr val="tx1"/>
                </a:solidFill>
                <a:effectLst/>
                <a:uLnTx/>
                <a:uFillTx/>
                <a:latin typeface="+mn-lt"/>
              </a:rPr>
              <a:t>Note:  </a:t>
            </a:r>
            <a:r>
              <a:rPr kumimoji="0" lang="en-US" sz="1400" b="0" i="1" u="none" strike="noStrike" kern="0" cap="none" spc="0" normalizeH="0" baseline="0" noProof="0" dirty="0" smtClean="0">
                <a:ln>
                  <a:noFill/>
                </a:ln>
                <a:solidFill>
                  <a:schemeClr val="tx1"/>
                </a:solidFill>
                <a:effectLst/>
                <a:uLnTx/>
                <a:uFillTx/>
                <a:latin typeface="+mn-lt"/>
              </a:rPr>
              <a:t>Do not use your browser’s </a:t>
            </a:r>
            <a:r>
              <a:rPr kumimoji="0" lang="en-US" sz="1400" b="1" i="1" u="none" strike="noStrike" kern="0" cap="none" spc="0" normalizeH="0" baseline="0" noProof="0" dirty="0" smtClean="0">
                <a:ln>
                  <a:noFill/>
                </a:ln>
                <a:solidFill>
                  <a:schemeClr val="tx1"/>
                </a:solidFill>
                <a:effectLst/>
                <a:uLnTx/>
                <a:uFillTx/>
                <a:latin typeface="+mn-lt"/>
              </a:rPr>
              <a:t>X </a:t>
            </a:r>
            <a:r>
              <a:rPr kumimoji="0" lang="en-US" sz="1400" i="1" u="none" strike="noStrike" kern="0" cap="none" spc="0" normalizeH="0" baseline="0" noProof="0" dirty="0" smtClean="0">
                <a:ln>
                  <a:noFill/>
                </a:ln>
                <a:solidFill>
                  <a:schemeClr val="tx1"/>
                </a:solidFill>
                <a:effectLst/>
                <a:uLnTx/>
                <a:uFillTx/>
                <a:latin typeface="+mn-lt"/>
              </a:rPr>
              <a:t>to close the window.  Instead, select the </a:t>
            </a:r>
            <a:r>
              <a:rPr kumimoji="0" lang="en-US" sz="1400" b="1" i="1" u="none" strike="noStrike" kern="0" cap="none" spc="0" normalizeH="0" baseline="0" noProof="0" dirty="0" smtClean="0">
                <a:ln>
                  <a:noFill/>
                </a:ln>
                <a:solidFill>
                  <a:schemeClr val="tx1"/>
                </a:solidFill>
                <a:effectLst/>
                <a:uLnTx/>
                <a:uFillTx/>
                <a:latin typeface="+mn-lt"/>
              </a:rPr>
              <a:t>Close Window </a:t>
            </a:r>
            <a:r>
              <a:rPr kumimoji="0" lang="en-US" sz="1400" i="1" u="none" strike="noStrike" kern="0" cap="none" spc="0" normalizeH="0" baseline="0" noProof="0" dirty="0" smtClean="0">
                <a:ln>
                  <a:noFill/>
                </a:ln>
                <a:solidFill>
                  <a:schemeClr val="tx1"/>
                </a:solidFill>
                <a:effectLst/>
                <a:uLnTx/>
                <a:uFillTx/>
                <a:latin typeface="+mn-lt"/>
              </a:rPr>
              <a:t>hyperlink to close the window. </a:t>
            </a:r>
            <a:endParaRPr kumimoji="0" lang="en-US" sz="1400" b="0" i="1" u="none" strike="noStrike" kern="0" cap="none" spc="0" normalizeH="0" baseline="0" noProof="0" dirty="0" smtClean="0">
              <a:ln>
                <a:noFill/>
              </a:ln>
              <a:solidFill>
                <a:schemeClr val="tx1"/>
              </a:solidFill>
              <a:effectLst/>
              <a:uLnTx/>
              <a:uFillTx/>
              <a:latin typeface="+mn-lt"/>
            </a:endParaRPr>
          </a:p>
          <a:p>
            <a:pPr marL="803275" marR="0" lvl="1" indent="-457200" algn="l" defTabSz="914400" rtl="0" eaLnBrk="1" fontAlgn="base" latinLnBrk="0" hangingPunct="1">
              <a:lnSpc>
                <a:spcPct val="100000"/>
              </a:lnSpc>
              <a:spcBef>
                <a:spcPct val="20000"/>
              </a:spcBef>
              <a:spcAft>
                <a:spcPct val="0"/>
              </a:spcAft>
              <a:buClr>
                <a:srgbClr val="AF242B"/>
              </a:buClr>
              <a:buSzPct val="100000"/>
              <a:buFont typeface="Wingdings" pitchFamily="2" charset="2"/>
              <a:buNone/>
              <a:tabLst/>
              <a:defRPr/>
            </a:pPr>
            <a:endParaRPr kumimoji="0" lang="en-US" sz="1800" b="1" i="0" u="none" strike="noStrike" kern="0" cap="none" spc="0" normalizeH="0" baseline="0" noProof="0" dirty="0" smtClean="0">
              <a:ln>
                <a:noFill/>
              </a:ln>
              <a:solidFill>
                <a:schemeClr val="tx1"/>
              </a:solidFill>
              <a:effectLst/>
              <a:uLnTx/>
              <a:uFillTx/>
              <a:latin typeface="+mn-lt"/>
            </a:endParaRPr>
          </a:p>
          <a:p>
            <a:pPr marL="803275" marR="0" lvl="1" indent="-457200" algn="l" defTabSz="914400" rtl="0" eaLnBrk="1" fontAlgn="base" latinLnBrk="0" hangingPunct="1">
              <a:lnSpc>
                <a:spcPct val="100000"/>
              </a:lnSpc>
              <a:spcBef>
                <a:spcPct val="20000"/>
              </a:spcBef>
              <a:spcAft>
                <a:spcPct val="0"/>
              </a:spcAft>
              <a:buClr>
                <a:srgbClr val="AF242B"/>
              </a:buClr>
              <a:buSzPct val="100000"/>
              <a:buFont typeface="Wingdings" pitchFamily="2" charset="2"/>
              <a:buNone/>
              <a:tabLst/>
              <a:defRPr/>
            </a:pPr>
            <a:endParaRPr kumimoji="0" lang="en-US" sz="1800" b="0" i="0" u="none" strike="noStrike" kern="0" cap="none" spc="0" normalizeH="0" baseline="0" noProof="0" dirty="0" smtClean="0">
              <a:ln>
                <a:noFill/>
              </a:ln>
              <a:solidFill>
                <a:schemeClr val="tx1"/>
              </a:solidFill>
              <a:effectLst/>
              <a:uLnTx/>
              <a:uFillTx/>
              <a:latin typeface="+mn-lt"/>
            </a:endParaRPr>
          </a:p>
        </p:txBody>
      </p:sp>
      <p:sp>
        <p:nvSpPr>
          <p:cNvPr id="12" name="TextBox 11"/>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C11</a:t>
            </a:r>
            <a:endParaRPr lang="en-US" sz="1200" dirty="0">
              <a:solidFill>
                <a:schemeClr val="tx1">
                  <a:lumMod val="65000"/>
                  <a:lumOff val="35000"/>
                </a:schemeClr>
              </a:solidFill>
            </a:endParaRPr>
          </a:p>
        </p:txBody>
      </p:sp>
      <p:sp>
        <p:nvSpPr>
          <p:cNvPr id="13" name="TextBox 12"/>
          <p:cNvSpPr txBox="1"/>
          <p:nvPr/>
        </p:nvSpPr>
        <p:spPr>
          <a:xfrm>
            <a:off x="3648074" y="6286503"/>
            <a:ext cx="576263" cy="95247"/>
          </a:xfrm>
          <a:prstGeom prst="rect">
            <a:avLst/>
          </a:prstGeom>
          <a:solidFill>
            <a:schemeClr val="bg1"/>
          </a:solidFill>
        </p:spPr>
        <p:txBody>
          <a:bodyPr wrap="square" lIns="0" tIns="0" rIns="0" bIns="0" rtlCol="0">
            <a:noAutofit/>
          </a:bodyPr>
          <a:lstStyle/>
          <a:p>
            <a:r>
              <a:rPr lang="en-US" sz="650" b="1" dirty="0" smtClean="0">
                <a:solidFill>
                  <a:schemeClr val="tx1">
                    <a:lumMod val="65000"/>
                    <a:lumOff val="35000"/>
                  </a:schemeClr>
                </a:solidFill>
              </a:rPr>
              <a:t>   Demo User</a:t>
            </a:r>
            <a:endParaRPr lang="en-US" sz="650" b="1" dirty="0">
              <a:solidFill>
                <a:schemeClr val="tx1">
                  <a:lumMod val="65000"/>
                  <a:lumOff val="35000"/>
                </a:schemeClr>
              </a:solidFill>
            </a:endParaRPr>
          </a:p>
        </p:txBody>
      </p:sp>
      <p:sp>
        <p:nvSpPr>
          <p:cNvPr id="14" name="TextBox 13"/>
          <p:cNvSpPr txBox="1"/>
          <p:nvPr/>
        </p:nvSpPr>
        <p:spPr>
          <a:xfrm>
            <a:off x="4081462" y="5229228"/>
            <a:ext cx="576263" cy="95247"/>
          </a:xfrm>
          <a:prstGeom prst="rect">
            <a:avLst/>
          </a:prstGeom>
          <a:solidFill>
            <a:schemeClr val="bg1"/>
          </a:solidFill>
        </p:spPr>
        <p:txBody>
          <a:bodyPr wrap="square" lIns="0" tIns="0" rIns="0" bIns="0" rtlCol="0">
            <a:noAutofit/>
          </a:bodyPr>
          <a:lstStyle/>
          <a:p>
            <a:r>
              <a:rPr lang="en-US" sz="650" b="1" dirty="0" smtClean="0">
                <a:solidFill>
                  <a:schemeClr val="tx1">
                    <a:lumMod val="65000"/>
                    <a:lumOff val="35000"/>
                  </a:schemeClr>
                </a:solidFill>
              </a:rPr>
              <a:t>   Demo User</a:t>
            </a:r>
            <a:endParaRPr lang="en-US" sz="650" b="1"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Link Strip (Cont’d)</a:t>
            </a:r>
          </a:p>
        </p:txBody>
      </p:sp>
      <p:sp>
        <p:nvSpPr>
          <p:cNvPr id="8195" name="Rectangle 7"/>
          <p:cNvSpPr>
            <a:spLocks noGrp="1" noChangeArrowheads="1"/>
          </p:cNvSpPr>
          <p:nvPr>
            <p:ph idx="1"/>
          </p:nvPr>
        </p:nvSpPr>
        <p:spPr>
          <a:xfrm>
            <a:off x="489438" y="1100389"/>
            <a:ext cx="8485188" cy="1643377"/>
          </a:xfrm>
        </p:spPr>
        <p:txBody>
          <a:bodyPr/>
          <a:lstStyle/>
          <a:p>
            <a:pPr eaLnBrk="1" hangingPunct="1"/>
            <a:r>
              <a:rPr lang="en-US" sz="2200" b="1" dirty="0" smtClean="0"/>
              <a:t>Help hyperlink</a:t>
            </a:r>
          </a:p>
          <a:p>
            <a:pPr lvl="1" eaLnBrk="1" hangingPunct="1"/>
            <a:r>
              <a:rPr lang="en-US" sz="1800" dirty="0" smtClean="0"/>
              <a:t>Select the </a:t>
            </a:r>
            <a:r>
              <a:rPr lang="en-US" sz="1800" b="1" dirty="0" smtClean="0"/>
              <a:t>Help </a:t>
            </a:r>
            <a:r>
              <a:rPr lang="en-US" sz="1800" dirty="0" smtClean="0"/>
              <a:t>hyperlink to open a new window with GSA’s VCSS help documentation, where you can do the following:</a:t>
            </a:r>
          </a:p>
          <a:p>
            <a:pPr lvl="2" eaLnBrk="1" hangingPunct="1"/>
            <a:r>
              <a:rPr lang="en-US" sz="1600" dirty="0" smtClean="0"/>
              <a:t>Search for help content, organized by topic.</a:t>
            </a:r>
          </a:p>
          <a:p>
            <a:pPr lvl="2" eaLnBrk="1" hangingPunct="1"/>
            <a:r>
              <a:rPr lang="en-US" sz="1600" dirty="0" smtClean="0"/>
              <a:t>Learn more about VCSS and navigation.</a:t>
            </a:r>
          </a:p>
        </p:txBody>
      </p:sp>
      <p:pic>
        <p:nvPicPr>
          <p:cNvPr id="5" name="Picture 2"/>
          <p:cNvPicPr>
            <a:picLocks noChangeAspect="1" noChangeArrowheads="1"/>
          </p:cNvPicPr>
          <p:nvPr/>
        </p:nvPicPr>
        <p:blipFill>
          <a:blip r:embed="rId3" cstate="print"/>
          <a:srcRect b="15089"/>
          <a:stretch>
            <a:fillRect/>
          </a:stretch>
        </p:blipFill>
        <p:spPr bwMode="auto">
          <a:xfrm>
            <a:off x="1007770" y="3038892"/>
            <a:ext cx="7336248" cy="3371297"/>
          </a:xfrm>
          <a:prstGeom prst="rect">
            <a:avLst/>
          </a:prstGeom>
          <a:noFill/>
          <a:ln w="9525">
            <a:solidFill>
              <a:schemeClr val="tx1"/>
            </a:solidFill>
            <a:miter lim="800000"/>
            <a:headEnd/>
            <a:tailEnd/>
          </a:ln>
        </p:spPr>
      </p:pic>
      <p:sp>
        <p:nvSpPr>
          <p:cNvPr id="6" name="TextBox 5"/>
          <p:cNvSpPr txBox="1"/>
          <p:nvPr/>
        </p:nvSpPr>
        <p:spPr>
          <a:xfrm>
            <a:off x="5569532" y="2396836"/>
            <a:ext cx="3477491" cy="523220"/>
          </a:xfrm>
          <a:prstGeom prst="rect">
            <a:avLst/>
          </a:prstGeom>
          <a:noFill/>
          <a:ln>
            <a:solidFill>
              <a:schemeClr val="tx1"/>
            </a:solidFill>
          </a:ln>
        </p:spPr>
        <p:txBody>
          <a:bodyPr wrap="square" rtlCol="0">
            <a:spAutoFit/>
          </a:bodyPr>
          <a:lstStyle/>
          <a:p>
            <a:r>
              <a:rPr lang="en-US" sz="1400" b="1" i="1" dirty="0" smtClean="0"/>
              <a:t>Note:  </a:t>
            </a:r>
            <a:r>
              <a:rPr lang="en-US" sz="1400" i="1" dirty="0" smtClean="0"/>
              <a:t>This screenshot is currently what is available in VCSS and will be updated.</a:t>
            </a:r>
            <a:endParaRPr lang="en-US" sz="1400" i="1" dirty="0"/>
          </a:p>
        </p:txBody>
      </p:sp>
      <p:sp>
        <p:nvSpPr>
          <p:cNvPr id="7" name="TextBox 6"/>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C12</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Link Strip (Cont’d)</a:t>
            </a:r>
          </a:p>
        </p:txBody>
      </p:sp>
      <p:sp>
        <p:nvSpPr>
          <p:cNvPr id="8195" name="Rectangle 7"/>
          <p:cNvSpPr>
            <a:spLocks noGrp="1" noChangeArrowheads="1"/>
          </p:cNvSpPr>
          <p:nvPr>
            <p:ph idx="1"/>
          </p:nvPr>
        </p:nvSpPr>
        <p:spPr>
          <a:xfrm>
            <a:off x="577120" y="1362870"/>
            <a:ext cx="8485188" cy="779081"/>
          </a:xfrm>
        </p:spPr>
        <p:txBody>
          <a:bodyPr/>
          <a:lstStyle/>
          <a:p>
            <a:pPr eaLnBrk="1" hangingPunct="1"/>
            <a:r>
              <a:rPr lang="en-US" sz="2200" b="1" dirty="0" smtClean="0"/>
              <a:t>About hyperlink</a:t>
            </a:r>
          </a:p>
          <a:p>
            <a:pPr lvl="1" eaLnBrk="1" hangingPunct="1"/>
            <a:r>
              <a:rPr lang="en-US" sz="1800" dirty="0" smtClean="0"/>
              <a:t>Select the </a:t>
            </a:r>
            <a:r>
              <a:rPr lang="en-US" sz="1800" b="1" dirty="0" smtClean="0"/>
              <a:t>About </a:t>
            </a:r>
            <a:r>
              <a:rPr lang="en-US" sz="1800" dirty="0" smtClean="0"/>
              <a:t>hyperlink to view the VCSS version information.</a:t>
            </a:r>
          </a:p>
        </p:txBody>
      </p:sp>
      <p:pic>
        <p:nvPicPr>
          <p:cNvPr id="2049" name="Picture 1"/>
          <p:cNvPicPr>
            <a:picLocks noChangeAspect="1" noChangeArrowheads="1"/>
          </p:cNvPicPr>
          <p:nvPr/>
        </p:nvPicPr>
        <p:blipFill>
          <a:blip r:embed="rId3" cstate="print"/>
          <a:srcRect/>
          <a:stretch>
            <a:fillRect/>
          </a:stretch>
        </p:blipFill>
        <p:spPr bwMode="auto">
          <a:xfrm>
            <a:off x="662558" y="2579006"/>
            <a:ext cx="8199437" cy="3829050"/>
          </a:xfrm>
          <a:prstGeom prst="rect">
            <a:avLst/>
          </a:prstGeom>
          <a:noFill/>
          <a:ln w="9525">
            <a:solidFill>
              <a:schemeClr val="tx1"/>
            </a:solidFill>
            <a:miter lim="800000"/>
            <a:headEnd/>
            <a:tailEnd/>
          </a:ln>
        </p:spPr>
      </p:pic>
      <p:sp>
        <p:nvSpPr>
          <p:cNvPr id="12" name="Rectangle 11"/>
          <p:cNvSpPr/>
          <p:nvPr/>
        </p:nvSpPr>
        <p:spPr bwMode="auto">
          <a:xfrm>
            <a:off x="8447964" y="2593080"/>
            <a:ext cx="423081" cy="245660"/>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 name="Rectangle 5"/>
          <p:cNvSpPr/>
          <p:nvPr/>
        </p:nvSpPr>
        <p:spPr bwMode="auto">
          <a:xfrm>
            <a:off x="2813340" y="3471988"/>
            <a:ext cx="3888085" cy="2941337"/>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7" name="TextBox 6"/>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C13</a:t>
            </a:r>
            <a:endParaRPr lang="en-US" sz="1200" dirty="0">
              <a:solidFill>
                <a:schemeClr val="tx1">
                  <a:lumMod val="65000"/>
                  <a:lumOff val="35000"/>
                </a:schemeClr>
              </a:solidFill>
            </a:endParaRPr>
          </a:p>
        </p:txBody>
      </p:sp>
      <p:sp>
        <p:nvSpPr>
          <p:cNvPr id="8" name="TextBox 7"/>
          <p:cNvSpPr txBox="1"/>
          <p:nvPr/>
        </p:nvSpPr>
        <p:spPr>
          <a:xfrm>
            <a:off x="6357937" y="3224214"/>
            <a:ext cx="700088" cy="114300"/>
          </a:xfrm>
          <a:prstGeom prst="rect">
            <a:avLst/>
          </a:prstGeom>
          <a:solidFill>
            <a:schemeClr val="bg2">
              <a:lumMod val="40000"/>
              <a:lumOff val="60000"/>
            </a:schemeClr>
          </a:solidFill>
        </p:spPr>
        <p:txBody>
          <a:bodyPr wrap="square" lIns="0" tIns="0" rIns="0" bIns="0" rtlCol="0">
            <a:noAutofit/>
          </a:bodyPr>
          <a:lstStyle/>
          <a:p>
            <a:r>
              <a:rPr lang="en-US" sz="650" b="1" dirty="0" smtClean="0">
                <a:solidFill>
                  <a:schemeClr val="tx1">
                    <a:lumMod val="65000"/>
                    <a:lumOff val="35000"/>
                  </a:schemeClr>
                </a:solidFill>
              </a:rPr>
              <a:t>   Demo User</a:t>
            </a:r>
            <a:endParaRPr lang="en-US" sz="650" b="1"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3" y="331788"/>
            <a:ext cx="8024710" cy="563562"/>
          </a:xfrm>
        </p:spPr>
        <p:txBody>
          <a:bodyPr/>
          <a:lstStyle/>
          <a:p>
            <a:pPr eaLnBrk="1" hangingPunct="1"/>
            <a:r>
              <a:rPr lang="en-US" dirty="0" smtClean="0"/>
              <a:t>GSA Launch Page Overview</a:t>
            </a:r>
          </a:p>
        </p:txBody>
      </p:sp>
      <p:sp>
        <p:nvSpPr>
          <p:cNvPr id="8195" name="Rectangle 7"/>
          <p:cNvSpPr>
            <a:spLocks noGrp="1" noChangeArrowheads="1"/>
          </p:cNvSpPr>
          <p:nvPr>
            <p:ph idx="1"/>
          </p:nvPr>
        </p:nvSpPr>
        <p:spPr>
          <a:xfrm>
            <a:off x="637632" y="1431448"/>
            <a:ext cx="8229600" cy="3462677"/>
          </a:xfrm>
        </p:spPr>
        <p:txBody>
          <a:bodyPr/>
          <a:lstStyle/>
          <a:p>
            <a:pPr eaLnBrk="1" hangingPunct="1"/>
            <a:r>
              <a:rPr lang="en-US" sz="2000" b="1" dirty="0" smtClean="0"/>
              <a:t>The GSA Launch Page is a GSA website that provides GSA customers a single location to do the following:</a:t>
            </a:r>
          </a:p>
          <a:p>
            <a:pPr lvl="1" eaLnBrk="1" hangingPunct="1"/>
            <a:r>
              <a:rPr lang="en-US" sz="1800" dirty="0" smtClean="0"/>
              <a:t>Launch the VCSS website.</a:t>
            </a:r>
          </a:p>
          <a:p>
            <a:pPr lvl="1" eaLnBrk="1" hangingPunct="1"/>
            <a:r>
              <a:rPr lang="en-US" sz="1800" dirty="0" smtClean="0"/>
              <a:t>Request a VCSS account registration.</a:t>
            </a:r>
          </a:p>
          <a:p>
            <a:pPr lvl="1" eaLnBrk="1" hangingPunct="1"/>
            <a:r>
              <a:rPr lang="en-US" sz="1800" dirty="0" smtClean="0"/>
              <a:t>Request access to an existing VCSS account.</a:t>
            </a:r>
          </a:p>
          <a:p>
            <a:pPr lvl="1" eaLnBrk="1" hangingPunct="1"/>
            <a:r>
              <a:rPr lang="en-US" sz="1800" dirty="0" smtClean="0"/>
              <a:t>Access GSA’s VCSS instructions and documentation.</a:t>
            </a:r>
          </a:p>
          <a:p>
            <a:pPr lvl="1" eaLnBrk="1" hangingPunct="1">
              <a:buNone/>
            </a:pPr>
            <a:endParaRPr lang="en-US" sz="1800" dirty="0" smtClean="0"/>
          </a:p>
          <a:p>
            <a:pPr eaLnBrk="1" hangingPunct="1"/>
            <a:r>
              <a:rPr lang="en-US" sz="2000" dirty="0" smtClean="0"/>
              <a:t>Access the GSA launch page by entering the following URL (web address) in your web browser:</a:t>
            </a:r>
          </a:p>
          <a:p>
            <a:pPr lvl="2" eaLnBrk="1" hangingPunct="1"/>
            <a:r>
              <a:rPr lang="en-US" sz="1800" b="1" u="sng" dirty="0" smtClean="0"/>
              <a:t>http://vcss.gsa.gov</a:t>
            </a:r>
          </a:p>
        </p:txBody>
      </p:sp>
      <p:pic>
        <p:nvPicPr>
          <p:cNvPr id="455696" name="Picture 16" descr="C:\Documents and Settings\tgiasson\Local Settings\Temporary Internet Files\Content.IE5\75PA40SV\MC900441533[1].png"/>
          <p:cNvPicPr>
            <a:picLocks noChangeAspect="1" noChangeArrowheads="1"/>
          </p:cNvPicPr>
          <p:nvPr/>
        </p:nvPicPr>
        <p:blipFill>
          <a:blip r:embed="rId3" cstate="print"/>
          <a:srcRect/>
          <a:stretch>
            <a:fillRect/>
          </a:stretch>
        </p:blipFill>
        <p:spPr bwMode="auto">
          <a:xfrm>
            <a:off x="6277970" y="4280281"/>
            <a:ext cx="2197060" cy="2166545"/>
          </a:xfrm>
          <a:prstGeom prst="rect">
            <a:avLst/>
          </a:prstGeom>
          <a:noFill/>
        </p:spPr>
      </p:pic>
      <p:sp>
        <p:nvSpPr>
          <p:cNvPr id="5" name="TextBox 4"/>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A3</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Link Strip (Cont’d)</a:t>
            </a:r>
          </a:p>
        </p:txBody>
      </p:sp>
      <p:sp>
        <p:nvSpPr>
          <p:cNvPr id="8195" name="Rectangle 7"/>
          <p:cNvSpPr>
            <a:spLocks noGrp="1" noChangeArrowheads="1"/>
          </p:cNvSpPr>
          <p:nvPr>
            <p:ph idx="1"/>
          </p:nvPr>
        </p:nvSpPr>
        <p:spPr>
          <a:xfrm>
            <a:off x="442452" y="1227960"/>
            <a:ext cx="3816397" cy="4774634"/>
          </a:xfrm>
        </p:spPr>
        <p:txBody>
          <a:bodyPr/>
          <a:lstStyle/>
          <a:p>
            <a:pPr eaLnBrk="1" hangingPunct="1"/>
            <a:r>
              <a:rPr lang="en-US" sz="2200" b="1" dirty="0" smtClean="0"/>
              <a:t>Sign Out hyperlink</a:t>
            </a:r>
          </a:p>
          <a:p>
            <a:pPr lvl="1" eaLnBrk="1" hangingPunct="1"/>
            <a:r>
              <a:rPr lang="en-US" sz="1800" dirty="0" smtClean="0"/>
              <a:t>Select the </a:t>
            </a:r>
            <a:r>
              <a:rPr lang="en-US" sz="1800" b="1" dirty="0" smtClean="0"/>
              <a:t>Sign Out </a:t>
            </a:r>
            <a:r>
              <a:rPr lang="en-US" sz="1800" dirty="0" smtClean="0"/>
              <a:t>hyperlink to exit VCSS. </a:t>
            </a:r>
          </a:p>
          <a:p>
            <a:pPr lvl="1" eaLnBrk="1" hangingPunct="1"/>
            <a:r>
              <a:rPr lang="en-US" sz="1800" dirty="0" smtClean="0"/>
              <a:t>Upon signing out of VCSS, the VCSS exit page displays a clickable hyperlink to return to the VCSS login page.</a:t>
            </a:r>
          </a:p>
          <a:p>
            <a:pPr lvl="1" eaLnBrk="1" hangingPunct="1"/>
            <a:endParaRPr lang="en-US" sz="2000" dirty="0" smtClean="0"/>
          </a:p>
          <a:p>
            <a:pPr eaLnBrk="1" hangingPunct="1">
              <a:buNone/>
            </a:pPr>
            <a:endParaRPr lang="en-US" sz="2400" b="1" dirty="0" smtClean="0"/>
          </a:p>
          <a:p>
            <a:pPr eaLnBrk="1" hangingPunct="1"/>
            <a:r>
              <a:rPr lang="en-US" sz="2200" b="1" dirty="0" smtClean="0"/>
              <a:t>Close Window hyperlink</a:t>
            </a:r>
          </a:p>
          <a:p>
            <a:pPr lvl="1" eaLnBrk="1" hangingPunct="1"/>
            <a:r>
              <a:rPr lang="en-US" sz="1800" dirty="0" smtClean="0"/>
              <a:t>Select the </a:t>
            </a:r>
            <a:r>
              <a:rPr lang="en-US" sz="1800" b="1" dirty="0" smtClean="0"/>
              <a:t>Close Window </a:t>
            </a:r>
            <a:r>
              <a:rPr lang="en-US" sz="1800" dirty="0" smtClean="0"/>
              <a:t>hyperlink to close the window and return to the previous window. </a:t>
            </a:r>
          </a:p>
          <a:p>
            <a:pPr lvl="1" eaLnBrk="1" hangingPunct="1"/>
            <a:r>
              <a:rPr lang="en-US" sz="1800" dirty="0" smtClean="0"/>
              <a:t>Displays only on new windows that have been opened.</a:t>
            </a:r>
          </a:p>
        </p:txBody>
      </p:sp>
      <p:pic>
        <p:nvPicPr>
          <p:cNvPr id="14338" name="Picture 2"/>
          <p:cNvPicPr>
            <a:picLocks noChangeAspect="1" noChangeArrowheads="1"/>
          </p:cNvPicPr>
          <p:nvPr/>
        </p:nvPicPr>
        <p:blipFill>
          <a:blip r:embed="rId3" cstate="print"/>
          <a:srcRect/>
          <a:stretch>
            <a:fillRect/>
          </a:stretch>
        </p:blipFill>
        <p:spPr bwMode="auto">
          <a:xfrm>
            <a:off x="4168274" y="3034047"/>
            <a:ext cx="4803342" cy="1390748"/>
          </a:xfrm>
          <a:prstGeom prst="rect">
            <a:avLst/>
          </a:prstGeom>
          <a:noFill/>
          <a:ln w="9525">
            <a:solidFill>
              <a:schemeClr val="tx1"/>
            </a:solidFill>
            <a:miter lim="800000"/>
            <a:headEnd/>
            <a:tailEnd/>
          </a:ln>
        </p:spPr>
      </p:pic>
      <p:pic>
        <p:nvPicPr>
          <p:cNvPr id="14" name="Picture 1"/>
          <p:cNvPicPr>
            <a:picLocks noChangeAspect="1" noChangeArrowheads="1"/>
          </p:cNvPicPr>
          <p:nvPr/>
        </p:nvPicPr>
        <p:blipFill>
          <a:blip r:embed="rId4" cstate="print"/>
          <a:srcRect b="49016"/>
          <a:stretch>
            <a:fillRect/>
          </a:stretch>
        </p:blipFill>
        <p:spPr bwMode="auto">
          <a:xfrm>
            <a:off x="5060516" y="1224876"/>
            <a:ext cx="3923972" cy="1308608"/>
          </a:xfrm>
          <a:prstGeom prst="rect">
            <a:avLst/>
          </a:prstGeom>
          <a:noFill/>
          <a:ln w="9525">
            <a:solidFill>
              <a:schemeClr val="tx1"/>
            </a:solidFill>
            <a:miter lim="800000"/>
            <a:headEnd/>
            <a:tailEnd/>
          </a:ln>
        </p:spPr>
      </p:pic>
      <p:pic>
        <p:nvPicPr>
          <p:cNvPr id="6" name="Picture 1"/>
          <p:cNvPicPr>
            <a:picLocks noChangeAspect="1" noChangeArrowheads="1"/>
          </p:cNvPicPr>
          <p:nvPr/>
        </p:nvPicPr>
        <p:blipFill>
          <a:blip r:embed="rId4" cstate="print"/>
          <a:srcRect t="51426" r="5349" b="13600"/>
          <a:stretch>
            <a:fillRect/>
          </a:stretch>
        </p:blipFill>
        <p:spPr bwMode="auto">
          <a:xfrm>
            <a:off x="5029869" y="4972833"/>
            <a:ext cx="3938767" cy="951978"/>
          </a:xfrm>
          <a:prstGeom prst="rect">
            <a:avLst/>
          </a:prstGeom>
          <a:noFill/>
          <a:ln w="9525">
            <a:solidFill>
              <a:schemeClr val="tx1"/>
            </a:solidFill>
            <a:miter lim="800000"/>
            <a:headEnd/>
            <a:tailEnd/>
          </a:ln>
        </p:spPr>
      </p:pic>
      <p:sp>
        <p:nvSpPr>
          <p:cNvPr id="7" name="Rectangle 6"/>
          <p:cNvSpPr/>
          <p:nvPr/>
        </p:nvSpPr>
        <p:spPr bwMode="auto">
          <a:xfrm>
            <a:off x="8080968" y="2360876"/>
            <a:ext cx="374099" cy="169382"/>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 name="Rectangle 7"/>
          <p:cNvSpPr/>
          <p:nvPr/>
        </p:nvSpPr>
        <p:spPr bwMode="auto">
          <a:xfrm>
            <a:off x="7845061" y="5732465"/>
            <a:ext cx="572429" cy="192346"/>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9" name="TextBox 8"/>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C14</a:t>
            </a:r>
            <a:endParaRPr lang="en-US" sz="1200" dirty="0">
              <a:solidFill>
                <a:schemeClr val="tx1">
                  <a:lumMod val="65000"/>
                  <a:lumOff val="35000"/>
                </a:schemeClr>
              </a:solidFill>
            </a:endParaRPr>
          </a:p>
        </p:txBody>
      </p:sp>
      <p:sp>
        <p:nvSpPr>
          <p:cNvPr id="10" name="TextBox 9"/>
          <p:cNvSpPr txBox="1"/>
          <p:nvPr/>
        </p:nvSpPr>
        <p:spPr>
          <a:xfrm>
            <a:off x="7067550" y="2390775"/>
            <a:ext cx="519113" cy="95249"/>
          </a:xfrm>
          <a:prstGeom prst="rect">
            <a:avLst/>
          </a:prstGeom>
          <a:solidFill>
            <a:schemeClr val="bg1"/>
          </a:solidFill>
        </p:spPr>
        <p:txBody>
          <a:bodyPr wrap="square" lIns="0" tIns="0" rIns="0" bIns="0" rtlCol="0">
            <a:noAutofit/>
          </a:bodyPr>
          <a:lstStyle/>
          <a:p>
            <a:r>
              <a:rPr lang="en-US" sz="650" b="1" dirty="0" smtClean="0">
                <a:solidFill>
                  <a:schemeClr val="tx1">
                    <a:lumMod val="65000"/>
                    <a:lumOff val="35000"/>
                  </a:schemeClr>
                </a:solidFill>
              </a:rPr>
              <a:t>   Demo User</a:t>
            </a:r>
            <a:endParaRPr lang="en-US" sz="650" b="1" dirty="0">
              <a:solidFill>
                <a:schemeClr val="tx1">
                  <a:lumMod val="65000"/>
                  <a:lumOff val="35000"/>
                </a:schemeClr>
              </a:solidFill>
            </a:endParaRPr>
          </a:p>
        </p:txBody>
      </p:sp>
      <p:sp>
        <p:nvSpPr>
          <p:cNvPr id="11" name="TextBox 10"/>
          <p:cNvSpPr txBox="1"/>
          <p:nvPr/>
        </p:nvSpPr>
        <p:spPr>
          <a:xfrm>
            <a:off x="6767513" y="5791201"/>
            <a:ext cx="519113" cy="95249"/>
          </a:xfrm>
          <a:prstGeom prst="rect">
            <a:avLst/>
          </a:prstGeom>
          <a:solidFill>
            <a:schemeClr val="bg1"/>
          </a:solidFill>
        </p:spPr>
        <p:txBody>
          <a:bodyPr wrap="square" lIns="0" tIns="0" rIns="0" bIns="0" rtlCol="0">
            <a:noAutofit/>
          </a:bodyPr>
          <a:lstStyle/>
          <a:p>
            <a:r>
              <a:rPr lang="en-US" sz="650" b="1" dirty="0" smtClean="0">
                <a:solidFill>
                  <a:schemeClr val="tx1">
                    <a:lumMod val="65000"/>
                    <a:lumOff val="35000"/>
                  </a:schemeClr>
                </a:solidFill>
              </a:rPr>
              <a:t>   Demo User</a:t>
            </a:r>
            <a:endParaRPr lang="en-US" sz="650" b="1"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Link Strip (Cont’d)</a:t>
            </a:r>
          </a:p>
        </p:txBody>
      </p:sp>
      <p:sp>
        <p:nvSpPr>
          <p:cNvPr id="8195" name="Rectangle 7"/>
          <p:cNvSpPr>
            <a:spLocks noGrp="1" noChangeArrowheads="1"/>
          </p:cNvSpPr>
          <p:nvPr>
            <p:ph idx="1"/>
          </p:nvPr>
        </p:nvSpPr>
        <p:spPr>
          <a:xfrm>
            <a:off x="365759" y="1149928"/>
            <a:ext cx="8750105" cy="1134670"/>
          </a:xfrm>
        </p:spPr>
        <p:txBody>
          <a:bodyPr/>
          <a:lstStyle/>
          <a:p>
            <a:pPr eaLnBrk="1" hangingPunct="1"/>
            <a:r>
              <a:rPr lang="en-US" sz="2200" b="1" dirty="0" smtClean="0"/>
              <a:t>Contact Us hyperlink</a:t>
            </a:r>
          </a:p>
          <a:p>
            <a:pPr lvl="1" eaLnBrk="1" hangingPunct="1"/>
            <a:r>
              <a:rPr lang="en-US" sz="1800" dirty="0" smtClean="0"/>
              <a:t>Select the </a:t>
            </a:r>
            <a:r>
              <a:rPr lang="en-US" sz="1800" b="1" dirty="0" smtClean="0"/>
              <a:t>Contact Us </a:t>
            </a:r>
            <a:r>
              <a:rPr lang="en-US" sz="1800" dirty="0" smtClean="0"/>
              <a:t>hyperlink to access GSA contact information for VCSS.  </a:t>
            </a:r>
          </a:p>
        </p:txBody>
      </p:sp>
      <p:pic>
        <p:nvPicPr>
          <p:cNvPr id="1027" name="Picture 3"/>
          <p:cNvPicPr>
            <a:picLocks noChangeAspect="1" noChangeArrowheads="1"/>
          </p:cNvPicPr>
          <p:nvPr/>
        </p:nvPicPr>
        <p:blipFill>
          <a:blip r:embed="rId3" cstate="print"/>
          <a:srcRect l="9596" t="1907" r="5401" b="11754"/>
          <a:stretch>
            <a:fillRect/>
          </a:stretch>
        </p:blipFill>
        <p:spPr bwMode="auto">
          <a:xfrm>
            <a:off x="1903956" y="2192055"/>
            <a:ext cx="5431155" cy="4459265"/>
          </a:xfrm>
          <a:prstGeom prst="rect">
            <a:avLst/>
          </a:prstGeom>
          <a:noFill/>
          <a:ln w="9525">
            <a:solidFill>
              <a:schemeClr val="tx1"/>
            </a:solidFill>
            <a:miter lim="800000"/>
            <a:headEnd/>
            <a:tailEnd/>
          </a:ln>
        </p:spPr>
      </p:pic>
      <p:sp>
        <p:nvSpPr>
          <p:cNvPr id="8" name="Rectangle 7"/>
          <p:cNvSpPr/>
          <p:nvPr/>
        </p:nvSpPr>
        <p:spPr bwMode="auto">
          <a:xfrm>
            <a:off x="6753209" y="3400536"/>
            <a:ext cx="461783" cy="194434"/>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9" name="Rectangle 8"/>
          <p:cNvSpPr/>
          <p:nvPr/>
        </p:nvSpPr>
        <p:spPr bwMode="auto">
          <a:xfrm>
            <a:off x="1857620" y="3339993"/>
            <a:ext cx="4881383" cy="3336379"/>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0" name="Rectangle 9"/>
          <p:cNvSpPr/>
          <p:nvPr/>
        </p:nvSpPr>
        <p:spPr bwMode="auto">
          <a:xfrm>
            <a:off x="1990725" y="5353050"/>
            <a:ext cx="4486275" cy="1266825"/>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1" name="TextBox 10"/>
          <p:cNvSpPr txBox="1"/>
          <p:nvPr/>
        </p:nvSpPr>
        <p:spPr>
          <a:xfrm>
            <a:off x="2009775" y="5457825"/>
            <a:ext cx="4486275" cy="830997"/>
          </a:xfrm>
          <a:prstGeom prst="rect">
            <a:avLst/>
          </a:prstGeom>
          <a:noFill/>
          <a:ln w="12700">
            <a:solidFill>
              <a:schemeClr val="tx1"/>
            </a:solidFill>
          </a:ln>
        </p:spPr>
        <p:txBody>
          <a:bodyPr wrap="square" rtlCol="0">
            <a:spAutoFit/>
          </a:bodyPr>
          <a:lstStyle/>
          <a:p>
            <a:r>
              <a:rPr lang="en-US" sz="1600" b="1" i="1" dirty="0" smtClean="0"/>
              <a:t>Note:  </a:t>
            </a:r>
            <a:r>
              <a:rPr lang="en-US" sz="1600" i="1" dirty="0" smtClean="0"/>
              <a:t>The GSA Contact Us page will display the appropriate GSA contact information for both vendors and customers.</a:t>
            </a:r>
            <a:endParaRPr lang="en-US" sz="1600" i="1" dirty="0"/>
          </a:p>
        </p:txBody>
      </p:sp>
      <p:sp>
        <p:nvSpPr>
          <p:cNvPr id="12" name="TextBox 11"/>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C15</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733940" y="4598000"/>
            <a:ext cx="7819753" cy="1011968"/>
          </a:xfrm>
          <a:prstGeom prst="rect">
            <a:avLst/>
          </a:prstGeom>
          <a:noFill/>
          <a:ln w="9525">
            <a:solidFill>
              <a:schemeClr val="tx1"/>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Menu Bar</a:t>
            </a:r>
          </a:p>
        </p:txBody>
      </p:sp>
      <p:sp>
        <p:nvSpPr>
          <p:cNvPr id="8195" name="Rectangle 7"/>
          <p:cNvSpPr>
            <a:spLocks noGrp="1" noChangeArrowheads="1"/>
          </p:cNvSpPr>
          <p:nvPr>
            <p:ph idx="1"/>
          </p:nvPr>
        </p:nvSpPr>
        <p:spPr>
          <a:xfrm>
            <a:off x="372112" y="1179872"/>
            <a:ext cx="8701548" cy="3529913"/>
          </a:xfrm>
        </p:spPr>
        <p:txBody>
          <a:bodyPr/>
          <a:lstStyle/>
          <a:p>
            <a:pPr eaLnBrk="1" hangingPunct="1"/>
            <a:r>
              <a:rPr lang="en-US" sz="2000" b="1" dirty="0" smtClean="0"/>
              <a:t>Use the menu bar to navigate through your account and access account information.  </a:t>
            </a:r>
          </a:p>
          <a:p>
            <a:pPr lvl="1" eaLnBrk="1" hangingPunct="1"/>
            <a:r>
              <a:rPr lang="en-US" sz="1600" dirty="0" smtClean="0"/>
              <a:t>Each menu item contains a drop-down list of menu options, grouped by function.  </a:t>
            </a:r>
          </a:p>
          <a:p>
            <a:pPr lvl="1" eaLnBrk="1" hangingPunct="1"/>
            <a:r>
              <a:rPr lang="en-US" sz="1600" dirty="0" smtClean="0"/>
              <a:t>These menu items will be covered in separate sections of this presentation, as indicated below.</a:t>
            </a:r>
          </a:p>
          <a:p>
            <a:pPr lvl="2" eaLnBrk="1" hangingPunct="1"/>
            <a:r>
              <a:rPr lang="en-US" sz="1600" dirty="0" smtClean="0"/>
              <a:t>Accounts (segment 4)</a:t>
            </a:r>
          </a:p>
          <a:p>
            <a:pPr lvl="2" eaLnBrk="1" hangingPunct="1"/>
            <a:r>
              <a:rPr lang="en-US" sz="1600" dirty="0" smtClean="0"/>
              <a:t>Statements (segment 5)</a:t>
            </a:r>
          </a:p>
          <a:p>
            <a:pPr lvl="2" eaLnBrk="1" hangingPunct="1"/>
            <a:r>
              <a:rPr lang="en-US" sz="1600" dirty="0" smtClean="0"/>
              <a:t>Payments (segment 6)</a:t>
            </a:r>
          </a:p>
          <a:p>
            <a:pPr lvl="2" eaLnBrk="1" hangingPunct="1"/>
            <a:r>
              <a:rPr lang="en-US" sz="1600" dirty="0" smtClean="0"/>
              <a:t>Correspondence (segment 7)</a:t>
            </a:r>
          </a:p>
          <a:p>
            <a:pPr lvl="2" eaLnBrk="1" hangingPunct="1"/>
            <a:r>
              <a:rPr lang="en-US" sz="1600" dirty="0" smtClean="0"/>
              <a:t>External Applications (segment 8) </a:t>
            </a:r>
            <a:endParaRPr lang="en-US" sz="1800" dirty="0" smtClean="0"/>
          </a:p>
        </p:txBody>
      </p:sp>
      <p:sp>
        <p:nvSpPr>
          <p:cNvPr id="10" name="Rectangle 9"/>
          <p:cNvSpPr/>
          <p:nvPr/>
        </p:nvSpPr>
        <p:spPr bwMode="auto">
          <a:xfrm>
            <a:off x="1016300" y="5343187"/>
            <a:ext cx="6335970" cy="291494"/>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 name="TextBox 5"/>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C16</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747686" y="3904733"/>
            <a:ext cx="5622087" cy="2755557"/>
          </a:xfrm>
          <a:prstGeom prst="rect">
            <a:avLst/>
          </a:prstGeom>
          <a:noFill/>
          <a:ln w="9525">
            <a:solidFill>
              <a:schemeClr val="tx1"/>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Breadcrumbs</a:t>
            </a:r>
          </a:p>
        </p:txBody>
      </p:sp>
      <p:sp>
        <p:nvSpPr>
          <p:cNvPr id="8195" name="Rectangle 7"/>
          <p:cNvSpPr>
            <a:spLocks noGrp="1" noChangeArrowheads="1"/>
          </p:cNvSpPr>
          <p:nvPr>
            <p:ph idx="1"/>
          </p:nvPr>
        </p:nvSpPr>
        <p:spPr>
          <a:xfrm>
            <a:off x="416356" y="1168961"/>
            <a:ext cx="8657304" cy="2764211"/>
          </a:xfrm>
        </p:spPr>
        <p:txBody>
          <a:bodyPr/>
          <a:lstStyle/>
          <a:p>
            <a:pPr eaLnBrk="1" hangingPunct="1"/>
            <a:r>
              <a:rPr lang="en-US" sz="2000" b="1" dirty="0" smtClean="0"/>
              <a:t>Breadcrumbs show the path to the current page you are on.</a:t>
            </a:r>
          </a:p>
          <a:p>
            <a:pPr lvl="1" eaLnBrk="1" hangingPunct="1"/>
            <a:r>
              <a:rPr lang="en-US" sz="1600" dirty="0" smtClean="0"/>
              <a:t>Breadcrumbs include hyperlinks that represent the most likely path you might have followed to navigate to the current page you are on.</a:t>
            </a:r>
          </a:p>
          <a:p>
            <a:pPr lvl="1" eaLnBrk="1" hangingPunct="1"/>
            <a:r>
              <a:rPr lang="en-US" sz="1600" dirty="0" smtClean="0"/>
              <a:t>Located at the top of the page, below the menu bar, on various pages throughout VCSS.</a:t>
            </a:r>
          </a:p>
          <a:p>
            <a:pPr lvl="1" eaLnBrk="1" hangingPunct="1"/>
            <a:r>
              <a:rPr lang="en-US" sz="1600" dirty="0" smtClean="0"/>
              <a:t>Select a hyperlink in the breadcrumbs to return to a previous page, since you cannot use the back button in your browser.</a:t>
            </a:r>
          </a:p>
          <a:p>
            <a:pPr lvl="2" eaLnBrk="1" hangingPunct="1"/>
            <a:r>
              <a:rPr lang="en-US" sz="1400" dirty="0" smtClean="0"/>
              <a:t>For example, if you are on the Account Summary page, the breadcrumbs display showing the most common path to navigate to the Account Summary page.  In this case, the Account Summary page is accessed from the Accounts menu. </a:t>
            </a:r>
          </a:p>
        </p:txBody>
      </p:sp>
      <p:sp>
        <p:nvSpPr>
          <p:cNvPr id="7" name="Rectangle 6"/>
          <p:cNvSpPr/>
          <p:nvPr/>
        </p:nvSpPr>
        <p:spPr bwMode="auto">
          <a:xfrm>
            <a:off x="1744366" y="4683211"/>
            <a:ext cx="1814379" cy="164848"/>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 name="TextBox 5"/>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C17</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1075038" y="3593716"/>
            <a:ext cx="7347636" cy="3078290"/>
          </a:xfrm>
          <a:prstGeom prst="rect">
            <a:avLst/>
          </a:prstGeom>
          <a:noFill/>
          <a:ln w="9525">
            <a:solidFill>
              <a:schemeClr val="tx1"/>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Breadcrumbs (Cont’d)</a:t>
            </a:r>
          </a:p>
        </p:txBody>
      </p:sp>
      <p:sp>
        <p:nvSpPr>
          <p:cNvPr id="8195" name="Rectangle 7"/>
          <p:cNvSpPr>
            <a:spLocks noGrp="1" noChangeArrowheads="1"/>
          </p:cNvSpPr>
          <p:nvPr>
            <p:ph idx="1"/>
          </p:nvPr>
        </p:nvSpPr>
        <p:spPr>
          <a:xfrm>
            <a:off x="516193" y="1211796"/>
            <a:ext cx="7425307" cy="2458330"/>
          </a:xfrm>
        </p:spPr>
        <p:txBody>
          <a:bodyPr/>
          <a:lstStyle/>
          <a:p>
            <a:pPr eaLnBrk="1" hangingPunct="1"/>
            <a:r>
              <a:rPr lang="en-US" sz="2200" b="1" dirty="0" smtClean="0"/>
              <a:t>Internet Explorer Browser Navigation</a:t>
            </a:r>
          </a:p>
          <a:p>
            <a:pPr lvl="1" eaLnBrk="1" hangingPunct="1"/>
            <a:r>
              <a:rPr lang="en-US" sz="1800" dirty="0" smtClean="0"/>
              <a:t>To navigate within VCSS, do not use your browser’s navigational tools, which includes the </a:t>
            </a:r>
            <a:r>
              <a:rPr lang="en-US" sz="1800" b="1" dirty="0" smtClean="0"/>
              <a:t>back </a:t>
            </a:r>
            <a:r>
              <a:rPr lang="en-US" sz="1800" dirty="0" smtClean="0"/>
              <a:t>button and the </a:t>
            </a:r>
            <a:r>
              <a:rPr lang="en-US" sz="1800" b="1" dirty="0" smtClean="0"/>
              <a:t>X </a:t>
            </a:r>
            <a:r>
              <a:rPr lang="en-US" sz="1800" dirty="0" smtClean="0"/>
              <a:t>used to close the window. </a:t>
            </a:r>
          </a:p>
          <a:p>
            <a:pPr lvl="2" eaLnBrk="1" hangingPunct="1"/>
            <a:r>
              <a:rPr lang="en-US" sz="1600" dirty="0" smtClean="0"/>
              <a:t>If you use your browser’s navigational tools accidentally, you will be signed out of VCSS and risk losing your work.</a:t>
            </a:r>
          </a:p>
          <a:p>
            <a:pPr lvl="2" eaLnBrk="1" hangingPunct="1"/>
            <a:r>
              <a:rPr lang="en-US" sz="1600" dirty="0" smtClean="0"/>
              <a:t>Instead, use the VCSS navigation tools, which are the breadcrumbs, menu bar, and link strip.</a:t>
            </a:r>
          </a:p>
        </p:txBody>
      </p:sp>
      <p:pic>
        <p:nvPicPr>
          <p:cNvPr id="6" name="Picture 13" descr="C:\Documents and Settings\tgiasson\Local Settings\Temporary Internet Files\Content.IE5\RBPAU376\MC900433796[1].png"/>
          <p:cNvPicPr>
            <a:picLocks noChangeAspect="1" noChangeArrowheads="1"/>
          </p:cNvPicPr>
          <p:nvPr/>
        </p:nvPicPr>
        <p:blipFill>
          <a:blip r:embed="rId4" cstate="print"/>
          <a:srcRect/>
          <a:stretch>
            <a:fillRect/>
          </a:stretch>
        </p:blipFill>
        <p:spPr bwMode="auto">
          <a:xfrm>
            <a:off x="8011249" y="1280411"/>
            <a:ext cx="911644" cy="911644"/>
          </a:xfrm>
          <a:prstGeom prst="rect">
            <a:avLst/>
          </a:prstGeom>
          <a:noFill/>
          <a:ln w="9525">
            <a:noFill/>
            <a:miter lim="800000"/>
            <a:headEnd/>
            <a:tailEnd/>
          </a:ln>
        </p:spPr>
      </p:pic>
      <p:grpSp>
        <p:nvGrpSpPr>
          <p:cNvPr id="2" name="Group 12"/>
          <p:cNvGrpSpPr/>
          <p:nvPr/>
        </p:nvGrpSpPr>
        <p:grpSpPr>
          <a:xfrm>
            <a:off x="1042537" y="3741633"/>
            <a:ext cx="375781" cy="360997"/>
            <a:chOff x="989351" y="3477718"/>
            <a:chExt cx="1169233" cy="1004341"/>
          </a:xfrm>
        </p:grpSpPr>
        <p:sp>
          <p:nvSpPr>
            <p:cNvPr id="10" name="Oval 9"/>
            <p:cNvSpPr/>
            <p:nvPr/>
          </p:nvSpPr>
          <p:spPr bwMode="auto">
            <a:xfrm>
              <a:off x="989351" y="3477718"/>
              <a:ext cx="1169233" cy="1004341"/>
            </a:xfrm>
            <a:prstGeom prst="ellipse">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cxnSp>
          <p:nvCxnSpPr>
            <p:cNvPr id="12" name="Straight Connector 11"/>
            <p:cNvCxnSpPr>
              <a:stCxn id="10" idx="1"/>
              <a:endCxn id="10" idx="5"/>
            </p:cNvCxnSpPr>
            <p:nvPr/>
          </p:nvCxnSpPr>
          <p:spPr bwMode="auto">
            <a:xfrm rot="16200000" flipH="1">
              <a:off x="1218878" y="3566502"/>
              <a:ext cx="710177" cy="826773"/>
            </a:xfrm>
            <a:prstGeom prst="line">
              <a:avLst/>
            </a:prstGeom>
            <a:solidFill>
              <a:srgbClr val="ED171F"/>
            </a:solidFill>
            <a:ln w="38100" cap="flat" cmpd="sng" algn="ctr">
              <a:solidFill>
                <a:srgbClr val="C00000"/>
              </a:solidFill>
              <a:prstDash val="solid"/>
              <a:round/>
              <a:headEnd type="none" w="med" len="med"/>
              <a:tailEnd type="none" w="med" len="med"/>
            </a:ln>
            <a:effectLst/>
          </p:spPr>
        </p:cxnSp>
      </p:grpSp>
      <p:grpSp>
        <p:nvGrpSpPr>
          <p:cNvPr id="3" name="Group 16"/>
          <p:cNvGrpSpPr/>
          <p:nvPr/>
        </p:nvGrpSpPr>
        <p:grpSpPr>
          <a:xfrm>
            <a:off x="8152299" y="3506404"/>
            <a:ext cx="375781" cy="360997"/>
            <a:chOff x="989351" y="3477718"/>
            <a:chExt cx="1169233" cy="1004341"/>
          </a:xfrm>
        </p:grpSpPr>
        <p:sp>
          <p:nvSpPr>
            <p:cNvPr id="18" name="Oval 17"/>
            <p:cNvSpPr/>
            <p:nvPr/>
          </p:nvSpPr>
          <p:spPr bwMode="auto">
            <a:xfrm>
              <a:off x="989351" y="3477718"/>
              <a:ext cx="1169233" cy="1004341"/>
            </a:xfrm>
            <a:prstGeom prst="ellipse">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cxnSp>
          <p:nvCxnSpPr>
            <p:cNvPr id="19" name="Straight Connector 18"/>
            <p:cNvCxnSpPr>
              <a:stCxn id="18" idx="1"/>
              <a:endCxn id="18" idx="5"/>
            </p:cNvCxnSpPr>
            <p:nvPr/>
          </p:nvCxnSpPr>
          <p:spPr bwMode="auto">
            <a:xfrm rot="16200000" flipH="1">
              <a:off x="1218878" y="3566502"/>
              <a:ext cx="710177" cy="826773"/>
            </a:xfrm>
            <a:prstGeom prst="line">
              <a:avLst/>
            </a:prstGeom>
            <a:solidFill>
              <a:srgbClr val="ED171F"/>
            </a:solidFill>
            <a:ln w="38100" cap="flat" cmpd="sng" algn="ctr">
              <a:solidFill>
                <a:srgbClr val="C00000"/>
              </a:solidFill>
              <a:prstDash val="solid"/>
              <a:round/>
              <a:headEnd type="none" w="med" len="med"/>
              <a:tailEnd type="none" w="med" len="med"/>
            </a:ln>
            <a:effectLst/>
          </p:spPr>
        </p:cxnSp>
      </p:grpSp>
      <p:sp>
        <p:nvSpPr>
          <p:cNvPr id="14" name="TextBox 13"/>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C18</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cstate="print"/>
          <a:srcRect/>
          <a:stretch>
            <a:fillRect/>
          </a:stretch>
        </p:blipFill>
        <p:spPr bwMode="auto">
          <a:xfrm>
            <a:off x="4196815" y="3249827"/>
            <a:ext cx="4771746" cy="1013126"/>
          </a:xfrm>
          <a:prstGeom prst="rect">
            <a:avLst/>
          </a:prstGeom>
          <a:noFill/>
          <a:ln w="9525">
            <a:solidFill>
              <a:schemeClr val="tx1"/>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Bookmarks</a:t>
            </a:r>
          </a:p>
        </p:txBody>
      </p:sp>
      <p:sp>
        <p:nvSpPr>
          <p:cNvPr id="8195" name="Rectangle 7"/>
          <p:cNvSpPr>
            <a:spLocks noGrp="1" noChangeArrowheads="1"/>
          </p:cNvSpPr>
          <p:nvPr>
            <p:ph idx="1"/>
          </p:nvPr>
        </p:nvSpPr>
        <p:spPr>
          <a:xfrm>
            <a:off x="471948" y="1183715"/>
            <a:ext cx="8470440" cy="1584537"/>
          </a:xfrm>
        </p:spPr>
        <p:txBody>
          <a:bodyPr/>
          <a:lstStyle/>
          <a:p>
            <a:pPr eaLnBrk="1" hangingPunct="1"/>
            <a:r>
              <a:rPr lang="en-US" sz="1800" dirty="0" smtClean="0"/>
              <a:t>If you access a specific page frequently in VCSS (e.g. the Account Summary page), then add that page as a bookmark to access quickly at a later time.</a:t>
            </a:r>
          </a:p>
          <a:p>
            <a:pPr eaLnBrk="1" hangingPunct="1"/>
            <a:r>
              <a:rPr lang="en-US" sz="1800" dirty="0" smtClean="0"/>
              <a:t>If the page can be added as a bookmark, then the bookmark icon is located to the right of the breadcrumbs.  </a:t>
            </a:r>
          </a:p>
          <a:p>
            <a:pPr eaLnBrk="1" hangingPunct="1"/>
            <a:r>
              <a:rPr lang="en-US" sz="1800" dirty="0" smtClean="0"/>
              <a:t>Bookmarks in VCSS work similarly to favorites in internet explorer.</a:t>
            </a:r>
          </a:p>
        </p:txBody>
      </p:sp>
      <p:sp>
        <p:nvSpPr>
          <p:cNvPr id="9" name="Rectangle 8"/>
          <p:cNvSpPr/>
          <p:nvPr/>
        </p:nvSpPr>
        <p:spPr bwMode="auto">
          <a:xfrm>
            <a:off x="5754722" y="4073579"/>
            <a:ext cx="238305" cy="201860"/>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0" name="Rectangle 7"/>
          <p:cNvSpPr txBox="1">
            <a:spLocks noChangeArrowheads="1"/>
          </p:cNvSpPr>
          <p:nvPr/>
        </p:nvSpPr>
        <p:spPr bwMode="auto">
          <a:xfrm>
            <a:off x="488514" y="3252598"/>
            <a:ext cx="3244241" cy="34112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31775" marR="0" lvl="0" indent="-231775" algn="l" defTabSz="914400" rtl="0" eaLnBrk="1" fontAlgn="base" latinLnBrk="0" hangingPunct="1">
              <a:lnSpc>
                <a:spcPct val="100000"/>
              </a:lnSpc>
              <a:spcBef>
                <a:spcPct val="20000"/>
              </a:spcBef>
              <a:spcAft>
                <a:spcPct val="0"/>
              </a:spcAft>
              <a:buClr>
                <a:srgbClr val="AF242B"/>
              </a:buClr>
              <a:buSzPct val="75000"/>
              <a:buFont typeface="Wingdings" pitchFamily="2" charset="2"/>
              <a:buChar char="w"/>
              <a:tabLst/>
              <a:defRPr/>
            </a:pPr>
            <a:r>
              <a:rPr kumimoji="0" lang="en-US" sz="1800" b="1" i="0" u="none" strike="noStrike" kern="0" cap="none" spc="0" normalizeH="0" baseline="0" noProof="0" dirty="0" smtClean="0">
                <a:ln>
                  <a:noFill/>
                </a:ln>
                <a:solidFill>
                  <a:schemeClr val="tx1"/>
                </a:solidFill>
                <a:effectLst/>
                <a:uLnTx/>
                <a:uFillTx/>
                <a:latin typeface="+mn-lt"/>
                <a:ea typeface="+mn-ea"/>
                <a:cs typeface="+mn-cs"/>
              </a:rPr>
              <a:t>Add a Bookmark</a:t>
            </a:r>
          </a:p>
          <a:p>
            <a:pPr marL="688975" lvl="1" indent="-231775">
              <a:spcBef>
                <a:spcPct val="20000"/>
              </a:spcBef>
              <a:buClr>
                <a:srgbClr val="AF242B"/>
              </a:buClr>
              <a:buSzPct val="75000"/>
              <a:buFont typeface="Wingdings" pitchFamily="2" charset="2"/>
              <a:buChar char="w"/>
            </a:pPr>
            <a:r>
              <a:rPr kumimoji="0" lang="en-US" sz="1600" i="0" u="none" strike="noStrike" kern="0" cap="none" spc="0" normalizeH="0" baseline="0" noProof="0" dirty="0" smtClean="0">
                <a:ln>
                  <a:noFill/>
                </a:ln>
                <a:solidFill>
                  <a:schemeClr val="tx1"/>
                </a:solidFill>
                <a:effectLst/>
                <a:uLnTx/>
                <a:uFillTx/>
                <a:latin typeface="+mn-lt"/>
                <a:ea typeface="+mn-ea"/>
                <a:cs typeface="+mn-cs"/>
              </a:rPr>
              <a:t>To add a bookmark, select </a:t>
            </a:r>
            <a:r>
              <a:rPr kumimoji="0" lang="en-US" sz="1600" b="0" i="0" u="none" strike="noStrike" kern="0" cap="none" spc="0" normalizeH="0" baseline="0" noProof="0" dirty="0" smtClean="0">
                <a:ln>
                  <a:noFill/>
                </a:ln>
                <a:solidFill>
                  <a:schemeClr val="tx1"/>
                </a:solidFill>
                <a:effectLst/>
                <a:uLnTx/>
                <a:uFillTx/>
                <a:latin typeface="+mn-lt"/>
                <a:ea typeface="+mn-ea"/>
                <a:cs typeface="+mn-cs"/>
              </a:rPr>
              <a:t>the bookmark</a:t>
            </a:r>
            <a:r>
              <a:rPr kumimoji="0" lang="en-US" sz="1600" b="0" i="0" u="none" strike="noStrike" kern="0" cap="none" spc="0" normalizeH="0" noProof="0" dirty="0" smtClean="0">
                <a:ln>
                  <a:noFill/>
                </a:ln>
                <a:solidFill>
                  <a:schemeClr val="tx1"/>
                </a:solidFill>
                <a:effectLst/>
                <a:uLnTx/>
                <a:uFillTx/>
                <a:latin typeface="+mn-lt"/>
                <a:ea typeface="+mn-ea"/>
                <a:cs typeface="+mn-cs"/>
              </a:rPr>
              <a:t> icon on the page you want to add as a bookmark.</a:t>
            </a:r>
          </a:p>
          <a:p>
            <a:pPr marL="688975" lvl="1" indent="-231775">
              <a:spcBef>
                <a:spcPct val="20000"/>
              </a:spcBef>
              <a:buClr>
                <a:srgbClr val="AF242B"/>
              </a:buClr>
              <a:buSzPct val="75000"/>
              <a:buFont typeface="Wingdings" pitchFamily="2" charset="2"/>
              <a:buChar char="w"/>
            </a:pPr>
            <a:endParaRPr lang="en-US" sz="1600" kern="0" baseline="0" dirty="0" smtClean="0">
              <a:latin typeface="+mn-lt"/>
            </a:endParaRPr>
          </a:p>
          <a:p>
            <a:pPr marL="688975" lvl="1" indent="-231775">
              <a:spcBef>
                <a:spcPct val="20000"/>
              </a:spcBef>
              <a:buClr>
                <a:srgbClr val="AF242B"/>
              </a:buClr>
              <a:buSzPct val="75000"/>
            </a:pPr>
            <a:endParaRPr lang="en-US" sz="1600" kern="0" baseline="0" dirty="0" smtClean="0">
              <a:latin typeface="+mn-lt"/>
            </a:endParaRPr>
          </a:p>
          <a:p>
            <a:pPr marL="688975" lvl="1" indent="-231775">
              <a:spcBef>
                <a:spcPct val="20000"/>
              </a:spcBef>
              <a:buClr>
                <a:srgbClr val="AF242B"/>
              </a:buClr>
              <a:buSzPct val="75000"/>
              <a:buFont typeface="Wingdings" pitchFamily="2" charset="2"/>
              <a:buChar char="w"/>
            </a:pPr>
            <a:r>
              <a:rPr lang="en-US" sz="1600" kern="0" dirty="0" smtClean="0">
                <a:latin typeface="+mn-lt"/>
              </a:rPr>
              <a:t>A system message displays confirming the bookmark has been added.</a:t>
            </a:r>
            <a:endParaRPr kumimoji="0" lang="en-US" sz="16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5122" name="Picture 2"/>
          <p:cNvPicPr>
            <a:picLocks noChangeAspect="1" noChangeArrowheads="1"/>
          </p:cNvPicPr>
          <p:nvPr/>
        </p:nvPicPr>
        <p:blipFill>
          <a:blip r:embed="rId4" cstate="print"/>
          <a:srcRect b="2069"/>
          <a:stretch>
            <a:fillRect/>
          </a:stretch>
        </p:blipFill>
        <p:spPr bwMode="auto">
          <a:xfrm>
            <a:off x="4565542" y="4638343"/>
            <a:ext cx="4371975" cy="1772302"/>
          </a:xfrm>
          <a:prstGeom prst="rect">
            <a:avLst/>
          </a:prstGeom>
          <a:noFill/>
          <a:ln w="9525">
            <a:solidFill>
              <a:schemeClr val="tx1"/>
            </a:solidFill>
            <a:miter lim="800000"/>
            <a:headEnd/>
            <a:tailEnd/>
          </a:ln>
        </p:spPr>
      </p:pic>
      <p:sp>
        <p:nvSpPr>
          <p:cNvPr id="14" name="Rectangle 13"/>
          <p:cNvSpPr/>
          <p:nvPr/>
        </p:nvSpPr>
        <p:spPr bwMode="auto">
          <a:xfrm>
            <a:off x="4895898" y="6025691"/>
            <a:ext cx="2845187" cy="410006"/>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1" name="TextBox 10"/>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C19</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srcRect/>
          <a:stretch>
            <a:fillRect/>
          </a:stretch>
        </p:blipFill>
        <p:spPr bwMode="auto">
          <a:xfrm>
            <a:off x="1353451" y="3504426"/>
            <a:ext cx="6589561" cy="2649239"/>
          </a:xfrm>
          <a:prstGeom prst="rect">
            <a:avLst/>
          </a:prstGeom>
          <a:noFill/>
          <a:ln w="9525">
            <a:solidFill>
              <a:schemeClr val="tx1"/>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Bookmarks (Cont’d)</a:t>
            </a:r>
          </a:p>
        </p:txBody>
      </p:sp>
      <p:sp>
        <p:nvSpPr>
          <p:cNvPr id="8195" name="Rectangle 7"/>
          <p:cNvSpPr>
            <a:spLocks noGrp="1" noChangeArrowheads="1"/>
          </p:cNvSpPr>
          <p:nvPr>
            <p:ph idx="1"/>
          </p:nvPr>
        </p:nvSpPr>
        <p:spPr>
          <a:xfrm>
            <a:off x="471948" y="1227956"/>
            <a:ext cx="8470440" cy="1895072"/>
          </a:xfrm>
        </p:spPr>
        <p:txBody>
          <a:bodyPr/>
          <a:lstStyle/>
          <a:p>
            <a:pPr eaLnBrk="1" hangingPunct="1"/>
            <a:r>
              <a:rPr lang="en-US" sz="2000" b="1" dirty="0" smtClean="0"/>
              <a:t>Access a Saved Bookmark</a:t>
            </a:r>
          </a:p>
          <a:p>
            <a:pPr lvl="1" eaLnBrk="1" hangingPunct="1"/>
            <a:r>
              <a:rPr lang="en-US" sz="1800" dirty="0" smtClean="0"/>
              <a:t>Once you add a page as a bookmark, the Bookmarks menu item displays in the menu bar.</a:t>
            </a:r>
          </a:p>
          <a:p>
            <a:pPr lvl="2" eaLnBrk="1" hangingPunct="1"/>
            <a:r>
              <a:rPr lang="en-US" sz="1600" dirty="0" smtClean="0"/>
              <a:t>If you have not added a bookmark, the Bookmarks menu does not display.</a:t>
            </a:r>
          </a:p>
          <a:p>
            <a:pPr lvl="1" eaLnBrk="1" hangingPunct="1"/>
            <a:r>
              <a:rPr lang="en-US" sz="1800" dirty="0" smtClean="0"/>
              <a:t>To access the saved bookmark, from the menu bar select </a:t>
            </a:r>
            <a:r>
              <a:rPr lang="en-US" sz="1800" b="1" dirty="0" smtClean="0"/>
              <a:t>Bookmarks &gt; [Name of bookmark]</a:t>
            </a:r>
            <a:r>
              <a:rPr lang="en-US" sz="1800" dirty="0" smtClean="0"/>
              <a:t>.</a:t>
            </a:r>
          </a:p>
        </p:txBody>
      </p:sp>
      <p:sp>
        <p:nvSpPr>
          <p:cNvPr id="8" name="Rectangle 7"/>
          <p:cNvSpPr/>
          <p:nvPr/>
        </p:nvSpPr>
        <p:spPr bwMode="auto">
          <a:xfrm>
            <a:off x="3816574" y="4811258"/>
            <a:ext cx="3708691" cy="1292979"/>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 name="TextBox 5"/>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C20</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srcRect/>
          <a:stretch>
            <a:fillRect/>
          </a:stretch>
        </p:blipFill>
        <p:spPr bwMode="auto">
          <a:xfrm>
            <a:off x="5325845" y="2491802"/>
            <a:ext cx="3552825" cy="3933825"/>
          </a:xfrm>
          <a:prstGeom prst="rect">
            <a:avLst/>
          </a:prstGeom>
          <a:noFill/>
          <a:ln w="9525">
            <a:solidFill>
              <a:schemeClr val="tx1"/>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Bookmarks (Cont’d)</a:t>
            </a:r>
          </a:p>
        </p:txBody>
      </p:sp>
      <p:sp>
        <p:nvSpPr>
          <p:cNvPr id="8195" name="Rectangle 7"/>
          <p:cNvSpPr>
            <a:spLocks noGrp="1" noChangeArrowheads="1"/>
          </p:cNvSpPr>
          <p:nvPr>
            <p:ph idx="1"/>
          </p:nvPr>
        </p:nvSpPr>
        <p:spPr>
          <a:xfrm>
            <a:off x="396792" y="1294650"/>
            <a:ext cx="5039504" cy="4905353"/>
          </a:xfrm>
        </p:spPr>
        <p:txBody>
          <a:bodyPr/>
          <a:lstStyle/>
          <a:p>
            <a:pPr eaLnBrk="1" hangingPunct="1"/>
            <a:r>
              <a:rPr lang="en-US" sz="2000" b="1" dirty="0" smtClean="0"/>
              <a:t>Organize Saved Bookmarks</a:t>
            </a:r>
          </a:p>
          <a:p>
            <a:pPr lvl="1" eaLnBrk="1" hangingPunct="1"/>
            <a:r>
              <a:rPr lang="en-US" sz="1800" dirty="0" smtClean="0"/>
              <a:t>Once you have added a few bookmarks, you can organize your bookmarks from the menu bar by selecting </a:t>
            </a:r>
            <a:r>
              <a:rPr lang="en-US" sz="1800" b="1" dirty="0" smtClean="0"/>
              <a:t>Bookmarks &gt; Organize Bookmarks</a:t>
            </a:r>
            <a:r>
              <a:rPr lang="en-US" sz="1800" dirty="0" smtClean="0"/>
              <a:t>.</a:t>
            </a:r>
          </a:p>
          <a:p>
            <a:pPr lvl="1" eaLnBrk="1" hangingPunct="1">
              <a:buNone/>
            </a:pPr>
            <a:endParaRPr lang="en-US" sz="1800" dirty="0" smtClean="0"/>
          </a:p>
          <a:p>
            <a:pPr lvl="1" eaLnBrk="1" hangingPunct="1"/>
            <a:r>
              <a:rPr lang="en-US" sz="1800" dirty="0" smtClean="0"/>
              <a:t>Bookmarks display in the Bookmarks menu in the order in which they were added.  To re-order bookmarks, select a bookmark and update the </a:t>
            </a:r>
            <a:r>
              <a:rPr lang="en-US" sz="1800" b="1" dirty="0" smtClean="0"/>
              <a:t>Rank </a:t>
            </a:r>
            <a:r>
              <a:rPr lang="en-US" sz="1800" dirty="0" smtClean="0"/>
              <a:t>field.</a:t>
            </a:r>
          </a:p>
          <a:p>
            <a:pPr lvl="1" eaLnBrk="1" hangingPunct="1"/>
            <a:r>
              <a:rPr lang="en-US" sz="1800" dirty="0" smtClean="0"/>
              <a:t>To re-name a bookmark, select the bookmark and update the </a:t>
            </a:r>
            <a:r>
              <a:rPr lang="en-US" sz="1800" b="1" dirty="0" smtClean="0"/>
              <a:t>Label </a:t>
            </a:r>
            <a:r>
              <a:rPr lang="en-US" sz="1800" dirty="0" smtClean="0"/>
              <a:t>field.</a:t>
            </a:r>
          </a:p>
          <a:p>
            <a:pPr lvl="1" eaLnBrk="1" hangingPunct="1"/>
            <a:r>
              <a:rPr lang="en-US" sz="1800" dirty="0" smtClean="0"/>
              <a:t>To remove a bookmark, select the bookmark and select the </a:t>
            </a:r>
            <a:r>
              <a:rPr lang="en-US" sz="1800" b="1" dirty="0" smtClean="0"/>
              <a:t>[Delete] </a:t>
            </a:r>
            <a:r>
              <a:rPr lang="en-US" sz="1800" dirty="0" smtClean="0"/>
              <a:t>button.</a:t>
            </a:r>
          </a:p>
          <a:p>
            <a:pPr lvl="1" eaLnBrk="1" hangingPunct="1"/>
            <a:r>
              <a:rPr lang="en-US" sz="1800" dirty="0" smtClean="0"/>
              <a:t>To save updates, select the </a:t>
            </a:r>
            <a:r>
              <a:rPr lang="en-US" sz="1800" b="1" dirty="0" smtClean="0"/>
              <a:t>[Save] </a:t>
            </a:r>
            <a:r>
              <a:rPr lang="en-US" sz="1800" dirty="0" smtClean="0"/>
              <a:t>button.</a:t>
            </a:r>
          </a:p>
        </p:txBody>
      </p:sp>
      <p:pic>
        <p:nvPicPr>
          <p:cNvPr id="7170" name="Picture 2"/>
          <p:cNvPicPr>
            <a:picLocks noChangeAspect="1" noChangeArrowheads="1"/>
          </p:cNvPicPr>
          <p:nvPr/>
        </p:nvPicPr>
        <p:blipFill>
          <a:blip r:embed="rId4" cstate="print"/>
          <a:srcRect/>
          <a:stretch>
            <a:fillRect/>
          </a:stretch>
        </p:blipFill>
        <p:spPr bwMode="auto">
          <a:xfrm>
            <a:off x="6146443" y="1324172"/>
            <a:ext cx="2716191" cy="1021805"/>
          </a:xfrm>
          <a:prstGeom prst="rect">
            <a:avLst/>
          </a:prstGeom>
          <a:noFill/>
          <a:ln w="9525">
            <a:solidFill>
              <a:schemeClr val="tx1"/>
            </a:solidFill>
            <a:miter lim="800000"/>
            <a:headEnd/>
            <a:tailEnd/>
          </a:ln>
        </p:spPr>
      </p:pic>
      <p:sp>
        <p:nvSpPr>
          <p:cNvPr id="8" name="Rectangle 7"/>
          <p:cNvSpPr/>
          <p:nvPr/>
        </p:nvSpPr>
        <p:spPr bwMode="auto">
          <a:xfrm>
            <a:off x="6153149" y="1354076"/>
            <a:ext cx="1331622" cy="361990"/>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9" name="Rectangle 8"/>
          <p:cNvSpPr/>
          <p:nvPr/>
        </p:nvSpPr>
        <p:spPr bwMode="auto">
          <a:xfrm>
            <a:off x="6155237" y="1719418"/>
            <a:ext cx="2644766" cy="284747"/>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1" name="Rectangle 10"/>
          <p:cNvSpPr/>
          <p:nvPr/>
        </p:nvSpPr>
        <p:spPr bwMode="auto">
          <a:xfrm>
            <a:off x="5334314" y="6038805"/>
            <a:ext cx="1780470" cy="497689"/>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2" name="Rectangle 11"/>
          <p:cNvSpPr/>
          <p:nvPr/>
        </p:nvSpPr>
        <p:spPr bwMode="auto">
          <a:xfrm>
            <a:off x="5348928" y="3690671"/>
            <a:ext cx="550831" cy="345289"/>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3" name="Rectangle 12"/>
          <p:cNvSpPr/>
          <p:nvPr/>
        </p:nvSpPr>
        <p:spPr bwMode="auto">
          <a:xfrm>
            <a:off x="5363542" y="4324058"/>
            <a:ext cx="623899" cy="350729"/>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4" name="TextBox 13"/>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C21</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Hyperlinks</a:t>
            </a:r>
          </a:p>
        </p:txBody>
      </p:sp>
      <p:sp>
        <p:nvSpPr>
          <p:cNvPr id="8195" name="Rectangle 7"/>
          <p:cNvSpPr>
            <a:spLocks noGrp="1" noChangeArrowheads="1"/>
          </p:cNvSpPr>
          <p:nvPr>
            <p:ph idx="1"/>
          </p:nvPr>
        </p:nvSpPr>
        <p:spPr>
          <a:xfrm>
            <a:off x="471948" y="1229753"/>
            <a:ext cx="8470440" cy="3511059"/>
          </a:xfrm>
        </p:spPr>
        <p:txBody>
          <a:bodyPr/>
          <a:lstStyle/>
          <a:p>
            <a:pPr eaLnBrk="1" hangingPunct="1"/>
            <a:r>
              <a:rPr lang="en-US" sz="2000" b="1" u="sng" dirty="0" smtClean="0">
                <a:solidFill>
                  <a:schemeClr val="accent2"/>
                </a:solidFill>
              </a:rPr>
              <a:t>Blue underlined</a:t>
            </a:r>
            <a:r>
              <a:rPr lang="en-US" sz="2000" b="1" dirty="0" smtClean="0">
                <a:solidFill>
                  <a:schemeClr val="accent2"/>
                </a:solidFill>
              </a:rPr>
              <a:t> </a:t>
            </a:r>
            <a:r>
              <a:rPr lang="en-US" sz="2000" b="1" dirty="0" smtClean="0"/>
              <a:t>hyperlinks that list the name of a field, display on many pages. </a:t>
            </a:r>
          </a:p>
          <a:p>
            <a:pPr lvl="1" eaLnBrk="1" hangingPunct="1"/>
            <a:r>
              <a:rPr lang="en-US" sz="1800" dirty="0" smtClean="0"/>
              <a:t>Select the hyperlink to access a search page to search for values to enter in that specific field.</a:t>
            </a:r>
          </a:p>
          <a:p>
            <a:pPr lvl="2" eaLnBrk="1" hangingPunct="1"/>
            <a:r>
              <a:rPr lang="en-US" sz="1600" dirty="0" smtClean="0"/>
              <a:t>This can be helpful if you cannot remember a value to enter in a field.  Instead, you can select the field’s hyperlink and then search for values.  The hyperlinks work as a lookup to find the value you need to enter in that field.</a:t>
            </a:r>
          </a:p>
          <a:p>
            <a:pPr lvl="2" eaLnBrk="1" hangingPunct="1"/>
            <a:r>
              <a:rPr lang="en-US" sz="1600" dirty="0" smtClean="0"/>
              <a:t>For example, if you need to enter a statement number and you cannot remember the specific statement number to enter, select the </a:t>
            </a:r>
            <a:r>
              <a:rPr lang="en-US" sz="1600" b="1" dirty="0" smtClean="0"/>
              <a:t>Statement Number </a:t>
            </a:r>
            <a:r>
              <a:rPr lang="en-US" sz="1600" dirty="0" smtClean="0"/>
              <a:t>hyperlink.  You are then taken to a search page to search for statement numbers.  Once you find the statement number you need, select the statement number to enter in the </a:t>
            </a:r>
            <a:r>
              <a:rPr lang="en-US" sz="1600" b="1" dirty="0" smtClean="0"/>
              <a:t>Statement Number </a:t>
            </a:r>
            <a:r>
              <a:rPr lang="en-US" sz="1600" dirty="0" smtClean="0"/>
              <a:t>field. </a:t>
            </a:r>
          </a:p>
          <a:p>
            <a:pPr lvl="1" eaLnBrk="1" hangingPunct="1"/>
            <a:endParaRPr lang="en-US" sz="2000" dirty="0" smtClean="0"/>
          </a:p>
        </p:txBody>
      </p:sp>
      <p:pic>
        <p:nvPicPr>
          <p:cNvPr id="2" name="Picture 2"/>
          <p:cNvPicPr>
            <a:picLocks noChangeAspect="1" noChangeArrowheads="1"/>
          </p:cNvPicPr>
          <p:nvPr/>
        </p:nvPicPr>
        <p:blipFill>
          <a:blip r:embed="rId3" cstate="print"/>
          <a:srcRect/>
          <a:stretch>
            <a:fillRect/>
          </a:stretch>
        </p:blipFill>
        <p:spPr bwMode="auto">
          <a:xfrm>
            <a:off x="2175972" y="4966553"/>
            <a:ext cx="4681554" cy="1456216"/>
          </a:xfrm>
          <a:prstGeom prst="rect">
            <a:avLst/>
          </a:prstGeom>
          <a:noFill/>
          <a:ln w="9525">
            <a:solidFill>
              <a:schemeClr val="tx1"/>
            </a:solidFill>
            <a:miter lim="800000"/>
            <a:headEnd/>
            <a:tailEnd/>
          </a:ln>
        </p:spPr>
      </p:pic>
      <p:sp>
        <p:nvSpPr>
          <p:cNvPr id="7" name="Rectangle 6"/>
          <p:cNvSpPr/>
          <p:nvPr/>
        </p:nvSpPr>
        <p:spPr bwMode="auto">
          <a:xfrm>
            <a:off x="2413043" y="5821519"/>
            <a:ext cx="1327444" cy="313151"/>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 name="TextBox 5"/>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C22</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Favorites</a:t>
            </a:r>
          </a:p>
        </p:txBody>
      </p:sp>
      <p:sp>
        <p:nvSpPr>
          <p:cNvPr id="8195" name="Rectangle 7"/>
          <p:cNvSpPr>
            <a:spLocks noGrp="1" noChangeArrowheads="1"/>
          </p:cNvSpPr>
          <p:nvPr>
            <p:ph idx="1"/>
          </p:nvPr>
        </p:nvSpPr>
        <p:spPr>
          <a:xfrm>
            <a:off x="457200" y="1213211"/>
            <a:ext cx="8485188" cy="2732488"/>
          </a:xfrm>
        </p:spPr>
        <p:txBody>
          <a:bodyPr/>
          <a:lstStyle/>
          <a:p>
            <a:pPr>
              <a:buClr>
                <a:srgbClr val="CC0000"/>
              </a:buClr>
            </a:pPr>
            <a:r>
              <a:rPr lang="en-US" sz="2000" b="1" dirty="0" smtClean="0"/>
              <a:t>Favorites are frequently used values that can be saved. </a:t>
            </a:r>
          </a:p>
          <a:p>
            <a:pPr lvl="1">
              <a:buClr>
                <a:srgbClr val="CC0000"/>
              </a:buClr>
            </a:pPr>
            <a:r>
              <a:rPr lang="en-US" sz="1800" dirty="0" smtClean="0"/>
              <a:t>Favorites are a feature of VCSS that will be available in a future release.</a:t>
            </a:r>
          </a:p>
          <a:p>
            <a:pPr lvl="1">
              <a:buClr>
                <a:srgbClr val="CC0000"/>
              </a:buClr>
            </a:pPr>
            <a:r>
              <a:rPr lang="en-US" sz="1800" dirty="0" smtClean="0"/>
              <a:t>If you use a value frequently, then you can designate it as a favorite.</a:t>
            </a:r>
          </a:p>
          <a:p>
            <a:pPr lvl="1">
              <a:buClr>
                <a:srgbClr val="CC0000"/>
              </a:buClr>
            </a:pPr>
            <a:r>
              <a:rPr lang="en-US" sz="1800" dirty="0" smtClean="0"/>
              <a:t>Favorites can be added to fields that include the favorites icon next to it, which looks like a small clothes-pin.  Favorites are added by you only and remain from one login session to the next.</a:t>
            </a:r>
          </a:p>
          <a:p>
            <a:pPr lvl="1">
              <a:buClr>
                <a:srgbClr val="CC0000"/>
              </a:buClr>
            </a:pPr>
            <a:r>
              <a:rPr lang="en-US" sz="1800" dirty="0" smtClean="0"/>
              <a:t>For example, if you have access to more than one account, designate a specific account as a favorite, by selecting the favorites icon and adding your account as a favorite. </a:t>
            </a:r>
            <a:endParaRPr lang="en-US" sz="1600" dirty="0" smtClean="0"/>
          </a:p>
        </p:txBody>
      </p:sp>
      <p:pic>
        <p:nvPicPr>
          <p:cNvPr id="9218" name="Picture 2"/>
          <p:cNvPicPr>
            <a:picLocks noChangeAspect="1" noChangeArrowheads="1"/>
          </p:cNvPicPr>
          <p:nvPr/>
        </p:nvPicPr>
        <p:blipFill>
          <a:blip r:embed="rId3" cstate="print"/>
          <a:srcRect/>
          <a:stretch>
            <a:fillRect/>
          </a:stretch>
        </p:blipFill>
        <p:spPr bwMode="auto">
          <a:xfrm>
            <a:off x="1120884" y="4108537"/>
            <a:ext cx="5909155" cy="2317316"/>
          </a:xfrm>
          <a:prstGeom prst="rect">
            <a:avLst/>
          </a:prstGeom>
          <a:noFill/>
          <a:ln w="9525">
            <a:solidFill>
              <a:schemeClr val="tx1"/>
            </a:solidFill>
            <a:miter lim="800000"/>
            <a:headEnd/>
            <a:tailEnd/>
          </a:ln>
        </p:spPr>
      </p:pic>
      <p:sp>
        <p:nvSpPr>
          <p:cNvPr id="7" name="Rectangle 6"/>
          <p:cNvSpPr/>
          <p:nvPr/>
        </p:nvSpPr>
        <p:spPr bwMode="auto">
          <a:xfrm>
            <a:off x="2079636" y="5022937"/>
            <a:ext cx="325361" cy="263047"/>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 name="TextBox 5"/>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C23</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title"/>
          </p:nvPr>
        </p:nvSpPr>
        <p:spPr/>
        <p:txBody>
          <a:bodyPr/>
          <a:lstStyle/>
          <a:p>
            <a:pPr eaLnBrk="1" hangingPunct="1"/>
            <a:r>
              <a:rPr lang="en-US" dirty="0" smtClean="0"/>
              <a:t>Quick Reference for Important Facts</a:t>
            </a:r>
          </a:p>
        </p:txBody>
      </p:sp>
      <p:sp>
        <p:nvSpPr>
          <p:cNvPr id="7" name="Rectangle 7"/>
          <p:cNvSpPr>
            <a:spLocks noGrp="1" noChangeArrowheads="1"/>
          </p:cNvSpPr>
          <p:nvPr>
            <p:ph idx="1"/>
          </p:nvPr>
        </p:nvSpPr>
        <p:spPr>
          <a:xfrm>
            <a:off x="486696" y="1202236"/>
            <a:ext cx="8319328" cy="5444224"/>
          </a:xfrm>
        </p:spPr>
        <p:txBody>
          <a:bodyPr/>
          <a:lstStyle/>
          <a:p>
            <a:pPr marL="288925" indent="-288925" eaLnBrk="1" hangingPunct="1">
              <a:spcBef>
                <a:spcPts val="600"/>
              </a:spcBef>
              <a:spcAft>
                <a:spcPts val="600"/>
              </a:spcAft>
            </a:pPr>
            <a:r>
              <a:rPr lang="en-US" sz="1600" dirty="0" smtClean="0"/>
              <a:t>Register a VCSS account (Segment 2)</a:t>
            </a:r>
          </a:p>
          <a:p>
            <a:pPr marL="288925" indent="-288925" eaLnBrk="1" hangingPunct="1">
              <a:spcBef>
                <a:spcPts val="600"/>
              </a:spcBef>
              <a:spcAft>
                <a:spcPts val="600"/>
              </a:spcAft>
            </a:pPr>
            <a:r>
              <a:rPr lang="en-US" sz="1600" dirty="0" smtClean="0"/>
              <a:t>Request access to a VCSS account (Segment 2)</a:t>
            </a:r>
          </a:p>
          <a:p>
            <a:pPr marL="288925" indent="-288925" eaLnBrk="1" hangingPunct="1">
              <a:spcBef>
                <a:spcPts val="600"/>
              </a:spcBef>
              <a:spcAft>
                <a:spcPts val="600"/>
              </a:spcAft>
            </a:pPr>
            <a:r>
              <a:rPr lang="en-US" sz="1600" dirty="0" smtClean="0"/>
              <a:t>Login to VCSS (Segment 3)</a:t>
            </a:r>
          </a:p>
          <a:p>
            <a:pPr marL="288925" indent="-288925" eaLnBrk="1" hangingPunct="1">
              <a:spcBef>
                <a:spcPts val="600"/>
              </a:spcBef>
              <a:spcAft>
                <a:spcPts val="600"/>
              </a:spcAft>
            </a:pPr>
            <a:r>
              <a:rPr lang="en-US" sz="1600" dirty="0" smtClean="0"/>
              <a:t>Set up security questions to retrieve password (Segment 3)</a:t>
            </a:r>
          </a:p>
          <a:p>
            <a:pPr marL="288925" indent="-288925" eaLnBrk="1" hangingPunct="1">
              <a:spcBef>
                <a:spcPts val="600"/>
              </a:spcBef>
              <a:spcAft>
                <a:spcPts val="600"/>
              </a:spcAft>
            </a:pPr>
            <a:r>
              <a:rPr lang="en-US" sz="1600" dirty="0" smtClean="0"/>
              <a:t>Access help (Segment 3)</a:t>
            </a:r>
          </a:p>
          <a:p>
            <a:pPr marL="288925" indent="-288925" eaLnBrk="1" hangingPunct="1">
              <a:spcBef>
                <a:spcPts val="600"/>
              </a:spcBef>
              <a:spcAft>
                <a:spcPts val="600"/>
              </a:spcAft>
            </a:pPr>
            <a:r>
              <a:rPr lang="en-US" sz="1600" dirty="0" smtClean="0"/>
              <a:t>Learn the search limit (Segment 3) and (Segment 5)</a:t>
            </a:r>
          </a:p>
          <a:p>
            <a:pPr marL="288925" indent="-288925" eaLnBrk="1" hangingPunct="1">
              <a:spcBef>
                <a:spcPts val="600"/>
              </a:spcBef>
              <a:spcAft>
                <a:spcPts val="600"/>
              </a:spcAft>
            </a:pPr>
            <a:r>
              <a:rPr lang="en-US" sz="1600" dirty="0" smtClean="0"/>
              <a:t>View a summary of your account (Segment 4)</a:t>
            </a:r>
          </a:p>
          <a:p>
            <a:pPr marL="288925" indent="-288925" eaLnBrk="1" hangingPunct="1">
              <a:spcBef>
                <a:spcPts val="600"/>
              </a:spcBef>
              <a:spcAft>
                <a:spcPts val="600"/>
              </a:spcAft>
            </a:pPr>
            <a:r>
              <a:rPr lang="en-US" sz="1600" dirty="0" smtClean="0"/>
              <a:t>View and print statements (Segment 5)</a:t>
            </a:r>
          </a:p>
          <a:p>
            <a:pPr marL="288925" indent="-288925" eaLnBrk="1" hangingPunct="1">
              <a:spcBef>
                <a:spcPts val="600"/>
              </a:spcBef>
              <a:spcAft>
                <a:spcPts val="600"/>
              </a:spcAft>
            </a:pPr>
            <a:r>
              <a:rPr lang="en-US" sz="1600" dirty="0" smtClean="0"/>
              <a:t>Dispute a statement (Segment 5)</a:t>
            </a:r>
          </a:p>
          <a:p>
            <a:pPr marL="288925" indent="-288925" eaLnBrk="1" hangingPunct="1">
              <a:spcBef>
                <a:spcPts val="600"/>
              </a:spcBef>
              <a:spcAft>
                <a:spcPts val="600"/>
              </a:spcAft>
            </a:pPr>
            <a:r>
              <a:rPr lang="en-US" sz="1600" dirty="0" smtClean="0"/>
              <a:t>View a payment (Segment 6)</a:t>
            </a:r>
          </a:p>
          <a:p>
            <a:pPr marL="288925" indent="-288925" eaLnBrk="1" hangingPunct="1">
              <a:spcBef>
                <a:spcPts val="600"/>
              </a:spcBef>
              <a:spcAft>
                <a:spcPts val="600"/>
              </a:spcAft>
            </a:pPr>
            <a:r>
              <a:rPr lang="en-US" sz="1600" dirty="0" smtClean="0"/>
              <a:t>View a refund (Segment 6)</a:t>
            </a:r>
          </a:p>
          <a:p>
            <a:pPr marL="288925" indent="-288925" eaLnBrk="1" hangingPunct="1">
              <a:spcBef>
                <a:spcPts val="600"/>
              </a:spcBef>
              <a:spcAft>
                <a:spcPts val="600"/>
              </a:spcAft>
            </a:pPr>
            <a:r>
              <a:rPr lang="en-US" sz="1600" dirty="0" smtClean="0"/>
              <a:t>View account or statement correspondence (Segment 7)</a:t>
            </a:r>
          </a:p>
          <a:p>
            <a:pPr marL="288925" indent="-288925" eaLnBrk="1" hangingPunct="1">
              <a:spcBef>
                <a:spcPts val="600"/>
              </a:spcBef>
              <a:spcAft>
                <a:spcPts val="600"/>
              </a:spcAft>
            </a:pPr>
            <a:r>
              <a:rPr lang="en-US" sz="1600" dirty="0" smtClean="0"/>
              <a:t>Create account or statement correspondence (Segment 7)</a:t>
            </a:r>
          </a:p>
          <a:p>
            <a:pPr marL="288925" indent="-288925" eaLnBrk="1" hangingPunct="1">
              <a:spcBef>
                <a:spcPts val="600"/>
              </a:spcBef>
              <a:spcAft>
                <a:spcPts val="600"/>
              </a:spcAft>
            </a:pPr>
            <a:r>
              <a:rPr lang="en-US" sz="1600" dirty="0" smtClean="0"/>
              <a:t>Access an external application (Segment 8)</a:t>
            </a:r>
          </a:p>
        </p:txBody>
      </p:sp>
      <p:pic>
        <p:nvPicPr>
          <p:cNvPr id="20" name="Picture 2" descr="C:\Documents and Settings\tgiasson\Local Settings\Temporary Internet Files\Content.IE5\FMCT8VSQ\MC900149317[1].wmf"/>
          <p:cNvPicPr>
            <a:picLocks noChangeAspect="1" noChangeArrowheads="1"/>
          </p:cNvPicPr>
          <p:nvPr/>
        </p:nvPicPr>
        <p:blipFill>
          <a:blip r:embed="rId3" cstate="print"/>
          <a:srcRect/>
          <a:stretch>
            <a:fillRect/>
          </a:stretch>
        </p:blipFill>
        <p:spPr bwMode="auto">
          <a:xfrm>
            <a:off x="6651321" y="1691577"/>
            <a:ext cx="1314918" cy="1390032"/>
          </a:xfrm>
          <a:prstGeom prst="rect">
            <a:avLst/>
          </a:prstGeom>
          <a:noFill/>
        </p:spPr>
      </p:pic>
      <p:sp>
        <p:nvSpPr>
          <p:cNvPr id="5" name="TextBox 4"/>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A4</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Favorites (Cont’d)</a:t>
            </a:r>
          </a:p>
        </p:txBody>
      </p:sp>
      <p:sp>
        <p:nvSpPr>
          <p:cNvPr id="8195" name="Rectangle 7"/>
          <p:cNvSpPr>
            <a:spLocks noGrp="1" noChangeArrowheads="1"/>
          </p:cNvSpPr>
          <p:nvPr>
            <p:ph idx="1"/>
          </p:nvPr>
        </p:nvSpPr>
        <p:spPr>
          <a:xfrm>
            <a:off x="545690" y="1404935"/>
            <a:ext cx="8396698" cy="1274098"/>
          </a:xfrm>
        </p:spPr>
        <p:txBody>
          <a:bodyPr/>
          <a:lstStyle/>
          <a:p>
            <a:pPr eaLnBrk="1" hangingPunct="1"/>
            <a:r>
              <a:rPr lang="en-US" sz="2200" b="1" dirty="0" smtClean="0"/>
              <a:t>Add a Favorite</a:t>
            </a:r>
          </a:p>
          <a:p>
            <a:pPr lvl="1">
              <a:buClr>
                <a:srgbClr val="CC0000"/>
              </a:buClr>
            </a:pPr>
            <a:r>
              <a:rPr lang="en-US" sz="1800" dirty="0" smtClean="0"/>
              <a:t>Select the </a:t>
            </a:r>
            <a:r>
              <a:rPr lang="en-US" sz="1800" b="1" dirty="0" smtClean="0"/>
              <a:t>favorites</a:t>
            </a:r>
            <a:r>
              <a:rPr lang="en-US" sz="1800" dirty="0" smtClean="0"/>
              <a:t> </a:t>
            </a:r>
            <a:r>
              <a:rPr lang="en-US" sz="1800" b="1" dirty="0" smtClean="0"/>
              <a:t>icon</a:t>
            </a:r>
            <a:r>
              <a:rPr lang="en-US" sz="1800" dirty="0" smtClean="0"/>
              <a:t> next to the field.  </a:t>
            </a:r>
          </a:p>
          <a:p>
            <a:pPr lvl="1">
              <a:buClr>
                <a:srgbClr val="CC0000"/>
              </a:buClr>
              <a:buNone/>
            </a:pPr>
            <a:endParaRPr lang="en-US" sz="1600" dirty="0" smtClean="0"/>
          </a:p>
          <a:p>
            <a:pPr lvl="2">
              <a:buClr>
                <a:srgbClr val="CC0000"/>
              </a:buClr>
              <a:buNone/>
            </a:pPr>
            <a:endParaRPr lang="en-US" sz="1600" dirty="0" smtClean="0"/>
          </a:p>
          <a:p>
            <a:pPr lvl="2">
              <a:buClr>
                <a:srgbClr val="CC0000"/>
              </a:buClr>
            </a:pPr>
            <a:endParaRPr lang="en-US" sz="1600" dirty="0" smtClean="0"/>
          </a:p>
          <a:p>
            <a:pPr lvl="2">
              <a:buClr>
                <a:srgbClr val="CC0000"/>
              </a:buClr>
            </a:pPr>
            <a:endParaRPr lang="en-US" sz="1600" dirty="0" smtClean="0"/>
          </a:p>
          <a:p>
            <a:pPr lvl="2">
              <a:buClr>
                <a:srgbClr val="CC0000"/>
              </a:buClr>
            </a:pPr>
            <a:endParaRPr lang="en-US" sz="1600" dirty="0" smtClean="0"/>
          </a:p>
          <a:p>
            <a:pPr lvl="2">
              <a:buClr>
                <a:srgbClr val="CC0000"/>
              </a:buClr>
            </a:pPr>
            <a:endParaRPr lang="en-US" sz="1600" dirty="0" smtClean="0"/>
          </a:p>
          <a:p>
            <a:pPr lvl="2">
              <a:buClr>
                <a:srgbClr val="CC0000"/>
              </a:buClr>
            </a:pPr>
            <a:endParaRPr lang="en-US" sz="1600" dirty="0" smtClean="0"/>
          </a:p>
          <a:p>
            <a:pPr lvl="1">
              <a:buClr>
                <a:srgbClr val="CC0000"/>
              </a:buClr>
            </a:pPr>
            <a:r>
              <a:rPr lang="en-US" sz="1800" dirty="0" smtClean="0"/>
              <a:t>In the favorites pop-up window, select the </a:t>
            </a:r>
            <a:r>
              <a:rPr lang="en-US" sz="1800" b="1" dirty="0" smtClean="0"/>
              <a:t>Search </a:t>
            </a:r>
            <a:r>
              <a:rPr lang="en-US" sz="1800" dirty="0" smtClean="0"/>
              <a:t>hyperlink to search for field values (in this example search for account values).</a:t>
            </a:r>
          </a:p>
        </p:txBody>
      </p:sp>
      <p:pic>
        <p:nvPicPr>
          <p:cNvPr id="11" name="Picture 2"/>
          <p:cNvPicPr>
            <a:picLocks noChangeAspect="1" noChangeArrowheads="1"/>
          </p:cNvPicPr>
          <p:nvPr/>
        </p:nvPicPr>
        <p:blipFill>
          <a:blip r:embed="rId3" cstate="print"/>
          <a:srcRect/>
          <a:stretch>
            <a:fillRect/>
          </a:stretch>
        </p:blipFill>
        <p:spPr bwMode="auto">
          <a:xfrm>
            <a:off x="1171246" y="2358972"/>
            <a:ext cx="6297301" cy="1668376"/>
          </a:xfrm>
          <a:prstGeom prst="rect">
            <a:avLst/>
          </a:prstGeom>
          <a:noFill/>
          <a:ln w="9525">
            <a:solidFill>
              <a:schemeClr val="tx1"/>
            </a:solidFill>
            <a:miter lim="800000"/>
            <a:headEnd/>
            <a:tailEnd/>
          </a:ln>
        </p:spPr>
      </p:pic>
      <p:sp>
        <p:nvSpPr>
          <p:cNvPr id="12" name="Rectangle 11"/>
          <p:cNvSpPr/>
          <p:nvPr/>
        </p:nvSpPr>
        <p:spPr bwMode="auto">
          <a:xfrm>
            <a:off x="2090405" y="2391053"/>
            <a:ext cx="417095" cy="368969"/>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pic>
        <p:nvPicPr>
          <p:cNvPr id="13" name="Picture 2"/>
          <p:cNvPicPr>
            <a:picLocks noChangeAspect="1" noChangeArrowheads="1"/>
          </p:cNvPicPr>
          <p:nvPr/>
        </p:nvPicPr>
        <p:blipFill>
          <a:blip r:embed="rId4" cstate="print"/>
          <a:srcRect/>
          <a:stretch>
            <a:fillRect/>
          </a:stretch>
        </p:blipFill>
        <p:spPr bwMode="auto">
          <a:xfrm>
            <a:off x="2327439" y="4990686"/>
            <a:ext cx="4580254" cy="1306679"/>
          </a:xfrm>
          <a:prstGeom prst="rect">
            <a:avLst/>
          </a:prstGeom>
          <a:noFill/>
          <a:ln w="9525">
            <a:solidFill>
              <a:schemeClr val="tx1"/>
            </a:solidFill>
            <a:miter lim="800000"/>
            <a:headEnd/>
            <a:tailEnd/>
          </a:ln>
        </p:spPr>
      </p:pic>
      <p:sp>
        <p:nvSpPr>
          <p:cNvPr id="14" name="Rectangle 13"/>
          <p:cNvSpPr/>
          <p:nvPr/>
        </p:nvSpPr>
        <p:spPr bwMode="auto">
          <a:xfrm>
            <a:off x="3231561" y="5856207"/>
            <a:ext cx="553453" cy="280738"/>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 name="TextBox 7"/>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C24</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027927" y="5036022"/>
            <a:ext cx="7819511" cy="1184353"/>
          </a:xfrm>
          <a:prstGeom prst="rect">
            <a:avLst/>
          </a:prstGeom>
          <a:noFill/>
          <a:ln w="9525">
            <a:solidFill>
              <a:schemeClr val="tx1"/>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Favorites (Cont’d)</a:t>
            </a:r>
          </a:p>
        </p:txBody>
      </p:sp>
      <p:sp>
        <p:nvSpPr>
          <p:cNvPr id="8195" name="Rectangle 7"/>
          <p:cNvSpPr>
            <a:spLocks noGrp="1" noChangeArrowheads="1"/>
          </p:cNvSpPr>
          <p:nvPr>
            <p:ph idx="1"/>
          </p:nvPr>
        </p:nvSpPr>
        <p:spPr>
          <a:xfrm>
            <a:off x="405909" y="1103578"/>
            <a:ext cx="8738091" cy="3577604"/>
          </a:xfrm>
        </p:spPr>
        <p:txBody>
          <a:bodyPr/>
          <a:lstStyle/>
          <a:p>
            <a:pPr eaLnBrk="1" hangingPunct="1"/>
            <a:r>
              <a:rPr lang="en-US" sz="2200" b="1" dirty="0" smtClean="0"/>
              <a:t>Add a Favorite</a:t>
            </a:r>
          </a:p>
          <a:p>
            <a:pPr lvl="1">
              <a:buClr>
                <a:srgbClr val="CC0000"/>
              </a:buClr>
            </a:pPr>
            <a:r>
              <a:rPr lang="en-US" sz="1800" dirty="0" smtClean="0"/>
              <a:t>On the search page, enter search criteria to search for valid values and then select the </a:t>
            </a:r>
            <a:r>
              <a:rPr lang="en-US" sz="1800" b="1" dirty="0" smtClean="0"/>
              <a:t>[Search] </a:t>
            </a:r>
            <a:r>
              <a:rPr lang="en-US" sz="1800" dirty="0" smtClean="0"/>
              <a:t>button.</a:t>
            </a:r>
          </a:p>
          <a:p>
            <a:pPr lvl="1">
              <a:buClr>
                <a:srgbClr val="CC0000"/>
              </a:buClr>
            </a:pPr>
            <a:endParaRPr lang="en-US" sz="1800" dirty="0" smtClean="0"/>
          </a:p>
          <a:p>
            <a:pPr lvl="1">
              <a:buClr>
                <a:srgbClr val="CC0000"/>
              </a:buClr>
            </a:pPr>
            <a:endParaRPr lang="en-US" sz="1800" dirty="0" smtClean="0"/>
          </a:p>
          <a:p>
            <a:pPr lvl="1">
              <a:buClr>
                <a:srgbClr val="CC0000"/>
              </a:buClr>
            </a:pPr>
            <a:endParaRPr lang="en-US" sz="1800" dirty="0" smtClean="0"/>
          </a:p>
          <a:p>
            <a:pPr lvl="1">
              <a:buClr>
                <a:srgbClr val="CC0000"/>
              </a:buClr>
            </a:pPr>
            <a:endParaRPr lang="en-US" sz="1800" dirty="0" smtClean="0"/>
          </a:p>
          <a:p>
            <a:pPr lvl="1">
              <a:buClr>
                <a:srgbClr val="CC0000"/>
              </a:buClr>
            </a:pPr>
            <a:endParaRPr lang="en-US" sz="1800" dirty="0" smtClean="0"/>
          </a:p>
          <a:p>
            <a:pPr lvl="1">
              <a:buClr>
                <a:srgbClr val="CC0000"/>
              </a:buClr>
            </a:pPr>
            <a:r>
              <a:rPr lang="en-US" sz="1800" dirty="0" smtClean="0"/>
              <a:t>In the search results, select a record to add the value as a favorite by selecting the </a:t>
            </a:r>
            <a:r>
              <a:rPr lang="en-US" sz="1800" b="1" dirty="0" smtClean="0"/>
              <a:t>favorites icon </a:t>
            </a:r>
            <a:r>
              <a:rPr lang="en-US" sz="1800" dirty="0" smtClean="0"/>
              <a:t>next to the record.</a:t>
            </a:r>
          </a:p>
          <a:p>
            <a:pPr lvl="2">
              <a:buClr>
                <a:srgbClr val="CC0000"/>
              </a:buClr>
            </a:pPr>
            <a:r>
              <a:rPr lang="en-US" sz="1600" dirty="0" smtClean="0"/>
              <a:t>You can add multiple favorites.</a:t>
            </a:r>
          </a:p>
          <a:p>
            <a:pPr lvl="2">
              <a:buClr>
                <a:srgbClr val="CC0000"/>
              </a:buClr>
            </a:pPr>
            <a:endParaRPr lang="en-US" sz="1600" dirty="0" smtClean="0"/>
          </a:p>
          <a:p>
            <a:pPr lvl="2">
              <a:buClr>
                <a:srgbClr val="CC0000"/>
              </a:buClr>
            </a:pPr>
            <a:endParaRPr lang="en-US" sz="1600" dirty="0" smtClean="0"/>
          </a:p>
          <a:p>
            <a:pPr lvl="2">
              <a:buClr>
                <a:srgbClr val="CC0000"/>
              </a:buClr>
            </a:pPr>
            <a:endParaRPr lang="en-US" sz="1600" dirty="0" smtClean="0"/>
          </a:p>
          <a:p>
            <a:pPr lvl="2">
              <a:buClr>
                <a:srgbClr val="CC0000"/>
              </a:buClr>
              <a:buNone/>
            </a:pPr>
            <a:endParaRPr lang="en-US" sz="1600" dirty="0" smtClean="0"/>
          </a:p>
          <a:p>
            <a:pPr lvl="1">
              <a:buClr>
                <a:srgbClr val="CC0000"/>
              </a:buClr>
            </a:pPr>
            <a:endParaRPr lang="en-US" sz="1600" dirty="0" smtClean="0"/>
          </a:p>
        </p:txBody>
      </p:sp>
      <p:pic>
        <p:nvPicPr>
          <p:cNvPr id="1026" name="Picture 2"/>
          <p:cNvPicPr>
            <a:picLocks noChangeAspect="1" noChangeArrowheads="1"/>
          </p:cNvPicPr>
          <p:nvPr/>
        </p:nvPicPr>
        <p:blipFill>
          <a:blip r:embed="rId4" cstate="print"/>
          <a:srcRect l="20851"/>
          <a:stretch>
            <a:fillRect/>
          </a:stretch>
        </p:blipFill>
        <p:spPr bwMode="auto">
          <a:xfrm>
            <a:off x="2499551" y="2258673"/>
            <a:ext cx="4897536" cy="1345859"/>
          </a:xfrm>
          <a:prstGeom prst="rect">
            <a:avLst/>
          </a:prstGeom>
          <a:noFill/>
          <a:ln w="9525">
            <a:solidFill>
              <a:schemeClr val="tx1"/>
            </a:solidFill>
            <a:miter lim="800000"/>
            <a:headEnd/>
            <a:tailEnd/>
          </a:ln>
        </p:spPr>
      </p:pic>
      <p:sp>
        <p:nvSpPr>
          <p:cNvPr id="9" name="Rectangle 8"/>
          <p:cNvSpPr/>
          <p:nvPr/>
        </p:nvSpPr>
        <p:spPr bwMode="auto">
          <a:xfrm>
            <a:off x="2553892" y="3281608"/>
            <a:ext cx="598741" cy="362344"/>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7" name="Rectangle 6"/>
          <p:cNvSpPr/>
          <p:nvPr/>
        </p:nvSpPr>
        <p:spPr bwMode="auto">
          <a:xfrm>
            <a:off x="1604731" y="5895047"/>
            <a:ext cx="262062" cy="219888"/>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 name="TextBox 7"/>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C25</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cstate="print"/>
          <a:srcRect/>
          <a:stretch>
            <a:fillRect/>
          </a:stretch>
        </p:blipFill>
        <p:spPr bwMode="auto">
          <a:xfrm>
            <a:off x="606254" y="3696987"/>
            <a:ext cx="8259718" cy="2370180"/>
          </a:xfrm>
          <a:prstGeom prst="rect">
            <a:avLst/>
          </a:prstGeom>
          <a:noFill/>
          <a:ln w="9525">
            <a:solidFill>
              <a:schemeClr val="tx1"/>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Favorites (Cont’d)</a:t>
            </a:r>
          </a:p>
        </p:txBody>
      </p:sp>
      <p:sp>
        <p:nvSpPr>
          <p:cNvPr id="8195" name="Rectangle 7"/>
          <p:cNvSpPr>
            <a:spLocks noGrp="1" noChangeArrowheads="1"/>
          </p:cNvSpPr>
          <p:nvPr>
            <p:ph idx="1"/>
          </p:nvPr>
        </p:nvSpPr>
        <p:spPr>
          <a:xfrm>
            <a:off x="516194" y="1267774"/>
            <a:ext cx="8426194" cy="1903129"/>
          </a:xfrm>
        </p:spPr>
        <p:txBody>
          <a:bodyPr/>
          <a:lstStyle/>
          <a:p>
            <a:pPr eaLnBrk="1" hangingPunct="1"/>
            <a:r>
              <a:rPr lang="en-US" sz="2200" b="1" dirty="0" smtClean="0"/>
              <a:t>Add a Favorite</a:t>
            </a:r>
          </a:p>
          <a:p>
            <a:pPr lvl="1">
              <a:buClr>
                <a:srgbClr val="CC0000"/>
              </a:buClr>
            </a:pPr>
            <a:r>
              <a:rPr lang="en-US" sz="1800" dirty="0" smtClean="0"/>
              <a:t>Once you have added favorites for a field, to return to your previous page you can do either of the following:</a:t>
            </a:r>
          </a:p>
          <a:p>
            <a:pPr lvl="2">
              <a:buClr>
                <a:srgbClr val="CC0000"/>
              </a:buClr>
            </a:pPr>
            <a:r>
              <a:rPr lang="en-US" sz="1600" dirty="0" smtClean="0"/>
              <a:t>Click the </a:t>
            </a:r>
            <a:r>
              <a:rPr lang="en-US" sz="1600" b="1" dirty="0" smtClean="0"/>
              <a:t>[Select] </a:t>
            </a:r>
            <a:r>
              <a:rPr lang="en-US" sz="1600" dirty="0" smtClean="0"/>
              <a:t>button, which fills in the field with the selected record information, or, </a:t>
            </a:r>
          </a:p>
          <a:p>
            <a:pPr lvl="2">
              <a:buClr>
                <a:srgbClr val="CC0000"/>
              </a:buClr>
            </a:pPr>
            <a:r>
              <a:rPr lang="en-US" sz="1600" dirty="0" smtClean="0"/>
              <a:t>Click the </a:t>
            </a:r>
            <a:r>
              <a:rPr lang="en-US" sz="1600" b="1" dirty="0" smtClean="0"/>
              <a:t>[Cancel] </a:t>
            </a:r>
            <a:r>
              <a:rPr lang="en-US" sz="1600" dirty="0" smtClean="0"/>
              <a:t>button, which does not fill in the field with the selected record information.</a:t>
            </a:r>
          </a:p>
        </p:txBody>
      </p:sp>
      <p:sp>
        <p:nvSpPr>
          <p:cNvPr id="10" name="Rectangle 9"/>
          <p:cNvSpPr/>
          <p:nvPr/>
        </p:nvSpPr>
        <p:spPr bwMode="auto">
          <a:xfrm>
            <a:off x="1413007" y="3690400"/>
            <a:ext cx="681788" cy="393032"/>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1" name="Rectangle 10"/>
          <p:cNvSpPr/>
          <p:nvPr/>
        </p:nvSpPr>
        <p:spPr bwMode="auto">
          <a:xfrm>
            <a:off x="721679" y="5581850"/>
            <a:ext cx="681788" cy="433138"/>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7" name="TextBox 6"/>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C26</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print"/>
          <a:srcRect/>
          <a:stretch>
            <a:fillRect/>
          </a:stretch>
        </p:blipFill>
        <p:spPr bwMode="auto">
          <a:xfrm>
            <a:off x="2737667" y="5240188"/>
            <a:ext cx="3786702" cy="1504866"/>
          </a:xfrm>
          <a:prstGeom prst="rect">
            <a:avLst/>
          </a:prstGeom>
          <a:noFill/>
          <a:ln w="9525">
            <a:solidFill>
              <a:schemeClr val="tx1"/>
            </a:solidFill>
            <a:miter lim="800000"/>
            <a:headEnd/>
            <a:tailEnd/>
          </a:ln>
        </p:spPr>
      </p:pic>
      <p:sp>
        <p:nvSpPr>
          <p:cNvPr id="8195" name="Rectangle 7"/>
          <p:cNvSpPr>
            <a:spLocks noGrp="1" noChangeArrowheads="1"/>
          </p:cNvSpPr>
          <p:nvPr>
            <p:ph idx="1"/>
          </p:nvPr>
        </p:nvSpPr>
        <p:spPr>
          <a:xfrm>
            <a:off x="516194" y="1132422"/>
            <a:ext cx="8426194" cy="1640279"/>
          </a:xfrm>
        </p:spPr>
        <p:txBody>
          <a:bodyPr/>
          <a:lstStyle/>
          <a:p>
            <a:pPr eaLnBrk="1" hangingPunct="1"/>
            <a:r>
              <a:rPr lang="en-US" sz="2200" b="1" dirty="0" smtClean="0"/>
              <a:t>Access a Saved Favorite</a:t>
            </a:r>
          </a:p>
          <a:p>
            <a:pPr lvl="1">
              <a:buClr>
                <a:srgbClr val="CC0000"/>
              </a:buClr>
            </a:pPr>
            <a:r>
              <a:rPr lang="en-US" sz="1600" dirty="0" smtClean="0"/>
              <a:t>Select the </a:t>
            </a:r>
            <a:r>
              <a:rPr lang="en-US" sz="1600" b="1" dirty="0" smtClean="0"/>
              <a:t>favorites icon </a:t>
            </a:r>
            <a:r>
              <a:rPr lang="en-US" sz="1600" dirty="0" smtClean="0"/>
              <a:t>next to the field that you added favorites for.</a:t>
            </a:r>
          </a:p>
          <a:p>
            <a:pPr lvl="1">
              <a:buClr>
                <a:srgbClr val="CC0000"/>
              </a:buClr>
            </a:pPr>
            <a:r>
              <a:rPr lang="en-US" sz="1600" dirty="0" smtClean="0"/>
              <a:t>The favorites pop-up window displays with the favorite values you added.</a:t>
            </a:r>
          </a:p>
          <a:p>
            <a:pPr lvl="1">
              <a:buClr>
                <a:srgbClr val="CC0000"/>
              </a:buClr>
            </a:pPr>
            <a:r>
              <a:rPr lang="en-US" sz="1600" dirty="0" smtClean="0"/>
              <a:t>Simply select the </a:t>
            </a:r>
            <a:r>
              <a:rPr lang="en-US" sz="1600" b="1" dirty="0" smtClean="0"/>
              <a:t>favorite record </a:t>
            </a:r>
            <a:r>
              <a:rPr lang="en-US" sz="1600" dirty="0" smtClean="0"/>
              <a:t>to populate the field with the favorite record value. </a:t>
            </a:r>
          </a:p>
          <a:p>
            <a:pPr lvl="1">
              <a:buClr>
                <a:srgbClr val="CC0000"/>
              </a:buClr>
            </a:pPr>
            <a:endParaRPr lang="en-US" sz="1800" dirty="0" smtClean="0"/>
          </a:p>
          <a:p>
            <a:pPr lvl="1">
              <a:buClr>
                <a:srgbClr val="CC0000"/>
              </a:buClr>
            </a:pPr>
            <a:endParaRPr lang="en-US" sz="1800" dirty="0" smtClean="0"/>
          </a:p>
          <a:p>
            <a:pPr lvl="1">
              <a:buClr>
                <a:srgbClr val="CC0000"/>
              </a:buClr>
            </a:pPr>
            <a:endParaRPr lang="en-US" sz="1800" dirty="0" smtClean="0"/>
          </a:p>
          <a:p>
            <a:pPr lvl="1">
              <a:buClr>
                <a:srgbClr val="CC0000"/>
              </a:buClr>
              <a:buNone/>
            </a:pPr>
            <a:endParaRPr lang="en-US" sz="1800" dirty="0" smtClean="0"/>
          </a:p>
          <a:p>
            <a:pPr lvl="1">
              <a:buClr>
                <a:srgbClr val="CC0000"/>
              </a:buClr>
            </a:pPr>
            <a:endParaRPr lang="en-US" sz="1800" dirty="0" smtClean="0"/>
          </a:p>
          <a:p>
            <a:pPr lvl="1">
              <a:buClr>
                <a:srgbClr val="CC0000"/>
              </a:buClr>
            </a:pPr>
            <a:endParaRPr lang="en-US" sz="1800" dirty="0" smtClean="0"/>
          </a:p>
          <a:p>
            <a:pPr lvl="1">
              <a:buClr>
                <a:srgbClr val="CC0000"/>
              </a:buClr>
            </a:pPr>
            <a:r>
              <a:rPr lang="en-US" sz="1600" dirty="0" smtClean="0"/>
              <a:t>The field is now populated with the favorite record values.  </a:t>
            </a:r>
          </a:p>
          <a:p>
            <a:pPr lvl="1">
              <a:buClr>
                <a:srgbClr val="CC0000"/>
              </a:buClr>
            </a:pPr>
            <a:r>
              <a:rPr lang="en-US" sz="1600" dirty="0" smtClean="0"/>
              <a:t>In the example below, the account we previously added as a favorite is now populated in the appropriate account fields.  </a:t>
            </a:r>
            <a:endParaRPr lang="en-US" sz="2000" dirty="0" smtClean="0"/>
          </a:p>
        </p:txBody>
      </p:sp>
      <p:pic>
        <p:nvPicPr>
          <p:cNvPr id="5122" name="Picture 2"/>
          <p:cNvPicPr>
            <a:picLocks noChangeAspect="1" noChangeArrowheads="1"/>
          </p:cNvPicPr>
          <p:nvPr/>
        </p:nvPicPr>
        <p:blipFill>
          <a:blip r:embed="rId4" cstate="print"/>
          <a:srcRect/>
          <a:stretch>
            <a:fillRect/>
          </a:stretch>
        </p:blipFill>
        <p:spPr bwMode="auto">
          <a:xfrm>
            <a:off x="1890585" y="2562225"/>
            <a:ext cx="5041556" cy="1733550"/>
          </a:xfrm>
          <a:prstGeom prst="rect">
            <a:avLst/>
          </a:prstGeom>
          <a:noFill/>
          <a:ln w="9525">
            <a:solidFill>
              <a:schemeClr val="tx1"/>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Favorites (Cont’d)</a:t>
            </a:r>
          </a:p>
        </p:txBody>
      </p:sp>
      <p:sp>
        <p:nvSpPr>
          <p:cNvPr id="13" name="Rectangle 12"/>
          <p:cNvSpPr/>
          <p:nvPr/>
        </p:nvSpPr>
        <p:spPr bwMode="auto">
          <a:xfrm>
            <a:off x="2812880" y="3486511"/>
            <a:ext cx="3859769" cy="504812"/>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4" name="Rectangle 13"/>
          <p:cNvSpPr/>
          <p:nvPr/>
        </p:nvSpPr>
        <p:spPr bwMode="auto">
          <a:xfrm>
            <a:off x="2671408" y="2738489"/>
            <a:ext cx="324466" cy="269871"/>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0" name="Rectangle 9"/>
          <p:cNvSpPr/>
          <p:nvPr/>
        </p:nvSpPr>
        <p:spPr bwMode="auto">
          <a:xfrm>
            <a:off x="2851615" y="5509804"/>
            <a:ext cx="2414386" cy="788269"/>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1" name="TextBox 10"/>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C27</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Standard Page Layout</a:t>
            </a:r>
          </a:p>
        </p:txBody>
      </p:sp>
      <p:sp>
        <p:nvSpPr>
          <p:cNvPr id="8195" name="Rectangle 7"/>
          <p:cNvSpPr>
            <a:spLocks noGrp="1" noChangeArrowheads="1"/>
          </p:cNvSpPr>
          <p:nvPr>
            <p:ph idx="1"/>
          </p:nvPr>
        </p:nvSpPr>
        <p:spPr>
          <a:xfrm>
            <a:off x="530942" y="1150469"/>
            <a:ext cx="8411446" cy="1556634"/>
          </a:xfrm>
        </p:spPr>
        <p:txBody>
          <a:bodyPr/>
          <a:lstStyle/>
          <a:p>
            <a:pPr eaLnBrk="1" hangingPunct="1"/>
            <a:r>
              <a:rPr lang="en-US" sz="1800" dirty="0" smtClean="0"/>
              <a:t>Below is an example of a standard page layout for most pages in VCSS.  Not every page follows this exact layout. </a:t>
            </a:r>
          </a:p>
          <a:p>
            <a:pPr eaLnBrk="1" hangingPunct="1"/>
            <a:r>
              <a:rPr lang="en-US" sz="1800" dirty="0" smtClean="0"/>
              <a:t>The top portion of the page has an area referred to as “</a:t>
            </a:r>
            <a:r>
              <a:rPr lang="en-US" sz="1800" b="1" dirty="0" smtClean="0"/>
              <a:t>search criteria</a:t>
            </a:r>
            <a:r>
              <a:rPr lang="en-US" sz="1800" dirty="0" smtClean="0"/>
              <a:t>”.</a:t>
            </a:r>
            <a:endParaRPr lang="en-US" sz="1800" b="1" dirty="0" smtClean="0"/>
          </a:p>
          <a:p>
            <a:pPr eaLnBrk="1" hangingPunct="1"/>
            <a:r>
              <a:rPr lang="en-US" sz="1800" dirty="0" smtClean="0"/>
              <a:t>The bottom portion of the page has an area referred to as “</a:t>
            </a:r>
            <a:r>
              <a:rPr lang="en-US" sz="1800" b="1" dirty="0" smtClean="0"/>
              <a:t>search results</a:t>
            </a:r>
            <a:r>
              <a:rPr lang="en-US" sz="1800" dirty="0" smtClean="0"/>
              <a:t>”.</a:t>
            </a:r>
          </a:p>
        </p:txBody>
      </p:sp>
      <p:pic>
        <p:nvPicPr>
          <p:cNvPr id="6146" name="Picture 2"/>
          <p:cNvPicPr>
            <a:picLocks noChangeAspect="1" noChangeArrowheads="1"/>
          </p:cNvPicPr>
          <p:nvPr/>
        </p:nvPicPr>
        <p:blipFill>
          <a:blip r:embed="rId3" cstate="print"/>
          <a:srcRect/>
          <a:stretch>
            <a:fillRect/>
          </a:stretch>
        </p:blipFill>
        <p:spPr bwMode="auto">
          <a:xfrm>
            <a:off x="2038864" y="2730842"/>
            <a:ext cx="6392434" cy="3978877"/>
          </a:xfrm>
          <a:prstGeom prst="rect">
            <a:avLst/>
          </a:prstGeom>
          <a:noFill/>
          <a:ln w="9525">
            <a:solidFill>
              <a:schemeClr val="tx1"/>
            </a:solidFill>
            <a:miter lim="800000"/>
            <a:headEnd/>
            <a:tailEnd/>
          </a:ln>
        </p:spPr>
      </p:pic>
      <p:sp>
        <p:nvSpPr>
          <p:cNvPr id="11" name="Right Brace 10"/>
          <p:cNvSpPr/>
          <p:nvPr/>
        </p:nvSpPr>
        <p:spPr bwMode="auto">
          <a:xfrm rot="10800000">
            <a:off x="1502049" y="3025053"/>
            <a:ext cx="609600" cy="1407891"/>
          </a:xfrm>
          <a:prstGeom prst="rightBrac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2" name="TextBox 11"/>
          <p:cNvSpPr txBox="1"/>
          <p:nvPr/>
        </p:nvSpPr>
        <p:spPr>
          <a:xfrm>
            <a:off x="612942" y="3507757"/>
            <a:ext cx="812799" cy="523220"/>
          </a:xfrm>
          <a:prstGeom prst="rect">
            <a:avLst/>
          </a:prstGeom>
          <a:solidFill>
            <a:schemeClr val="bg1"/>
          </a:solidFill>
          <a:ln w="38100">
            <a:solidFill>
              <a:srgbClr val="FF0000"/>
            </a:solidFill>
          </a:ln>
        </p:spPr>
        <p:txBody>
          <a:bodyPr wrap="square" rtlCol="0">
            <a:spAutoFit/>
          </a:bodyPr>
          <a:lstStyle/>
          <a:p>
            <a:pPr algn="ctr"/>
            <a:r>
              <a:rPr lang="en-US" sz="1400" b="1" dirty="0" smtClean="0">
                <a:solidFill>
                  <a:srgbClr val="FF0000"/>
                </a:solidFill>
              </a:rPr>
              <a:t>search criteria</a:t>
            </a:r>
            <a:endParaRPr lang="en-US" sz="1400" b="1" dirty="0">
              <a:solidFill>
                <a:srgbClr val="FF0000"/>
              </a:solidFill>
            </a:endParaRPr>
          </a:p>
        </p:txBody>
      </p:sp>
      <p:sp>
        <p:nvSpPr>
          <p:cNvPr id="16" name="Right Brace 15"/>
          <p:cNvSpPr/>
          <p:nvPr/>
        </p:nvSpPr>
        <p:spPr bwMode="auto">
          <a:xfrm rot="10800000">
            <a:off x="1506553" y="4844825"/>
            <a:ext cx="609600" cy="870857"/>
          </a:xfrm>
          <a:prstGeom prst="rightBrac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7" name="TextBox 16"/>
          <p:cNvSpPr txBox="1"/>
          <p:nvPr/>
        </p:nvSpPr>
        <p:spPr>
          <a:xfrm>
            <a:off x="614283" y="5019785"/>
            <a:ext cx="872647" cy="523220"/>
          </a:xfrm>
          <a:prstGeom prst="rect">
            <a:avLst/>
          </a:prstGeom>
          <a:solidFill>
            <a:schemeClr val="bg1"/>
          </a:solidFill>
          <a:ln w="38100">
            <a:solidFill>
              <a:srgbClr val="FF0000"/>
            </a:solidFill>
          </a:ln>
        </p:spPr>
        <p:txBody>
          <a:bodyPr wrap="square" rtlCol="0">
            <a:spAutoFit/>
          </a:bodyPr>
          <a:lstStyle/>
          <a:p>
            <a:pPr algn="ctr"/>
            <a:r>
              <a:rPr lang="en-US" sz="1400" b="1" dirty="0" smtClean="0">
                <a:solidFill>
                  <a:srgbClr val="FF0000"/>
                </a:solidFill>
              </a:rPr>
              <a:t>search results</a:t>
            </a:r>
            <a:endParaRPr lang="en-US" sz="1400" b="1" dirty="0">
              <a:solidFill>
                <a:srgbClr val="FF0000"/>
              </a:solidFill>
            </a:endParaRPr>
          </a:p>
        </p:txBody>
      </p:sp>
      <p:sp>
        <p:nvSpPr>
          <p:cNvPr id="9" name="TextBox 8"/>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C28</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Standard Page Layout (Cont’d)</a:t>
            </a:r>
          </a:p>
        </p:txBody>
      </p:sp>
      <p:sp>
        <p:nvSpPr>
          <p:cNvPr id="8195" name="Rectangle 7"/>
          <p:cNvSpPr>
            <a:spLocks noGrp="1" noChangeArrowheads="1"/>
          </p:cNvSpPr>
          <p:nvPr>
            <p:ph idx="1"/>
          </p:nvPr>
        </p:nvSpPr>
        <p:spPr>
          <a:xfrm>
            <a:off x="435600" y="1129166"/>
            <a:ext cx="8608192" cy="2348325"/>
          </a:xfrm>
        </p:spPr>
        <p:txBody>
          <a:bodyPr/>
          <a:lstStyle/>
          <a:p>
            <a:pPr eaLnBrk="1" hangingPunct="1"/>
            <a:r>
              <a:rPr lang="en-US" sz="2000" b="1" dirty="0" smtClean="0"/>
              <a:t>Search Criteria</a:t>
            </a:r>
            <a:endParaRPr lang="en-US" sz="2000" dirty="0" smtClean="0"/>
          </a:p>
          <a:p>
            <a:pPr lvl="1" eaLnBrk="1" hangingPunct="1"/>
            <a:r>
              <a:rPr lang="en-US" sz="1600" dirty="0" smtClean="0"/>
              <a:t>In the search criteria area of the page, enter values in the search criteria fields to filter the search results that return, and locate the information you need.  </a:t>
            </a:r>
          </a:p>
          <a:p>
            <a:pPr lvl="2" eaLnBrk="1" hangingPunct="1"/>
            <a:r>
              <a:rPr lang="en-US" sz="1400" dirty="0" smtClean="0"/>
              <a:t>If there are many records for the system to filter through, entering more search criteria can shorten the time it takes for the system to return records. </a:t>
            </a:r>
          </a:p>
          <a:p>
            <a:pPr lvl="1" eaLnBrk="1" hangingPunct="1"/>
            <a:r>
              <a:rPr lang="en-US" sz="1600" dirty="0" smtClean="0"/>
              <a:t>Most search criteria fields that are required will be marked with a red asterisk (</a:t>
            </a:r>
            <a:r>
              <a:rPr lang="en-US" sz="1600" b="1" dirty="0" smtClean="0">
                <a:solidFill>
                  <a:srgbClr val="FF0000"/>
                </a:solidFill>
              </a:rPr>
              <a:t>*</a:t>
            </a:r>
            <a:r>
              <a:rPr lang="en-US" sz="1600" dirty="0" smtClean="0"/>
              <a:t>).</a:t>
            </a:r>
          </a:p>
          <a:p>
            <a:pPr lvl="1" eaLnBrk="1" hangingPunct="1"/>
            <a:r>
              <a:rPr lang="en-US" sz="1600" dirty="0" smtClean="0"/>
              <a:t>Use the </a:t>
            </a:r>
            <a:r>
              <a:rPr lang="en-US" sz="1600" b="1" dirty="0" smtClean="0"/>
              <a:t>wildcard </a:t>
            </a:r>
            <a:r>
              <a:rPr lang="en-US" sz="1600" dirty="0" smtClean="0"/>
              <a:t>character (</a:t>
            </a:r>
            <a:r>
              <a:rPr lang="en-US" sz="1600" b="1" dirty="0" smtClean="0"/>
              <a:t>*</a:t>
            </a:r>
            <a:r>
              <a:rPr lang="en-US" sz="1600" dirty="0" smtClean="0"/>
              <a:t>) to ease searching (this is covered on the next slide).</a:t>
            </a:r>
          </a:p>
          <a:p>
            <a:pPr lvl="1" eaLnBrk="1" hangingPunct="1"/>
            <a:r>
              <a:rPr lang="en-US" sz="1600" dirty="0" smtClean="0"/>
              <a:t>When you finish entering search criteria, select the </a:t>
            </a:r>
            <a:r>
              <a:rPr lang="en-US" sz="1600" b="1" dirty="0" smtClean="0"/>
              <a:t>[Search] </a:t>
            </a:r>
            <a:r>
              <a:rPr lang="en-US" sz="1600" dirty="0" smtClean="0"/>
              <a:t>button to run the search.</a:t>
            </a:r>
          </a:p>
        </p:txBody>
      </p:sp>
      <p:pic>
        <p:nvPicPr>
          <p:cNvPr id="2" name="Picture 2"/>
          <p:cNvPicPr>
            <a:picLocks noChangeAspect="1" noChangeArrowheads="1"/>
          </p:cNvPicPr>
          <p:nvPr/>
        </p:nvPicPr>
        <p:blipFill>
          <a:blip r:embed="rId3" cstate="print"/>
          <a:srcRect l="16448" t="9647" r="4397" b="38054"/>
          <a:stretch>
            <a:fillRect/>
          </a:stretch>
        </p:blipFill>
        <p:spPr bwMode="auto">
          <a:xfrm>
            <a:off x="894520" y="3795686"/>
            <a:ext cx="7315200" cy="2719361"/>
          </a:xfrm>
          <a:prstGeom prst="rect">
            <a:avLst/>
          </a:prstGeom>
          <a:noFill/>
          <a:ln w="9525">
            <a:solidFill>
              <a:schemeClr val="tx1"/>
            </a:solidFill>
            <a:miter lim="800000"/>
            <a:headEnd/>
            <a:tailEnd/>
          </a:ln>
        </p:spPr>
      </p:pic>
      <p:sp>
        <p:nvSpPr>
          <p:cNvPr id="8" name="Rectangle 7"/>
          <p:cNvSpPr/>
          <p:nvPr/>
        </p:nvSpPr>
        <p:spPr bwMode="auto">
          <a:xfrm>
            <a:off x="1237133" y="3802448"/>
            <a:ext cx="1152357" cy="268134"/>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0" name="Rectangle 9"/>
          <p:cNvSpPr/>
          <p:nvPr/>
        </p:nvSpPr>
        <p:spPr bwMode="auto">
          <a:xfrm>
            <a:off x="1012162" y="5885246"/>
            <a:ext cx="840300" cy="464078"/>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7" name="TextBox 6"/>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C29</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Standard Page Layout (Cont’d)</a:t>
            </a:r>
          </a:p>
        </p:txBody>
      </p:sp>
      <p:pic>
        <p:nvPicPr>
          <p:cNvPr id="7171" name="Picture 3"/>
          <p:cNvPicPr>
            <a:picLocks noChangeAspect="1" noChangeArrowheads="1"/>
          </p:cNvPicPr>
          <p:nvPr/>
        </p:nvPicPr>
        <p:blipFill>
          <a:blip r:embed="rId3" cstate="print"/>
          <a:srcRect/>
          <a:stretch>
            <a:fillRect/>
          </a:stretch>
        </p:blipFill>
        <p:spPr bwMode="auto">
          <a:xfrm>
            <a:off x="908229" y="3534033"/>
            <a:ext cx="7593220" cy="3062802"/>
          </a:xfrm>
          <a:prstGeom prst="rect">
            <a:avLst/>
          </a:prstGeom>
          <a:noFill/>
          <a:ln w="9525">
            <a:solidFill>
              <a:schemeClr val="tx1"/>
            </a:solidFill>
            <a:miter lim="800000"/>
            <a:headEnd/>
            <a:tailEnd/>
          </a:ln>
        </p:spPr>
      </p:pic>
      <p:sp>
        <p:nvSpPr>
          <p:cNvPr id="8195" name="Rectangle 7"/>
          <p:cNvSpPr>
            <a:spLocks noGrp="1" noChangeArrowheads="1"/>
          </p:cNvSpPr>
          <p:nvPr>
            <p:ph idx="1"/>
          </p:nvPr>
        </p:nvSpPr>
        <p:spPr>
          <a:xfrm>
            <a:off x="403882" y="1091587"/>
            <a:ext cx="8652436" cy="2372049"/>
          </a:xfrm>
        </p:spPr>
        <p:txBody>
          <a:bodyPr/>
          <a:lstStyle/>
          <a:p>
            <a:pPr eaLnBrk="1" hangingPunct="1"/>
            <a:r>
              <a:rPr lang="en-US" sz="1800" b="1" dirty="0" smtClean="0"/>
              <a:t>Wildcard (*)</a:t>
            </a:r>
            <a:endParaRPr lang="en-US" sz="1800" dirty="0" smtClean="0"/>
          </a:p>
          <a:p>
            <a:pPr lvl="1" eaLnBrk="1" hangingPunct="1"/>
            <a:r>
              <a:rPr lang="en-US" sz="1600" dirty="0" smtClean="0"/>
              <a:t>The wildcard character can be optionally used in search criteria fields and substitutes a character or group of characters.</a:t>
            </a:r>
          </a:p>
          <a:p>
            <a:pPr lvl="1" eaLnBrk="1" hangingPunct="1"/>
            <a:r>
              <a:rPr lang="en-US" sz="1600" dirty="0" smtClean="0"/>
              <a:t>You can add the wildcard at the beginning, middle, or end of a value.  You can also add more than one wildcard character in a search field.</a:t>
            </a:r>
          </a:p>
          <a:p>
            <a:pPr lvl="2" eaLnBrk="1" hangingPunct="1"/>
            <a:r>
              <a:rPr lang="en-US" sz="1400" dirty="0" smtClean="0"/>
              <a:t>For example, if you want to search for a correspondence that has the subject line “</a:t>
            </a:r>
            <a:r>
              <a:rPr lang="en-US" sz="1400" b="1" dirty="0" smtClean="0"/>
              <a:t>Info about your statement</a:t>
            </a:r>
            <a:r>
              <a:rPr lang="en-US" sz="1400" dirty="0" smtClean="0"/>
              <a:t>”, then enter the following in the subject search criteria field: </a:t>
            </a:r>
          </a:p>
          <a:p>
            <a:pPr lvl="3" eaLnBrk="1" hangingPunct="1"/>
            <a:r>
              <a:rPr lang="en-US" sz="1400" dirty="0" smtClean="0"/>
              <a:t>Wildcard at the beginning (</a:t>
            </a:r>
            <a:r>
              <a:rPr lang="en-US" sz="1400" b="1" dirty="0" smtClean="0"/>
              <a:t>*info</a:t>
            </a:r>
            <a:r>
              <a:rPr lang="en-US" sz="1400" dirty="0" smtClean="0"/>
              <a:t>), middle (</a:t>
            </a:r>
            <a:r>
              <a:rPr lang="en-US" sz="1400" b="1" dirty="0" smtClean="0"/>
              <a:t>info*statement</a:t>
            </a:r>
            <a:r>
              <a:rPr lang="en-US" sz="1400" dirty="0" smtClean="0"/>
              <a:t>), or end (</a:t>
            </a:r>
            <a:r>
              <a:rPr lang="en-US" sz="1400" b="1" dirty="0" smtClean="0"/>
              <a:t>info*</a:t>
            </a:r>
            <a:r>
              <a:rPr lang="en-US" sz="1400" dirty="0" smtClean="0"/>
              <a:t>).</a:t>
            </a:r>
            <a:endParaRPr lang="en-US" sz="1400" b="1" dirty="0" smtClean="0"/>
          </a:p>
          <a:p>
            <a:pPr lvl="3" eaLnBrk="1" hangingPunct="1"/>
            <a:r>
              <a:rPr lang="en-US" sz="1400" dirty="0" smtClean="0"/>
              <a:t>Add more than one wildcard (</a:t>
            </a:r>
            <a:r>
              <a:rPr lang="en-US" sz="1400" b="1" dirty="0" smtClean="0"/>
              <a:t>*info*</a:t>
            </a:r>
            <a:r>
              <a:rPr lang="en-US" sz="1400" dirty="0" smtClean="0"/>
              <a:t>).</a:t>
            </a:r>
          </a:p>
        </p:txBody>
      </p:sp>
      <p:sp>
        <p:nvSpPr>
          <p:cNvPr id="8" name="Rectangle 7"/>
          <p:cNvSpPr/>
          <p:nvPr/>
        </p:nvSpPr>
        <p:spPr bwMode="auto">
          <a:xfrm>
            <a:off x="1648460" y="4658497"/>
            <a:ext cx="3689659" cy="210065"/>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 name="TextBox 5"/>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C30</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1427206" y="4543683"/>
            <a:ext cx="7012459" cy="2095500"/>
          </a:xfrm>
          <a:prstGeom prst="rect">
            <a:avLst/>
          </a:prstGeom>
          <a:noFill/>
          <a:ln w="9525">
            <a:solidFill>
              <a:schemeClr val="tx1"/>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Standard Page Layout (Cont’d)</a:t>
            </a:r>
          </a:p>
        </p:txBody>
      </p:sp>
      <p:sp>
        <p:nvSpPr>
          <p:cNvPr id="8195" name="Rectangle 7"/>
          <p:cNvSpPr>
            <a:spLocks noGrp="1" noChangeArrowheads="1"/>
          </p:cNvSpPr>
          <p:nvPr>
            <p:ph idx="1"/>
          </p:nvPr>
        </p:nvSpPr>
        <p:spPr>
          <a:xfrm>
            <a:off x="368711" y="1150467"/>
            <a:ext cx="8716297" cy="2580875"/>
          </a:xfrm>
        </p:spPr>
        <p:txBody>
          <a:bodyPr/>
          <a:lstStyle/>
          <a:p>
            <a:pPr eaLnBrk="1" hangingPunct="1"/>
            <a:r>
              <a:rPr lang="en-US" sz="2000" b="1" dirty="0" smtClean="0"/>
              <a:t>Search Results</a:t>
            </a:r>
          </a:p>
          <a:p>
            <a:pPr lvl="1" eaLnBrk="1" hangingPunct="1"/>
            <a:r>
              <a:rPr lang="en-US" sz="1600" dirty="0" smtClean="0"/>
              <a:t>The search results area of the page consists of rows of data called “records” that met the search criteria. </a:t>
            </a:r>
          </a:p>
          <a:p>
            <a:pPr lvl="2" eaLnBrk="1" hangingPunct="1"/>
            <a:r>
              <a:rPr lang="en-US" sz="1400" dirty="0" smtClean="0"/>
              <a:t>In some cases, a “Totals” row displays that gives you the total amount of that column (the Totals row displays total amounts for all records that meet the criteria, not just those being displayed).  </a:t>
            </a:r>
          </a:p>
          <a:p>
            <a:pPr lvl="2" eaLnBrk="1" hangingPunct="1"/>
            <a:r>
              <a:rPr lang="en-US" sz="1400" dirty="0" smtClean="0"/>
              <a:t>Search results can display up to 1,000 records at a time.</a:t>
            </a:r>
          </a:p>
          <a:p>
            <a:pPr lvl="1" eaLnBrk="1" hangingPunct="1"/>
            <a:r>
              <a:rPr lang="en-US" sz="1600" dirty="0" smtClean="0"/>
              <a:t>Here are some options that you have to change how your search results display:</a:t>
            </a:r>
          </a:p>
          <a:p>
            <a:pPr lvl="2" eaLnBrk="1" hangingPunct="1"/>
            <a:r>
              <a:rPr lang="en-US" sz="1400" dirty="0" smtClean="0"/>
              <a:t>Minimize and maximize the search results list.</a:t>
            </a:r>
          </a:p>
          <a:p>
            <a:pPr lvl="2" eaLnBrk="1" hangingPunct="1"/>
            <a:r>
              <a:rPr lang="en-US" sz="1400" dirty="0" smtClean="0"/>
              <a:t>Use the scrollbars to scroll through the records.</a:t>
            </a:r>
          </a:p>
          <a:p>
            <a:pPr lvl="2" eaLnBrk="1" hangingPunct="1"/>
            <a:r>
              <a:rPr lang="en-US" sz="1400" dirty="0" smtClean="0"/>
              <a:t>Adjust column width by dragging the vertical column lines.</a:t>
            </a:r>
          </a:p>
          <a:p>
            <a:pPr lvl="2" eaLnBrk="1" hangingPunct="1"/>
            <a:r>
              <a:rPr lang="en-US" sz="1400" dirty="0" smtClean="0"/>
              <a:t>Change the number of records that display at once (10, 20, 50, 100, ALL).</a:t>
            </a:r>
          </a:p>
          <a:p>
            <a:pPr lvl="2" eaLnBrk="1" hangingPunct="1"/>
            <a:r>
              <a:rPr lang="en-US" sz="1400" dirty="0" smtClean="0"/>
              <a:t>Change the size of the search results by using the drag-able corner in the bottom right.</a:t>
            </a:r>
          </a:p>
        </p:txBody>
      </p:sp>
      <p:sp>
        <p:nvSpPr>
          <p:cNvPr id="8" name="Rectangle 7"/>
          <p:cNvSpPr/>
          <p:nvPr/>
        </p:nvSpPr>
        <p:spPr bwMode="auto">
          <a:xfrm>
            <a:off x="1379156" y="4524856"/>
            <a:ext cx="3764930" cy="413277"/>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9" name="Rectangle 8"/>
          <p:cNvSpPr/>
          <p:nvPr/>
        </p:nvSpPr>
        <p:spPr bwMode="auto">
          <a:xfrm>
            <a:off x="1400928" y="5635199"/>
            <a:ext cx="6423854" cy="522135"/>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0" name="Rectangle 9"/>
          <p:cNvSpPr/>
          <p:nvPr/>
        </p:nvSpPr>
        <p:spPr bwMode="auto">
          <a:xfrm>
            <a:off x="7579936" y="4938134"/>
            <a:ext cx="732972" cy="268514"/>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1" name="Rectangle 10"/>
          <p:cNvSpPr/>
          <p:nvPr/>
        </p:nvSpPr>
        <p:spPr bwMode="auto">
          <a:xfrm>
            <a:off x="5444374" y="6194207"/>
            <a:ext cx="500743" cy="297543"/>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cxnSp>
        <p:nvCxnSpPr>
          <p:cNvPr id="14" name="Straight Arrow Connector 13"/>
          <p:cNvCxnSpPr/>
          <p:nvPr/>
        </p:nvCxnSpPr>
        <p:spPr bwMode="auto">
          <a:xfrm rot="5400000">
            <a:off x="5642024" y="4955459"/>
            <a:ext cx="383453" cy="176978"/>
          </a:xfrm>
          <a:prstGeom prst="straightConnector1">
            <a:avLst/>
          </a:prstGeom>
          <a:solidFill>
            <a:srgbClr val="ED171F"/>
          </a:solidFill>
          <a:ln w="38100" cap="flat" cmpd="sng" algn="ctr">
            <a:solidFill>
              <a:srgbClr val="C00000"/>
            </a:solidFill>
            <a:prstDash val="solid"/>
            <a:round/>
            <a:headEnd type="none" w="med" len="med"/>
            <a:tailEnd type="arrow"/>
          </a:ln>
          <a:effectLst/>
        </p:spPr>
      </p:cxnSp>
      <p:cxnSp>
        <p:nvCxnSpPr>
          <p:cNvPr id="17" name="Straight Arrow Connector 16"/>
          <p:cNvCxnSpPr/>
          <p:nvPr/>
        </p:nvCxnSpPr>
        <p:spPr bwMode="auto">
          <a:xfrm rot="16200000" flipV="1">
            <a:off x="8241044" y="6463497"/>
            <a:ext cx="271850" cy="195881"/>
          </a:xfrm>
          <a:prstGeom prst="straightConnector1">
            <a:avLst/>
          </a:prstGeom>
          <a:solidFill>
            <a:srgbClr val="ED171F"/>
          </a:solidFill>
          <a:ln w="38100" cap="flat" cmpd="sng" algn="ctr">
            <a:solidFill>
              <a:srgbClr val="C00000"/>
            </a:solidFill>
            <a:prstDash val="solid"/>
            <a:round/>
            <a:headEnd type="none" w="med" len="med"/>
            <a:tailEnd type="arrow"/>
          </a:ln>
          <a:effectLst/>
        </p:spPr>
      </p:cxnSp>
      <p:sp>
        <p:nvSpPr>
          <p:cNvPr id="13" name="Rectangle 12"/>
          <p:cNvSpPr/>
          <p:nvPr/>
        </p:nvSpPr>
        <p:spPr bwMode="auto">
          <a:xfrm>
            <a:off x="1391096" y="5418890"/>
            <a:ext cx="6433686" cy="214993"/>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2" name="Rectangle 11"/>
          <p:cNvSpPr/>
          <p:nvPr/>
        </p:nvSpPr>
        <p:spPr bwMode="auto">
          <a:xfrm>
            <a:off x="1666362" y="5658553"/>
            <a:ext cx="1009650" cy="219075"/>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6" name="Rectangle 15"/>
          <p:cNvSpPr/>
          <p:nvPr/>
        </p:nvSpPr>
        <p:spPr bwMode="auto">
          <a:xfrm>
            <a:off x="1661599" y="5882392"/>
            <a:ext cx="1009650" cy="200024"/>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20" name="TextBox 19"/>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C31</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srcRect/>
          <a:stretch>
            <a:fillRect/>
          </a:stretch>
        </p:blipFill>
        <p:spPr bwMode="auto">
          <a:xfrm>
            <a:off x="1105930" y="4432473"/>
            <a:ext cx="7012459" cy="2095500"/>
          </a:xfrm>
          <a:prstGeom prst="rect">
            <a:avLst/>
          </a:prstGeom>
          <a:noFill/>
          <a:ln w="9525">
            <a:solidFill>
              <a:schemeClr val="tx1"/>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Standard Page Layout (Cont’d)</a:t>
            </a:r>
          </a:p>
        </p:txBody>
      </p:sp>
      <p:sp>
        <p:nvSpPr>
          <p:cNvPr id="8195" name="Rectangle 7"/>
          <p:cNvSpPr>
            <a:spLocks noGrp="1" noChangeArrowheads="1"/>
          </p:cNvSpPr>
          <p:nvPr>
            <p:ph idx="1"/>
          </p:nvPr>
        </p:nvSpPr>
        <p:spPr>
          <a:xfrm>
            <a:off x="427704" y="1155717"/>
            <a:ext cx="8583560" cy="3078080"/>
          </a:xfrm>
        </p:spPr>
        <p:txBody>
          <a:bodyPr/>
          <a:lstStyle/>
          <a:p>
            <a:pPr eaLnBrk="1" hangingPunct="1"/>
            <a:r>
              <a:rPr lang="en-US" sz="2000" b="1" dirty="0" smtClean="0"/>
              <a:t>Search Results</a:t>
            </a:r>
          </a:p>
          <a:p>
            <a:pPr lvl="1" eaLnBrk="1" hangingPunct="1"/>
            <a:r>
              <a:rPr lang="en-US" sz="1600" dirty="0" smtClean="0"/>
              <a:t>In the search results, there are action buttons that display directly above the records.  These action buttons tell you what you can do with the records.  </a:t>
            </a:r>
          </a:p>
          <a:p>
            <a:pPr lvl="2" eaLnBrk="1" hangingPunct="1"/>
            <a:r>
              <a:rPr lang="en-US" sz="1400" dirty="0" smtClean="0"/>
              <a:t>The </a:t>
            </a:r>
            <a:r>
              <a:rPr lang="en-US" sz="1400" b="1" dirty="0" smtClean="0"/>
              <a:t>[Sort] </a:t>
            </a:r>
            <a:r>
              <a:rPr lang="en-US" sz="1400" dirty="0" smtClean="0"/>
              <a:t>button is a common action button used to sort all the records in the search results by column heading.  </a:t>
            </a:r>
          </a:p>
          <a:p>
            <a:pPr lvl="2" eaLnBrk="1" hangingPunct="1"/>
            <a:r>
              <a:rPr lang="en-US" sz="1400" dirty="0" smtClean="0"/>
              <a:t>The </a:t>
            </a:r>
            <a:r>
              <a:rPr lang="en-US" sz="1400" b="1" dirty="0" smtClean="0"/>
              <a:t>[View as CSV] </a:t>
            </a:r>
            <a:r>
              <a:rPr lang="en-US" sz="1400" dirty="0" smtClean="0"/>
              <a:t>button is also a common action button used to export the records in the search results to a Comma Separated Value (CSV) file.  </a:t>
            </a:r>
            <a:endParaRPr lang="en-US" sz="1600" dirty="0" smtClean="0"/>
          </a:p>
          <a:p>
            <a:pPr lvl="1" eaLnBrk="1" hangingPunct="1"/>
            <a:r>
              <a:rPr lang="en-US" sz="1600" dirty="0" smtClean="0"/>
              <a:t>In addition, when you select a record in the search results, there may be action buttons that become available and are specific to the record selected. </a:t>
            </a:r>
          </a:p>
          <a:p>
            <a:pPr lvl="2" eaLnBrk="1" hangingPunct="1"/>
            <a:r>
              <a:rPr lang="en-US" sz="1400" dirty="0" smtClean="0"/>
              <a:t>For example, the </a:t>
            </a:r>
            <a:r>
              <a:rPr lang="en-US" sz="1400" b="1" dirty="0" smtClean="0"/>
              <a:t>[View Statements] </a:t>
            </a:r>
            <a:r>
              <a:rPr lang="en-US" sz="1400" dirty="0" smtClean="0"/>
              <a:t>and </a:t>
            </a:r>
            <a:r>
              <a:rPr lang="en-US" sz="1400" b="1" dirty="0" smtClean="0"/>
              <a:t>[View Payments] </a:t>
            </a:r>
            <a:r>
              <a:rPr lang="en-US" sz="1400" dirty="0" smtClean="0"/>
              <a:t>buttons are grayed out until you select a record.  When you select a record, you can view statements and payments for that record.</a:t>
            </a:r>
          </a:p>
        </p:txBody>
      </p:sp>
      <p:sp>
        <p:nvSpPr>
          <p:cNvPr id="8" name="Rectangle 7"/>
          <p:cNvSpPr/>
          <p:nvPr/>
        </p:nvSpPr>
        <p:spPr bwMode="auto">
          <a:xfrm>
            <a:off x="1102519" y="4393736"/>
            <a:ext cx="3764930" cy="413277"/>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9" name="Rectangle 8"/>
          <p:cNvSpPr/>
          <p:nvPr/>
        </p:nvSpPr>
        <p:spPr bwMode="auto">
          <a:xfrm>
            <a:off x="1124290" y="5504079"/>
            <a:ext cx="6907273" cy="234659"/>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0" name="TextBox 9"/>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C32</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Standard Page Layout (Cont’d)</a:t>
            </a:r>
          </a:p>
        </p:txBody>
      </p:sp>
      <p:sp>
        <p:nvSpPr>
          <p:cNvPr id="8195" name="Rectangle 7"/>
          <p:cNvSpPr>
            <a:spLocks noGrp="1" noChangeArrowheads="1"/>
          </p:cNvSpPr>
          <p:nvPr>
            <p:ph idx="1"/>
          </p:nvPr>
        </p:nvSpPr>
        <p:spPr>
          <a:xfrm>
            <a:off x="423084" y="1088221"/>
            <a:ext cx="8660166" cy="2883277"/>
          </a:xfrm>
        </p:spPr>
        <p:txBody>
          <a:bodyPr/>
          <a:lstStyle/>
          <a:p>
            <a:pPr eaLnBrk="1" hangingPunct="1"/>
            <a:r>
              <a:rPr lang="en-US" sz="2000" b="1" dirty="0" smtClean="0"/>
              <a:t>Sort Records</a:t>
            </a:r>
            <a:endParaRPr lang="en-US" sz="1600" dirty="0" smtClean="0"/>
          </a:p>
          <a:p>
            <a:pPr lvl="1" eaLnBrk="1" hangingPunct="1"/>
            <a:r>
              <a:rPr lang="en-US" sz="1600" dirty="0" smtClean="0"/>
              <a:t>If there is a </a:t>
            </a:r>
            <a:r>
              <a:rPr lang="en-US" sz="1600" b="1" dirty="0" smtClean="0"/>
              <a:t>[Sort] </a:t>
            </a:r>
            <a:r>
              <a:rPr lang="en-US" sz="1600" dirty="0" smtClean="0"/>
              <a:t>button in the search results, then you have the option to sort the records by up to three columns.  </a:t>
            </a:r>
          </a:p>
          <a:p>
            <a:pPr lvl="1" eaLnBrk="1" hangingPunct="1"/>
            <a:r>
              <a:rPr lang="en-US" sz="1600" dirty="0" smtClean="0"/>
              <a:t>You do not need to select a specific record in order to select the </a:t>
            </a:r>
            <a:r>
              <a:rPr lang="en-US" sz="1600" b="1" dirty="0" smtClean="0"/>
              <a:t>[Sort] </a:t>
            </a:r>
            <a:r>
              <a:rPr lang="en-US" sz="1600" dirty="0" smtClean="0"/>
              <a:t>button, since all records are sorted.</a:t>
            </a:r>
          </a:p>
          <a:p>
            <a:pPr lvl="2" eaLnBrk="1" hangingPunct="1"/>
            <a:r>
              <a:rPr lang="en-US" sz="1600" dirty="0" smtClean="0"/>
              <a:t>Select the </a:t>
            </a:r>
            <a:r>
              <a:rPr lang="en-US" sz="1600" b="1" dirty="0" smtClean="0"/>
              <a:t>[Sort] </a:t>
            </a:r>
            <a:r>
              <a:rPr lang="en-US" sz="1600" dirty="0" smtClean="0"/>
              <a:t>button.</a:t>
            </a:r>
          </a:p>
          <a:p>
            <a:pPr lvl="2" eaLnBrk="1" hangingPunct="1"/>
            <a:r>
              <a:rPr lang="en-US" sz="1600" dirty="0" smtClean="0"/>
              <a:t>Select a </a:t>
            </a:r>
            <a:r>
              <a:rPr lang="en-US" sz="1600" b="1" dirty="0" smtClean="0"/>
              <a:t>Sort by </a:t>
            </a:r>
            <a:r>
              <a:rPr lang="en-US" sz="1600" dirty="0" smtClean="0"/>
              <a:t>column, then the </a:t>
            </a:r>
            <a:r>
              <a:rPr lang="en-US" sz="1600" b="1" dirty="0" smtClean="0"/>
              <a:t>Ascending </a:t>
            </a:r>
            <a:r>
              <a:rPr lang="en-US" sz="1600" dirty="0" smtClean="0"/>
              <a:t>or </a:t>
            </a:r>
            <a:r>
              <a:rPr lang="en-US" sz="1600" b="1" dirty="0" smtClean="0"/>
              <a:t>Descending </a:t>
            </a:r>
            <a:r>
              <a:rPr lang="en-US" sz="1600" dirty="0" smtClean="0"/>
              <a:t>radio button.</a:t>
            </a:r>
          </a:p>
          <a:p>
            <a:pPr lvl="2" eaLnBrk="1" hangingPunct="1"/>
            <a:r>
              <a:rPr lang="en-US" sz="1600" dirty="0" smtClean="0"/>
              <a:t>Select the </a:t>
            </a:r>
            <a:r>
              <a:rPr lang="en-US" sz="1600" b="1" dirty="0" smtClean="0"/>
              <a:t>[OK] </a:t>
            </a:r>
            <a:r>
              <a:rPr lang="en-US" sz="1600" dirty="0" smtClean="0"/>
              <a:t>button to sort the records.</a:t>
            </a:r>
          </a:p>
          <a:p>
            <a:pPr lvl="1" eaLnBrk="1" hangingPunct="1"/>
            <a:r>
              <a:rPr lang="en-US" sz="1600" dirty="0" smtClean="0"/>
              <a:t>You can also sort individual columns by selecting a column heading to sort in ascending order.  Select the column heading a second time to sort in descending order.</a:t>
            </a:r>
          </a:p>
        </p:txBody>
      </p:sp>
      <p:grpSp>
        <p:nvGrpSpPr>
          <p:cNvPr id="2" name="Group 10"/>
          <p:cNvGrpSpPr/>
          <p:nvPr/>
        </p:nvGrpSpPr>
        <p:grpSpPr>
          <a:xfrm>
            <a:off x="2023032" y="4040659"/>
            <a:ext cx="5168599" cy="2619631"/>
            <a:chOff x="2023032" y="3929449"/>
            <a:chExt cx="5168599" cy="2730841"/>
          </a:xfrm>
        </p:grpSpPr>
        <p:pic>
          <p:nvPicPr>
            <p:cNvPr id="1026" name="Picture 2"/>
            <p:cNvPicPr>
              <a:picLocks noChangeAspect="1" noChangeArrowheads="1"/>
            </p:cNvPicPr>
            <p:nvPr/>
          </p:nvPicPr>
          <p:blipFill>
            <a:blip r:embed="rId3" cstate="print"/>
            <a:srcRect/>
            <a:stretch>
              <a:fillRect/>
            </a:stretch>
          </p:blipFill>
          <p:spPr bwMode="auto">
            <a:xfrm>
              <a:off x="2023032" y="3929449"/>
              <a:ext cx="5168599" cy="2730841"/>
            </a:xfrm>
            <a:prstGeom prst="rect">
              <a:avLst/>
            </a:prstGeom>
            <a:noFill/>
            <a:ln w="9525">
              <a:solidFill>
                <a:schemeClr val="tx1"/>
              </a:solidFill>
              <a:miter lim="800000"/>
              <a:headEnd/>
              <a:tailEnd/>
            </a:ln>
          </p:spPr>
        </p:pic>
        <p:sp>
          <p:nvSpPr>
            <p:cNvPr id="10" name="Rectangle 9"/>
            <p:cNvSpPr/>
            <p:nvPr/>
          </p:nvSpPr>
          <p:spPr bwMode="auto">
            <a:xfrm>
              <a:off x="3544881" y="4003589"/>
              <a:ext cx="622159" cy="234779"/>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3" name="Rectangle 12"/>
            <p:cNvSpPr/>
            <p:nvPr/>
          </p:nvSpPr>
          <p:spPr bwMode="auto">
            <a:xfrm>
              <a:off x="3570423" y="4262620"/>
              <a:ext cx="2694453" cy="1693337"/>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4" name="Rectangle 13"/>
            <p:cNvSpPr/>
            <p:nvPr/>
          </p:nvSpPr>
          <p:spPr bwMode="auto">
            <a:xfrm>
              <a:off x="4410075" y="5754356"/>
              <a:ext cx="297850" cy="201601"/>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grpSp>
      <p:sp>
        <p:nvSpPr>
          <p:cNvPr id="9" name="TextBox 8"/>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C33</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3" y="331788"/>
            <a:ext cx="8024710" cy="563562"/>
          </a:xfrm>
        </p:spPr>
        <p:txBody>
          <a:bodyPr/>
          <a:lstStyle/>
          <a:p>
            <a:pPr eaLnBrk="1" hangingPunct="1"/>
            <a:r>
              <a:rPr lang="en-US" dirty="0" smtClean="0"/>
              <a:t>References</a:t>
            </a:r>
          </a:p>
        </p:txBody>
      </p:sp>
      <p:sp>
        <p:nvSpPr>
          <p:cNvPr id="8195" name="Rectangle 7"/>
          <p:cNvSpPr>
            <a:spLocks noGrp="1" noChangeArrowheads="1"/>
          </p:cNvSpPr>
          <p:nvPr>
            <p:ph idx="1"/>
          </p:nvPr>
        </p:nvSpPr>
        <p:spPr>
          <a:xfrm>
            <a:off x="637632" y="1431448"/>
            <a:ext cx="8229600" cy="830489"/>
          </a:xfrm>
        </p:spPr>
        <p:txBody>
          <a:bodyPr/>
          <a:lstStyle/>
          <a:p>
            <a:pPr marL="231775" lvl="2" eaLnBrk="1" hangingPunct="1"/>
            <a:r>
              <a:rPr lang="en-US" sz="2000" b="1" dirty="0" smtClean="0"/>
              <a:t>Return to the GSA VCSS Launch Page to access other segments of the VCSS presentation:  </a:t>
            </a:r>
            <a:r>
              <a:rPr lang="en-US" sz="1800" b="1" u="sng" dirty="0" smtClean="0"/>
              <a:t>http://vcss.gsa.gov</a:t>
            </a:r>
            <a:r>
              <a:rPr lang="en-US" sz="1800" dirty="0" smtClean="0"/>
              <a:t>.</a:t>
            </a:r>
            <a:endParaRPr lang="en-US" sz="2000" b="1" dirty="0" smtClean="0"/>
          </a:p>
          <a:p>
            <a:pPr eaLnBrk="1" hangingPunct="1">
              <a:buNone/>
            </a:pPr>
            <a:endParaRPr lang="en-US" sz="2000" b="1" dirty="0" smtClean="0"/>
          </a:p>
          <a:p>
            <a:pPr marL="625475" lvl="1" indent="-288925" eaLnBrk="1" hangingPunct="1">
              <a:spcBef>
                <a:spcPts val="600"/>
              </a:spcBef>
              <a:spcAft>
                <a:spcPts val="600"/>
              </a:spcAft>
            </a:pPr>
            <a:r>
              <a:rPr lang="en-US" sz="1800" b="1" dirty="0" smtClean="0"/>
              <a:t>Segment 1:  </a:t>
            </a:r>
            <a:r>
              <a:rPr lang="en-US" sz="1800" dirty="0" smtClean="0"/>
              <a:t>Introduction</a:t>
            </a:r>
            <a:endParaRPr lang="en-US" sz="1800" i="1" dirty="0" smtClean="0"/>
          </a:p>
          <a:p>
            <a:pPr marL="625475" lvl="1" indent="-288925" eaLnBrk="1" hangingPunct="1">
              <a:spcBef>
                <a:spcPts val="600"/>
              </a:spcBef>
              <a:spcAft>
                <a:spcPts val="600"/>
              </a:spcAft>
            </a:pPr>
            <a:r>
              <a:rPr lang="en-US" sz="1800" b="1" dirty="0" smtClean="0"/>
              <a:t>Segment 2:</a:t>
            </a:r>
            <a:r>
              <a:rPr lang="en-US" sz="1800" dirty="0" smtClean="0"/>
              <a:t>  VCSS Account Registration &amp; Requesting Access</a:t>
            </a:r>
            <a:endParaRPr lang="en-US" sz="1800" i="1" dirty="0" smtClean="0"/>
          </a:p>
          <a:p>
            <a:pPr marL="625475" lvl="1" indent="-288925" eaLnBrk="1" hangingPunct="1">
              <a:spcBef>
                <a:spcPts val="600"/>
              </a:spcBef>
              <a:spcAft>
                <a:spcPts val="600"/>
              </a:spcAft>
            </a:pPr>
            <a:r>
              <a:rPr lang="en-US" sz="1800" b="1" dirty="0" smtClean="0"/>
              <a:t>Segment 3:  </a:t>
            </a:r>
            <a:r>
              <a:rPr lang="en-US" sz="1800" dirty="0" smtClean="0"/>
              <a:t>Basic Navigation</a:t>
            </a:r>
            <a:endParaRPr lang="en-US" sz="1800" i="1" dirty="0" smtClean="0"/>
          </a:p>
          <a:p>
            <a:pPr marL="625475" lvl="1" indent="-288925" eaLnBrk="1" hangingPunct="1">
              <a:spcBef>
                <a:spcPts val="600"/>
              </a:spcBef>
              <a:spcAft>
                <a:spcPts val="600"/>
              </a:spcAft>
            </a:pPr>
            <a:r>
              <a:rPr lang="en-US" sz="1800" b="1" dirty="0" smtClean="0"/>
              <a:t>Segment 4:  </a:t>
            </a:r>
            <a:r>
              <a:rPr lang="en-US" sz="1800" dirty="0" smtClean="0"/>
              <a:t>Account Information</a:t>
            </a:r>
          </a:p>
          <a:p>
            <a:pPr marL="625475" lvl="1" indent="-288925" eaLnBrk="1" hangingPunct="1">
              <a:spcBef>
                <a:spcPts val="600"/>
              </a:spcBef>
              <a:spcAft>
                <a:spcPts val="600"/>
              </a:spcAft>
            </a:pPr>
            <a:r>
              <a:rPr lang="en-US" sz="1800" b="1" dirty="0" smtClean="0"/>
              <a:t>Segment 5:  </a:t>
            </a:r>
            <a:r>
              <a:rPr lang="en-US" sz="1800" dirty="0" smtClean="0"/>
              <a:t>Statement and Dispute Information</a:t>
            </a:r>
          </a:p>
          <a:p>
            <a:pPr marL="625475" lvl="1" indent="-288925" eaLnBrk="1" hangingPunct="1">
              <a:spcBef>
                <a:spcPts val="600"/>
              </a:spcBef>
              <a:spcAft>
                <a:spcPts val="600"/>
              </a:spcAft>
            </a:pPr>
            <a:r>
              <a:rPr lang="en-US" sz="1800" b="1" dirty="0" smtClean="0"/>
              <a:t>Segment 6:  </a:t>
            </a:r>
            <a:r>
              <a:rPr lang="en-US" sz="1800" dirty="0" smtClean="0"/>
              <a:t>Customer Payment Information</a:t>
            </a:r>
          </a:p>
          <a:p>
            <a:pPr marL="625475" lvl="1" indent="-288925" eaLnBrk="1" hangingPunct="1">
              <a:spcBef>
                <a:spcPts val="600"/>
              </a:spcBef>
              <a:spcAft>
                <a:spcPts val="600"/>
              </a:spcAft>
            </a:pPr>
            <a:r>
              <a:rPr lang="en-US" sz="1800" b="1" dirty="0" smtClean="0"/>
              <a:t>Segment 7:  </a:t>
            </a:r>
            <a:r>
              <a:rPr lang="en-US" sz="1800" dirty="0" smtClean="0"/>
              <a:t>Correspondence Information</a:t>
            </a:r>
          </a:p>
          <a:p>
            <a:pPr marL="625475" lvl="1" indent="-288925" eaLnBrk="1" hangingPunct="1">
              <a:spcBef>
                <a:spcPts val="600"/>
              </a:spcBef>
              <a:spcAft>
                <a:spcPts val="600"/>
              </a:spcAft>
            </a:pPr>
            <a:r>
              <a:rPr lang="en-US" sz="1800" b="1" dirty="0" smtClean="0"/>
              <a:t>Segment 8:  </a:t>
            </a:r>
            <a:r>
              <a:rPr lang="en-US" sz="1800" dirty="0" smtClean="0"/>
              <a:t>External Applications Information</a:t>
            </a:r>
            <a:endParaRPr lang="en-US" sz="1800" b="1" u="sng" dirty="0" smtClean="0"/>
          </a:p>
        </p:txBody>
      </p:sp>
      <p:sp>
        <p:nvSpPr>
          <p:cNvPr id="5" name="TextBox 4"/>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A5</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1567249" y="3797643"/>
            <a:ext cx="4724400" cy="2895600"/>
          </a:xfrm>
          <a:prstGeom prst="rect">
            <a:avLst/>
          </a:prstGeom>
          <a:noFill/>
          <a:ln w="9525">
            <a:no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Standard Page Layout (Cont’d)</a:t>
            </a:r>
          </a:p>
        </p:txBody>
      </p:sp>
      <p:sp>
        <p:nvSpPr>
          <p:cNvPr id="8195" name="Rectangle 7"/>
          <p:cNvSpPr>
            <a:spLocks noGrp="1" noChangeArrowheads="1"/>
          </p:cNvSpPr>
          <p:nvPr>
            <p:ph idx="1"/>
          </p:nvPr>
        </p:nvSpPr>
        <p:spPr>
          <a:xfrm>
            <a:off x="416408" y="1129166"/>
            <a:ext cx="8652436" cy="2741376"/>
          </a:xfrm>
        </p:spPr>
        <p:txBody>
          <a:bodyPr/>
          <a:lstStyle/>
          <a:p>
            <a:pPr eaLnBrk="1" hangingPunct="1"/>
            <a:r>
              <a:rPr lang="en-US" sz="2000" b="1" dirty="0" smtClean="0"/>
              <a:t>Export Records</a:t>
            </a:r>
            <a:endParaRPr lang="en-US" sz="1600" dirty="0" smtClean="0"/>
          </a:p>
          <a:p>
            <a:pPr lvl="1" eaLnBrk="1" hangingPunct="1"/>
            <a:r>
              <a:rPr lang="en-US" sz="1800" dirty="0" smtClean="0"/>
              <a:t>If there is a </a:t>
            </a:r>
            <a:r>
              <a:rPr lang="en-US" sz="1800" b="1" dirty="0" smtClean="0"/>
              <a:t>[View as CSV] </a:t>
            </a:r>
            <a:r>
              <a:rPr lang="en-US" sz="1800" dirty="0" smtClean="0"/>
              <a:t>button in the search results, then you can export the records to a Comma Separated Value (CSV) file format, which can be opened in a Microsoft Excel spreadsheet.</a:t>
            </a:r>
          </a:p>
          <a:p>
            <a:pPr lvl="1" eaLnBrk="1" hangingPunct="1"/>
            <a:r>
              <a:rPr lang="en-US" sz="1800" dirty="0" smtClean="0"/>
              <a:t>You do not need to select a specific record in order to select the </a:t>
            </a:r>
            <a:r>
              <a:rPr lang="en-US" sz="1800" b="1" dirty="0" smtClean="0"/>
              <a:t>[View as CSV] </a:t>
            </a:r>
            <a:r>
              <a:rPr lang="en-US" sz="1800" dirty="0" smtClean="0"/>
              <a:t>button, since all records are exported.</a:t>
            </a:r>
          </a:p>
          <a:p>
            <a:pPr lvl="2" eaLnBrk="1" hangingPunct="1"/>
            <a:r>
              <a:rPr lang="en-US" sz="1600" dirty="0" smtClean="0"/>
              <a:t>Select the </a:t>
            </a:r>
            <a:r>
              <a:rPr lang="en-US" sz="1600" b="1" dirty="0" smtClean="0"/>
              <a:t>[View as CSV] </a:t>
            </a:r>
            <a:r>
              <a:rPr lang="en-US" sz="1600" dirty="0" smtClean="0"/>
              <a:t>button.</a:t>
            </a:r>
          </a:p>
          <a:p>
            <a:pPr lvl="2" eaLnBrk="1" hangingPunct="1"/>
            <a:r>
              <a:rPr lang="en-US" sz="1600" dirty="0" smtClean="0"/>
              <a:t>In the file download pop-up window, select the </a:t>
            </a:r>
            <a:r>
              <a:rPr lang="en-US" sz="1600" b="1" dirty="0" smtClean="0"/>
              <a:t>[Open] </a:t>
            </a:r>
            <a:r>
              <a:rPr lang="en-US" sz="1600" dirty="0" smtClean="0"/>
              <a:t>button to open the CSV file.</a:t>
            </a:r>
          </a:p>
        </p:txBody>
      </p:sp>
      <p:sp>
        <p:nvSpPr>
          <p:cNvPr id="7" name="Rectangle 6"/>
          <p:cNvSpPr/>
          <p:nvPr/>
        </p:nvSpPr>
        <p:spPr bwMode="auto">
          <a:xfrm>
            <a:off x="3088303" y="3805209"/>
            <a:ext cx="692866" cy="235450"/>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 name="Rectangle 7"/>
          <p:cNvSpPr/>
          <p:nvPr/>
        </p:nvSpPr>
        <p:spPr bwMode="auto">
          <a:xfrm>
            <a:off x="3043623" y="4127157"/>
            <a:ext cx="3171826" cy="2137720"/>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9" name="Rectangle 7"/>
          <p:cNvSpPr txBox="1">
            <a:spLocks noChangeArrowheads="1"/>
          </p:cNvSpPr>
          <p:nvPr/>
        </p:nvSpPr>
        <p:spPr bwMode="auto">
          <a:xfrm>
            <a:off x="6851738" y="3845490"/>
            <a:ext cx="2141950" cy="1164921"/>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marL="0" marR="0" lvl="1" algn="l" defTabSz="914400" rtl="0" eaLnBrk="1" fontAlgn="base" latinLnBrk="0" hangingPunct="1">
              <a:lnSpc>
                <a:spcPct val="100000"/>
              </a:lnSpc>
              <a:spcBef>
                <a:spcPct val="20000"/>
              </a:spcBef>
              <a:spcAft>
                <a:spcPct val="0"/>
              </a:spcAft>
              <a:buClr>
                <a:srgbClr val="AF242B"/>
              </a:buClr>
              <a:buSzPct val="100000"/>
              <a:buFont typeface="Wingdings" pitchFamily="2" charset="2"/>
              <a:buNone/>
              <a:tabLst/>
              <a:defRPr/>
            </a:pPr>
            <a:r>
              <a:rPr kumimoji="0" lang="en-US" sz="1400" b="1" i="1" u="none" strike="noStrike" kern="0" cap="none" spc="0" normalizeH="0" baseline="0" noProof="0" dirty="0" smtClean="0">
                <a:ln>
                  <a:noFill/>
                </a:ln>
                <a:solidFill>
                  <a:schemeClr val="tx1"/>
                </a:solidFill>
                <a:effectLst/>
                <a:uLnTx/>
                <a:uFillTx/>
                <a:latin typeface="+mn-lt"/>
              </a:rPr>
              <a:t>Note:  </a:t>
            </a:r>
            <a:r>
              <a:rPr kumimoji="0" lang="en-US" sz="1400" b="0" i="1" u="none" strike="noStrike" kern="0" cap="none" spc="0" normalizeH="0" baseline="0" noProof="0" dirty="0" smtClean="0">
                <a:ln>
                  <a:noFill/>
                </a:ln>
                <a:solidFill>
                  <a:schemeClr val="tx1"/>
                </a:solidFill>
                <a:effectLst/>
                <a:uLnTx/>
                <a:uFillTx/>
                <a:latin typeface="+mn-lt"/>
              </a:rPr>
              <a:t>Depending on your browser settings, you might need to allow pop-ups to use this view as CSV feature.</a:t>
            </a:r>
          </a:p>
          <a:p>
            <a:pPr marL="803275" marR="0" lvl="1" indent="-457200" algn="l" defTabSz="914400" rtl="0" eaLnBrk="1" fontAlgn="base" latinLnBrk="0" hangingPunct="1">
              <a:lnSpc>
                <a:spcPct val="100000"/>
              </a:lnSpc>
              <a:spcBef>
                <a:spcPct val="20000"/>
              </a:spcBef>
              <a:spcAft>
                <a:spcPct val="0"/>
              </a:spcAft>
              <a:buClr>
                <a:srgbClr val="AF242B"/>
              </a:buClr>
              <a:buSzPct val="100000"/>
              <a:buFont typeface="Wingdings" pitchFamily="2" charset="2"/>
              <a:buNone/>
              <a:tabLst/>
              <a:defRPr/>
            </a:pPr>
            <a:endParaRPr kumimoji="0" lang="en-US" sz="1800" b="1" i="0" u="none" strike="noStrike" kern="0" cap="none" spc="0" normalizeH="0" baseline="0" noProof="0" dirty="0" smtClean="0">
              <a:ln>
                <a:noFill/>
              </a:ln>
              <a:solidFill>
                <a:schemeClr val="tx1"/>
              </a:solidFill>
              <a:effectLst/>
              <a:uLnTx/>
              <a:uFillTx/>
              <a:latin typeface="+mn-lt"/>
            </a:endParaRPr>
          </a:p>
          <a:p>
            <a:pPr marL="803275" marR="0" lvl="1" indent="-457200" algn="l" defTabSz="914400" rtl="0" eaLnBrk="1" fontAlgn="base" latinLnBrk="0" hangingPunct="1">
              <a:lnSpc>
                <a:spcPct val="100000"/>
              </a:lnSpc>
              <a:spcBef>
                <a:spcPct val="20000"/>
              </a:spcBef>
              <a:spcAft>
                <a:spcPct val="0"/>
              </a:spcAft>
              <a:buClr>
                <a:srgbClr val="AF242B"/>
              </a:buClr>
              <a:buSzPct val="100000"/>
              <a:buFont typeface="Wingdings" pitchFamily="2" charset="2"/>
              <a:buNone/>
              <a:tabLst/>
              <a:defRPr/>
            </a:pPr>
            <a:endParaRPr kumimoji="0" lang="en-US" sz="1800" b="0" i="0" u="none" strike="noStrike" kern="0" cap="none" spc="0" normalizeH="0" baseline="0" noProof="0" dirty="0" smtClean="0">
              <a:ln>
                <a:noFill/>
              </a:ln>
              <a:solidFill>
                <a:schemeClr val="tx1"/>
              </a:solidFill>
              <a:effectLst/>
              <a:uLnTx/>
              <a:uFillTx/>
              <a:latin typeface="+mn-lt"/>
            </a:endParaRPr>
          </a:p>
        </p:txBody>
      </p:sp>
      <p:sp>
        <p:nvSpPr>
          <p:cNvPr id="10" name="TextBox 9"/>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C34</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References</a:t>
            </a:r>
          </a:p>
        </p:txBody>
      </p:sp>
      <p:sp>
        <p:nvSpPr>
          <p:cNvPr id="10" name="TextBox 9"/>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C35</a:t>
            </a:r>
            <a:endParaRPr lang="en-US" sz="1200" dirty="0">
              <a:solidFill>
                <a:schemeClr val="tx1">
                  <a:lumMod val="65000"/>
                  <a:lumOff val="35000"/>
                </a:schemeClr>
              </a:solidFill>
            </a:endParaRPr>
          </a:p>
        </p:txBody>
      </p:sp>
      <p:sp>
        <p:nvSpPr>
          <p:cNvPr id="12" name="Rectangle 7"/>
          <p:cNvSpPr>
            <a:spLocks noGrp="1" noChangeArrowheads="1"/>
          </p:cNvSpPr>
          <p:nvPr>
            <p:ph idx="1"/>
          </p:nvPr>
        </p:nvSpPr>
        <p:spPr>
          <a:xfrm>
            <a:off x="637632" y="1431448"/>
            <a:ext cx="8229600" cy="830489"/>
          </a:xfrm>
        </p:spPr>
        <p:txBody>
          <a:bodyPr/>
          <a:lstStyle/>
          <a:p>
            <a:pPr marL="231775" lvl="2" eaLnBrk="1" hangingPunct="1"/>
            <a:r>
              <a:rPr lang="en-US" sz="2000" b="1" dirty="0" smtClean="0"/>
              <a:t>Return to the GSA VCSS Launch Page to access other segments of the VCSS presentation:  </a:t>
            </a:r>
            <a:r>
              <a:rPr lang="en-US" sz="1800" b="1" u="sng" dirty="0" smtClean="0"/>
              <a:t>http://vcss.gsa.gov</a:t>
            </a:r>
            <a:r>
              <a:rPr lang="en-US" sz="1800" dirty="0" smtClean="0"/>
              <a:t>.</a:t>
            </a:r>
            <a:endParaRPr lang="en-US" sz="2000" b="1" dirty="0" smtClean="0"/>
          </a:p>
          <a:p>
            <a:pPr eaLnBrk="1" hangingPunct="1">
              <a:buNone/>
            </a:pPr>
            <a:endParaRPr lang="en-US" sz="2000" b="1" dirty="0" smtClean="0"/>
          </a:p>
          <a:p>
            <a:pPr marL="625475" lvl="1" indent="-288925" eaLnBrk="1" hangingPunct="1">
              <a:spcBef>
                <a:spcPts val="600"/>
              </a:spcBef>
              <a:spcAft>
                <a:spcPts val="600"/>
              </a:spcAft>
            </a:pPr>
            <a:r>
              <a:rPr lang="en-US" sz="1800" b="1" dirty="0" smtClean="0"/>
              <a:t>Segment 1:  </a:t>
            </a:r>
            <a:r>
              <a:rPr lang="en-US" sz="1800" dirty="0" smtClean="0"/>
              <a:t>Introduction</a:t>
            </a:r>
            <a:endParaRPr lang="en-US" sz="1800" i="1" dirty="0" smtClean="0"/>
          </a:p>
          <a:p>
            <a:pPr marL="625475" lvl="1" indent="-288925" eaLnBrk="1" hangingPunct="1">
              <a:spcBef>
                <a:spcPts val="600"/>
              </a:spcBef>
              <a:spcAft>
                <a:spcPts val="600"/>
              </a:spcAft>
            </a:pPr>
            <a:r>
              <a:rPr lang="en-US" sz="1800" b="1" dirty="0" smtClean="0"/>
              <a:t>Segment 2:</a:t>
            </a:r>
            <a:r>
              <a:rPr lang="en-US" sz="1800" dirty="0" smtClean="0"/>
              <a:t>  VCSS Account Registration &amp; Requesting Access</a:t>
            </a:r>
            <a:endParaRPr lang="en-US" sz="1800" i="1" dirty="0" smtClean="0"/>
          </a:p>
          <a:p>
            <a:pPr marL="625475" lvl="1" indent="-288925" eaLnBrk="1" hangingPunct="1">
              <a:spcBef>
                <a:spcPts val="600"/>
              </a:spcBef>
              <a:spcAft>
                <a:spcPts val="600"/>
              </a:spcAft>
            </a:pPr>
            <a:r>
              <a:rPr lang="en-US" sz="1800" b="1" dirty="0" smtClean="0"/>
              <a:t>Segment 3:  </a:t>
            </a:r>
            <a:r>
              <a:rPr lang="en-US" sz="1800" dirty="0" smtClean="0"/>
              <a:t>Basic Navigation</a:t>
            </a:r>
            <a:endParaRPr lang="en-US" sz="1800" i="1" dirty="0" smtClean="0"/>
          </a:p>
          <a:p>
            <a:pPr marL="625475" lvl="1" indent="-288925" eaLnBrk="1" hangingPunct="1">
              <a:spcBef>
                <a:spcPts val="600"/>
              </a:spcBef>
              <a:spcAft>
                <a:spcPts val="600"/>
              </a:spcAft>
            </a:pPr>
            <a:r>
              <a:rPr lang="en-US" sz="1800" b="1" dirty="0" smtClean="0"/>
              <a:t>Segment 4:  </a:t>
            </a:r>
            <a:r>
              <a:rPr lang="en-US" sz="1800" dirty="0" smtClean="0"/>
              <a:t>Account Information</a:t>
            </a:r>
          </a:p>
          <a:p>
            <a:pPr marL="625475" lvl="1" indent="-288925" eaLnBrk="1" hangingPunct="1">
              <a:spcBef>
                <a:spcPts val="600"/>
              </a:spcBef>
              <a:spcAft>
                <a:spcPts val="600"/>
              </a:spcAft>
            </a:pPr>
            <a:r>
              <a:rPr lang="en-US" sz="1800" b="1" dirty="0" smtClean="0"/>
              <a:t>Segment 5:  </a:t>
            </a:r>
            <a:r>
              <a:rPr lang="en-US" sz="1800" dirty="0" smtClean="0"/>
              <a:t>Statement and Dispute Information</a:t>
            </a:r>
          </a:p>
          <a:p>
            <a:pPr marL="625475" lvl="1" indent="-288925" eaLnBrk="1" hangingPunct="1">
              <a:spcBef>
                <a:spcPts val="600"/>
              </a:spcBef>
              <a:spcAft>
                <a:spcPts val="600"/>
              </a:spcAft>
            </a:pPr>
            <a:r>
              <a:rPr lang="en-US" sz="1800" b="1" dirty="0" smtClean="0"/>
              <a:t>Segment 6:  </a:t>
            </a:r>
            <a:r>
              <a:rPr lang="en-US" sz="1800" dirty="0" smtClean="0"/>
              <a:t>Customer Payment Information</a:t>
            </a:r>
          </a:p>
          <a:p>
            <a:pPr marL="625475" lvl="1" indent="-288925" eaLnBrk="1" hangingPunct="1">
              <a:spcBef>
                <a:spcPts val="600"/>
              </a:spcBef>
              <a:spcAft>
                <a:spcPts val="600"/>
              </a:spcAft>
            </a:pPr>
            <a:r>
              <a:rPr lang="en-US" sz="1800" b="1" dirty="0" smtClean="0"/>
              <a:t>Segment 7:  </a:t>
            </a:r>
            <a:r>
              <a:rPr lang="en-US" sz="1800" dirty="0" smtClean="0"/>
              <a:t>Correspondence Information</a:t>
            </a:r>
          </a:p>
          <a:p>
            <a:pPr marL="625475" lvl="1" indent="-288925" eaLnBrk="1" hangingPunct="1">
              <a:spcBef>
                <a:spcPts val="600"/>
              </a:spcBef>
              <a:spcAft>
                <a:spcPts val="600"/>
              </a:spcAft>
            </a:pPr>
            <a:r>
              <a:rPr lang="en-US" sz="1800" b="1" dirty="0" smtClean="0"/>
              <a:t>Segment 8:  </a:t>
            </a:r>
            <a:r>
              <a:rPr lang="en-US" sz="1800" dirty="0" smtClean="0"/>
              <a:t>External Applications Information</a:t>
            </a:r>
            <a:endParaRPr lang="en-US" sz="1800" b="1" u="sng" dirty="0"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369091" y="2530876"/>
            <a:ext cx="8774909" cy="1261195"/>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146" name="Rectangle 6"/>
          <p:cNvSpPr>
            <a:spLocks noGrp="1" noChangeArrowheads="1"/>
          </p:cNvSpPr>
          <p:nvPr>
            <p:ph type="title"/>
          </p:nvPr>
        </p:nvSpPr>
        <p:spPr/>
        <p:txBody>
          <a:bodyPr/>
          <a:lstStyle/>
          <a:p>
            <a:pPr eaLnBrk="1" hangingPunct="1"/>
            <a:r>
              <a:rPr lang="en-US" dirty="0" smtClean="0"/>
              <a:t>Table of Contents</a:t>
            </a:r>
          </a:p>
        </p:txBody>
      </p:sp>
      <p:sp>
        <p:nvSpPr>
          <p:cNvPr id="7" name="Rectangle 7"/>
          <p:cNvSpPr>
            <a:spLocks noGrp="1" noChangeArrowheads="1"/>
          </p:cNvSpPr>
          <p:nvPr>
            <p:ph idx="1"/>
          </p:nvPr>
        </p:nvSpPr>
        <p:spPr>
          <a:xfrm>
            <a:off x="418456" y="1253036"/>
            <a:ext cx="8725544" cy="5067082"/>
          </a:xfrm>
        </p:spPr>
        <p:txBody>
          <a:bodyPr/>
          <a:lstStyle/>
          <a:p>
            <a:pPr marL="288925" indent="-288925" eaLnBrk="1" hangingPunct="1">
              <a:spcBef>
                <a:spcPts val="600"/>
              </a:spcBef>
              <a:spcAft>
                <a:spcPts val="600"/>
              </a:spcAft>
            </a:pPr>
            <a:r>
              <a:rPr lang="en-US" sz="1800" b="1" dirty="0" smtClean="0"/>
              <a:t>Segment 1:  </a:t>
            </a:r>
            <a:r>
              <a:rPr lang="en-US" sz="1800" dirty="0" smtClean="0"/>
              <a:t>Introduction </a:t>
            </a:r>
            <a:r>
              <a:rPr lang="en-US" sz="1800" i="1" dirty="0" smtClean="0"/>
              <a:t>(Slides A1 - A5)</a:t>
            </a:r>
          </a:p>
          <a:p>
            <a:pPr marL="288925" indent="-288925" eaLnBrk="1" hangingPunct="1">
              <a:spcBef>
                <a:spcPts val="600"/>
              </a:spcBef>
              <a:spcAft>
                <a:spcPts val="600"/>
              </a:spcAft>
            </a:pPr>
            <a:r>
              <a:rPr lang="en-US" sz="1800" b="1" dirty="0" smtClean="0"/>
              <a:t>Segment 2:</a:t>
            </a:r>
            <a:r>
              <a:rPr lang="en-US" sz="1800" dirty="0" smtClean="0"/>
              <a:t>  VCSS Account Registration &amp; Requesting Access </a:t>
            </a:r>
            <a:r>
              <a:rPr lang="en-US" sz="1800" i="1" dirty="0" smtClean="0"/>
              <a:t>(Slides B1 - B37)</a:t>
            </a:r>
          </a:p>
          <a:p>
            <a:pPr marL="288925" indent="-288925" eaLnBrk="1" hangingPunct="1">
              <a:spcBef>
                <a:spcPts val="600"/>
              </a:spcBef>
              <a:spcAft>
                <a:spcPts val="600"/>
              </a:spcAft>
            </a:pPr>
            <a:r>
              <a:rPr lang="en-US" sz="1800" b="1" dirty="0" smtClean="0"/>
              <a:t>Segment 3:  </a:t>
            </a:r>
            <a:r>
              <a:rPr lang="en-US" sz="1800" dirty="0" smtClean="0"/>
              <a:t>Basic Navigation </a:t>
            </a:r>
            <a:r>
              <a:rPr lang="en-US" sz="1800" i="1" dirty="0" smtClean="0"/>
              <a:t>(Slides C1 - C35)</a:t>
            </a:r>
          </a:p>
          <a:p>
            <a:pPr marL="288925" indent="-288925" eaLnBrk="1" hangingPunct="1">
              <a:spcBef>
                <a:spcPts val="600"/>
              </a:spcBef>
              <a:spcAft>
                <a:spcPts val="600"/>
              </a:spcAft>
            </a:pPr>
            <a:r>
              <a:rPr lang="en-US" sz="1800" b="1" dirty="0" smtClean="0"/>
              <a:t>Segment 4:  </a:t>
            </a:r>
            <a:r>
              <a:rPr lang="en-US" sz="1800" dirty="0" smtClean="0"/>
              <a:t>Account Information </a:t>
            </a:r>
            <a:r>
              <a:rPr lang="en-US" sz="1800" i="1" dirty="0" smtClean="0"/>
              <a:t>(Slides D1 - D32)</a:t>
            </a:r>
          </a:p>
          <a:p>
            <a:pPr marL="625475" lvl="1" indent="-288925" eaLnBrk="1" hangingPunct="1">
              <a:spcBef>
                <a:spcPts val="600"/>
              </a:spcBef>
              <a:spcAft>
                <a:spcPts val="600"/>
              </a:spcAft>
            </a:pPr>
            <a:r>
              <a:rPr lang="en-US" sz="1600" dirty="0" smtClean="0"/>
              <a:t>Search and View Account Information</a:t>
            </a:r>
          </a:p>
          <a:p>
            <a:pPr marL="625475" lvl="1" indent="-288925" eaLnBrk="1" hangingPunct="1">
              <a:spcBef>
                <a:spcPts val="600"/>
              </a:spcBef>
              <a:spcAft>
                <a:spcPts val="600"/>
              </a:spcAft>
            </a:pPr>
            <a:r>
              <a:rPr lang="en-US" sz="1600" dirty="0" smtClean="0"/>
              <a:t>Review Balances</a:t>
            </a:r>
          </a:p>
          <a:p>
            <a:pPr marL="288925" indent="-288925" eaLnBrk="1" hangingPunct="1">
              <a:spcBef>
                <a:spcPts val="600"/>
              </a:spcBef>
              <a:spcAft>
                <a:spcPts val="600"/>
              </a:spcAft>
            </a:pPr>
            <a:r>
              <a:rPr lang="en-US" sz="1800" b="1" dirty="0" smtClean="0"/>
              <a:t>Segment 5:  </a:t>
            </a:r>
            <a:r>
              <a:rPr lang="en-US" sz="1800" dirty="0" smtClean="0"/>
              <a:t>Statement and Dispute Information </a:t>
            </a:r>
            <a:r>
              <a:rPr lang="en-US" sz="1800" i="1" dirty="0" smtClean="0"/>
              <a:t>(Slides E1 - E39)</a:t>
            </a:r>
            <a:endParaRPr lang="en-US" sz="1800" dirty="0" smtClean="0"/>
          </a:p>
          <a:p>
            <a:pPr marL="288925" indent="-288925" eaLnBrk="1" hangingPunct="1">
              <a:spcBef>
                <a:spcPts val="600"/>
              </a:spcBef>
              <a:spcAft>
                <a:spcPts val="600"/>
              </a:spcAft>
            </a:pPr>
            <a:r>
              <a:rPr lang="en-US" sz="1800" b="1" dirty="0" smtClean="0"/>
              <a:t>Segment 6:  </a:t>
            </a:r>
            <a:r>
              <a:rPr lang="en-US" sz="1800" dirty="0" smtClean="0"/>
              <a:t>Customer Payment Information </a:t>
            </a:r>
            <a:r>
              <a:rPr lang="en-US" sz="1800" i="1" dirty="0" smtClean="0"/>
              <a:t>(Slides F1 - F23)</a:t>
            </a:r>
            <a:endParaRPr lang="en-US" sz="1800" dirty="0" smtClean="0"/>
          </a:p>
          <a:p>
            <a:pPr marL="288925" indent="-288925" eaLnBrk="1" hangingPunct="1">
              <a:spcBef>
                <a:spcPts val="600"/>
              </a:spcBef>
              <a:spcAft>
                <a:spcPts val="600"/>
              </a:spcAft>
            </a:pPr>
            <a:r>
              <a:rPr lang="en-US" sz="1800" b="1" dirty="0" smtClean="0"/>
              <a:t>Segment 7:  </a:t>
            </a:r>
            <a:r>
              <a:rPr lang="en-US" sz="1800" dirty="0" smtClean="0"/>
              <a:t>Correspondence Information </a:t>
            </a:r>
            <a:r>
              <a:rPr lang="en-US" sz="1800" i="1" dirty="0" smtClean="0"/>
              <a:t>(Slides G1 - G19)</a:t>
            </a:r>
            <a:endParaRPr lang="en-US" sz="1800" dirty="0" smtClean="0"/>
          </a:p>
          <a:p>
            <a:pPr marL="288925" indent="-288925" eaLnBrk="1" hangingPunct="1">
              <a:spcBef>
                <a:spcPts val="600"/>
              </a:spcBef>
              <a:spcAft>
                <a:spcPts val="600"/>
              </a:spcAft>
            </a:pPr>
            <a:r>
              <a:rPr lang="en-US" sz="1800" b="1" dirty="0" smtClean="0"/>
              <a:t>Segment 8:  </a:t>
            </a:r>
            <a:r>
              <a:rPr lang="en-US" sz="1800" dirty="0" smtClean="0"/>
              <a:t>External Applications Information </a:t>
            </a:r>
            <a:r>
              <a:rPr lang="en-US" sz="1800" i="1" dirty="0" smtClean="0"/>
              <a:t>(Slides H1 - H6)</a:t>
            </a:r>
            <a:endParaRPr lang="en-US" sz="1800" dirty="0"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Accounts Menu	</a:t>
            </a:r>
          </a:p>
        </p:txBody>
      </p:sp>
      <p:sp>
        <p:nvSpPr>
          <p:cNvPr id="8195" name="Rectangle 7"/>
          <p:cNvSpPr>
            <a:spLocks noGrp="1" noChangeArrowheads="1"/>
          </p:cNvSpPr>
          <p:nvPr>
            <p:ph idx="1"/>
          </p:nvPr>
        </p:nvSpPr>
        <p:spPr>
          <a:xfrm>
            <a:off x="506316" y="1379883"/>
            <a:ext cx="5681542" cy="5096073"/>
          </a:xfrm>
        </p:spPr>
        <p:txBody>
          <a:bodyPr/>
          <a:lstStyle/>
          <a:p>
            <a:pPr eaLnBrk="1" hangingPunct="1"/>
            <a:r>
              <a:rPr lang="en-US" sz="2000" b="1" dirty="0" smtClean="0"/>
              <a:t>Account Information or Account Search</a:t>
            </a:r>
          </a:p>
          <a:p>
            <a:pPr lvl="1" eaLnBrk="1" hangingPunct="1"/>
            <a:r>
              <a:rPr lang="en-US" sz="1600" dirty="0" smtClean="0"/>
              <a:t>If you have access to only one account, then the Account Information menu option displays.  This will review general information of your account.</a:t>
            </a:r>
          </a:p>
          <a:p>
            <a:pPr lvl="1" eaLnBrk="1" hangingPunct="1"/>
            <a:r>
              <a:rPr lang="en-US" sz="1600" dirty="0" smtClean="0"/>
              <a:t>If you have access to more than one account, then the Account Search menu option displays.  You can search for the account you would like to review information on. </a:t>
            </a:r>
          </a:p>
          <a:p>
            <a:pPr lvl="1" eaLnBrk="1" hangingPunct="1">
              <a:buNone/>
            </a:pPr>
            <a:endParaRPr lang="en-US" sz="1000" dirty="0" smtClean="0"/>
          </a:p>
          <a:p>
            <a:pPr eaLnBrk="1" hangingPunct="1"/>
            <a:r>
              <a:rPr lang="en-US" sz="2000" b="1" dirty="0" smtClean="0"/>
              <a:t>Account Summary</a:t>
            </a:r>
          </a:p>
          <a:p>
            <a:pPr lvl="1" eaLnBrk="1" hangingPunct="1"/>
            <a:r>
              <a:rPr lang="en-US" sz="1600" dirty="0" smtClean="0"/>
              <a:t>Review balances for your accounts.</a:t>
            </a:r>
          </a:p>
          <a:p>
            <a:pPr lvl="1" eaLnBrk="1" hangingPunct="1">
              <a:buNone/>
            </a:pPr>
            <a:endParaRPr lang="en-US" sz="1000" dirty="0" smtClean="0"/>
          </a:p>
          <a:p>
            <a:pPr eaLnBrk="1" hangingPunct="1"/>
            <a:r>
              <a:rPr lang="en-US" sz="2000" b="1" dirty="0" smtClean="0"/>
              <a:t>Outstanding Balances by Account</a:t>
            </a:r>
          </a:p>
          <a:p>
            <a:pPr lvl="1" eaLnBrk="1" hangingPunct="1"/>
            <a:r>
              <a:rPr lang="en-US" sz="1600" dirty="0" smtClean="0"/>
              <a:t>Review a list of outstanding balances for your accounts.  (This page is the same as the home page).</a:t>
            </a:r>
          </a:p>
          <a:p>
            <a:pPr lvl="1" eaLnBrk="1" hangingPunct="1">
              <a:buNone/>
            </a:pPr>
            <a:endParaRPr lang="en-US" sz="1000" strike="sngStrike" dirty="0" smtClean="0"/>
          </a:p>
          <a:p>
            <a:pPr eaLnBrk="1" hangingPunct="1"/>
            <a:r>
              <a:rPr lang="en-US" sz="2000" b="1" dirty="0" smtClean="0"/>
              <a:t>Business Line Summary</a:t>
            </a:r>
          </a:p>
          <a:p>
            <a:pPr lvl="1" eaLnBrk="1" hangingPunct="1"/>
            <a:r>
              <a:rPr lang="en-US" sz="1600" dirty="0" smtClean="0"/>
              <a:t>Review account balances sorted by GSA business line (i.e. Rent and Fleet).</a:t>
            </a:r>
          </a:p>
        </p:txBody>
      </p:sp>
      <p:sp>
        <p:nvSpPr>
          <p:cNvPr id="7" name="TextBox 6"/>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D1</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Account Information</a:t>
            </a:r>
          </a:p>
        </p:txBody>
      </p:sp>
      <p:sp>
        <p:nvSpPr>
          <p:cNvPr id="8195" name="Rectangle 7"/>
          <p:cNvSpPr>
            <a:spLocks noGrp="1" noChangeArrowheads="1"/>
          </p:cNvSpPr>
          <p:nvPr>
            <p:ph idx="1"/>
          </p:nvPr>
        </p:nvSpPr>
        <p:spPr>
          <a:xfrm>
            <a:off x="588944" y="1279677"/>
            <a:ext cx="8229600" cy="2377924"/>
          </a:xfrm>
          <a:ln>
            <a:noFill/>
          </a:ln>
        </p:spPr>
        <p:txBody>
          <a:bodyPr/>
          <a:lstStyle/>
          <a:p>
            <a:pPr eaLnBrk="1" hangingPunct="1"/>
            <a:r>
              <a:rPr lang="en-US" sz="2000" b="1" dirty="0" smtClean="0"/>
              <a:t>The Account Information page is used to display your account information details.  </a:t>
            </a:r>
          </a:p>
          <a:p>
            <a:pPr eaLnBrk="1" hangingPunct="1">
              <a:buNone/>
            </a:pPr>
            <a:endParaRPr lang="en-US" sz="1200" dirty="0" smtClean="0"/>
          </a:p>
          <a:p>
            <a:pPr lvl="1" eaLnBrk="1" hangingPunct="1"/>
            <a:r>
              <a:rPr lang="en-US" sz="1800" dirty="0" smtClean="0"/>
              <a:t>If you have access to only one account, your account information automatically displays.</a:t>
            </a:r>
          </a:p>
          <a:p>
            <a:pPr eaLnBrk="1" hangingPunct="1">
              <a:buNone/>
            </a:pPr>
            <a:endParaRPr lang="en-US" sz="1200" dirty="0" smtClean="0"/>
          </a:p>
          <a:p>
            <a:pPr lvl="1" eaLnBrk="1" hangingPunct="1"/>
            <a:r>
              <a:rPr lang="en-US" sz="1800" dirty="0" smtClean="0"/>
              <a:t>To access the Account Information page, from the menu bar select </a:t>
            </a:r>
            <a:r>
              <a:rPr lang="en-US" sz="1800" b="1" dirty="0" smtClean="0"/>
              <a:t>Accounts &gt; Account Information</a:t>
            </a:r>
            <a:r>
              <a:rPr lang="en-US" sz="1800" dirty="0" smtClean="0"/>
              <a:t>.</a:t>
            </a:r>
          </a:p>
          <a:p>
            <a:pPr lvl="1" eaLnBrk="1" hangingPunct="1"/>
            <a:endParaRPr lang="en-US" sz="1800" b="1" dirty="0" smtClean="0"/>
          </a:p>
          <a:p>
            <a:pPr lvl="1" eaLnBrk="1" hangingPunct="1"/>
            <a:endParaRPr lang="en-US" sz="1800" b="1" dirty="0" smtClean="0"/>
          </a:p>
          <a:p>
            <a:pPr lvl="1" eaLnBrk="1" hangingPunct="1"/>
            <a:endParaRPr lang="en-US" sz="1800" b="1" dirty="0" smtClean="0"/>
          </a:p>
          <a:p>
            <a:pPr lvl="1" eaLnBrk="1" hangingPunct="1"/>
            <a:endParaRPr lang="en-US" sz="1800" b="1" dirty="0" smtClean="0"/>
          </a:p>
          <a:p>
            <a:pPr lvl="1" eaLnBrk="1" hangingPunct="1"/>
            <a:endParaRPr lang="en-US" sz="1800" b="1" dirty="0" smtClean="0"/>
          </a:p>
          <a:p>
            <a:pPr lvl="1" eaLnBrk="1" hangingPunct="1"/>
            <a:endParaRPr lang="en-US" sz="1800" b="1" dirty="0" smtClean="0"/>
          </a:p>
          <a:p>
            <a:pPr lvl="1" eaLnBrk="1" hangingPunct="1"/>
            <a:endParaRPr lang="en-US" sz="1800" b="1" dirty="0" smtClean="0"/>
          </a:p>
          <a:p>
            <a:pPr lvl="1" eaLnBrk="1" hangingPunct="1">
              <a:buNone/>
            </a:pPr>
            <a:endParaRPr lang="en-US" sz="1800" b="1" dirty="0" smtClean="0"/>
          </a:p>
        </p:txBody>
      </p:sp>
      <p:grpSp>
        <p:nvGrpSpPr>
          <p:cNvPr id="2" name="Group 7"/>
          <p:cNvGrpSpPr/>
          <p:nvPr/>
        </p:nvGrpSpPr>
        <p:grpSpPr>
          <a:xfrm>
            <a:off x="3132489" y="4171452"/>
            <a:ext cx="2463909" cy="1321227"/>
            <a:chOff x="3186277" y="4695888"/>
            <a:chExt cx="2463909" cy="1321227"/>
          </a:xfrm>
        </p:grpSpPr>
        <p:pic>
          <p:nvPicPr>
            <p:cNvPr id="4" name="Picture 2"/>
            <p:cNvPicPr>
              <a:picLocks noChangeAspect="1" noChangeArrowheads="1"/>
            </p:cNvPicPr>
            <p:nvPr/>
          </p:nvPicPr>
          <p:blipFill>
            <a:blip r:embed="rId3" cstate="print"/>
            <a:srcRect/>
            <a:stretch>
              <a:fillRect/>
            </a:stretch>
          </p:blipFill>
          <p:spPr bwMode="auto">
            <a:xfrm>
              <a:off x="3186277" y="4695888"/>
              <a:ext cx="2463909" cy="1321227"/>
            </a:xfrm>
            <a:prstGeom prst="rect">
              <a:avLst/>
            </a:prstGeom>
            <a:noFill/>
            <a:ln w="9525">
              <a:solidFill>
                <a:schemeClr val="tx1"/>
              </a:solidFill>
              <a:miter lim="800000"/>
              <a:headEnd/>
              <a:tailEnd/>
            </a:ln>
          </p:spPr>
        </p:pic>
        <p:sp>
          <p:nvSpPr>
            <p:cNvPr id="5" name="Rectangle 4"/>
            <p:cNvSpPr/>
            <p:nvPr/>
          </p:nvSpPr>
          <p:spPr bwMode="auto">
            <a:xfrm>
              <a:off x="3217213" y="4723066"/>
              <a:ext cx="1058828" cy="291648"/>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 name="Rectangle 5"/>
            <p:cNvSpPr/>
            <p:nvPr/>
          </p:nvSpPr>
          <p:spPr bwMode="auto">
            <a:xfrm>
              <a:off x="3206774" y="5013253"/>
              <a:ext cx="2422078" cy="277034"/>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grpSp>
      <p:sp>
        <p:nvSpPr>
          <p:cNvPr id="7" name="TextBox 6"/>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D2</a:t>
            </a:r>
            <a:endParaRPr lang="en-US" sz="1200" dirty="0">
              <a:solidFill>
                <a:schemeClr val="tx1">
                  <a:lumMod val="65000"/>
                  <a:lumOff val="35000"/>
                </a:schemeClr>
              </a:solidFill>
            </a:endParaRPr>
          </a:p>
        </p:txBody>
      </p:sp>
      <p:sp>
        <p:nvSpPr>
          <p:cNvPr id="9" name="TextBox 8"/>
          <p:cNvSpPr txBox="1"/>
          <p:nvPr/>
        </p:nvSpPr>
        <p:spPr>
          <a:xfrm>
            <a:off x="865922" y="5728791"/>
            <a:ext cx="4674266" cy="738664"/>
          </a:xfrm>
          <a:prstGeom prst="rect">
            <a:avLst/>
          </a:prstGeom>
          <a:noFill/>
          <a:ln>
            <a:solidFill>
              <a:schemeClr val="tx1"/>
            </a:solidFill>
          </a:ln>
        </p:spPr>
        <p:txBody>
          <a:bodyPr wrap="square" rtlCol="0">
            <a:spAutoFit/>
          </a:bodyPr>
          <a:lstStyle/>
          <a:p>
            <a:pPr marL="0" lvl="1"/>
            <a:r>
              <a:rPr lang="en-US" sz="1400" b="1" i="1" dirty="0" smtClean="0"/>
              <a:t>Note:  </a:t>
            </a:r>
            <a:r>
              <a:rPr lang="en-US" sz="1400" dirty="0" smtClean="0"/>
              <a:t>If you have access to more than one account, there is an extra step to search for an account first which is covered on the next slide</a:t>
            </a:r>
            <a:endParaRPr lang="en-US" sz="1400" i="1"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Account Search</a:t>
            </a:r>
          </a:p>
        </p:txBody>
      </p:sp>
      <p:sp>
        <p:nvSpPr>
          <p:cNvPr id="8195" name="Rectangle 7"/>
          <p:cNvSpPr>
            <a:spLocks noGrp="1" noChangeArrowheads="1"/>
          </p:cNvSpPr>
          <p:nvPr>
            <p:ph idx="1"/>
          </p:nvPr>
        </p:nvSpPr>
        <p:spPr>
          <a:xfrm>
            <a:off x="576418" y="1267150"/>
            <a:ext cx="8229600" cy="2703601"/>
          </a:xfrm>
        </p:spPr>
        <p:txBody>
          <a:bodyPr/>
          <a:lstStyle/>
          <a:p>
            <a:pPr eaLnBrk="1" hangingPunct="1"/>
            <a:r>
              <a:rPr lang="en-US" sz="2000" b="1" dirty="0" smtClean="0"/>
              <a:t>The Account Search page is used to search for a list of your accounts.  </a:t>
            </a:r>
          </a:p>
          <a:p>
            <a:pPr eaLnBrk="1" hangingPunct="1">
              <a:buNone/>
            </a:pPr>
            <a:endParaRPr lang="en-US" sz="1000" dirty="0" smtClean="0"/>
          </a:p>
          <a:p>
            <a:pPr lvl="1" eaLnBrk="1" hangingPunct="1"/>
            <a:r>
              <a:rPr lang="en-US" sz="1800" dirty="0" smtClean="0"/>
              <a:t>If you have access to more than one account, you must first search for your accounts, and then select a specific account to view account information details. </a:t>
            </a:r>
          </a:p>
          <a:p>
            <a:pPr lvl="1" eaLnBrk="1" hangingPunct="1">
              <a:buNone/>
            </a:pPr>
            <a:endParaRPr lang="en-US" sz="1000" dirty="0" smtClean="0"/>
          </a:p>
          <a:p>
            <a:pPr lvl="1" eaLnBrk="1" hangingPunct="1"/>
            <a:r>
              <a:rPr lang="en-US" sz="1800" dirty="0" smtClean="0"/>
              <a:t>To access the Account Search page, from the menu bar select </a:t>
            </a:r>
            <a:r>
              <a:rPr lang="en-US" sz="1800" b="1" dirty="0" smtClean="0"/>
              <a:t>Accounts &gt; Account Search</a:t>
            </a:r>
            <a:r>
              <a:rPr lang="en-US" sz="1800" dirty="0" smtClean="0"/>
              <a:t>.</a:t>
            </a:r>
          </a:p>
        </p:txBody>
      </p:sp>
      <p:pic>
        <p:nvPicPr>
          <p:cNvPr id="12290" name="Picture 2"/>
          <p:cNvPicPr>
            <a:picLocks noChangeAspect="1" noChangeArrowheads="1"/>
          </p:cNvPicPr>
          <p:nvPr/>
        </p:nvPicPr>
        <p:blipFill>
          <a:blip r:embed="rId3" cstate="print"/>
          <a:srcRect l="1771" r="2074"/>
          <a:stretch>
            <a:fillRect/>
          </a:stretch>
        </p:blipFill>
        <p:spPr bwMode="auto">
          <a:xfrm>
            <a:off x="3213022" y="4432225"/>
            <a:ext cx="2680570" cy="1373492"/>
          </a:xfrm>
          <a:prstGeom prst="rect">
            <a:avLst/>
          </a:prstGeom>
          <a:noFill/>
          <a:ln w="9525">
            <a:solidFill>
              <a:schemeClr val="tx1"/>
            </a:solidFill>
            <a:miter lim="800000"/>
            <a:headEnd/>
            <a:tailEnd/>
          </a:ln>
        </p:spPr>
      </p:pic>
      <p:sp>
        <p:nvSpPr>
          <p:cNvPr id="6" name="Rectangle 5"/>
          <p:cNvSpPr/>
          <p:nvPr/>
        </p:nvSpPr>
        <p:spPr bwMode="auto">
          <a:xfrm>
            <a:off x="3181327" y="4411779"/>
            <a:ext cx="983673" cy="316700"/>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7" name="Rectangle 6"/>
          <p:cNvSpPr/>
          <p:nvPr/>
        </p:nvSpPr>
        <p:spPr bwMode="auto">
          <a:xfrm>
            <a:off x="3170888" y="4727018"/>
            <a:ext cx="2735230" cy="251982"/>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 name="TextBox 7"/>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D3</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Account Search (Cont’d)</a:t>
            </a:r>
          </a:p>
        </p:txBody>
      </p:sp>
      <p:sp>
        <p:nvSpPr>
          <p:cNvPr id="8195" name="Rectangle 7"/>
          <p:cNvSpPr>
            <a:spLocks noGrp="1" noChangeArrowheads="1"/>
          </p:cNvSpPr>
          <p:nvPr>
            <p:ph idx="1"/>
          </p:nvPr>
        </p:nvSpPr>
        <p:spPr>
          <a:xfrm>
            <a:off x="545690" y="1274308"/>
            <a:ext cx="8396698" cy="1867098"/>
          </a:xfrm>
        </p:spPr>
        <p:txBody>
          <a:bodyPr/>
          <a:lstStyle/>
          <a:p>
            <a:pPr eaLnBrk="1" hangingPunct="1"/>
            <a:r>
              <a:rPr lang="en-US" sz="2200" b="1" dirty="0" smtClean="0"/>
              <a:t>Account Search page</a:t>
            </a:r>
          </a:p>
          <a:p>
            <a:pPr lvl="1" eaLnBrk="1" hangingPunct="1"/>
            <a:r>
              <a:rPr lang="en-US" sz="1800" dirty="0" smtClean="0"/>
              <a:t>The Account Search page displays with a search criteria area to search for your accounts. </a:t>
            </a:r>
          </a:p>
          <a:p>
            <a:pPr lvl="1" eaLnBrk="1" hangingPunct="1"/>
            <a:r>
              <a:rPr lang="en-US" sz="1800" dirty="0" smtClean="0"/>
              <a:t>Select the </a:t>
            </a:r>
            <a:r>
              <a:rPr lang="en-US" sz="1800" b="1" dirty="0" smtClean="0"/>
              <a:t>[Search]</a:t>
            </a:r>
            <a:r>
              <a:rPr lang="en-US" sz="1800" dirty="0" smtClean="0"/>
              <a:t> button without entering search criteria.</a:t>
            </a:r>
          </a:p>
          <a:p>
            <a:pPr lvl="2" eaLnBrk="1" hangingPunct="1"/>
            <a:r>
              <a:rPr lang="en-US" sz="1600" dirty="0" smtClean="0"/>
              <a:t>If you have access to a large number of accounts, you may want to enter search criteria and select the </a:t>
            </a:r>
            <a:r>
              <a:rPr lang="en-US" sz="1600" b="1" dirty="0" smtClean="0"/>
              <a:t>[Search] </a:t>
            </a:r>
            <a:r>
              <a:rPr lang="en-US" sz="1600" dirty="0" smtClean="0"/>
              <a:t>button to limit the search results to a manageable number. </a:t>
            </a:r>
          </a:p>
          <a:p>
            <a:pPr lvl="2" eaLnBrk="1" hangingPunct="1"/>
            <a:r>
              <a:rPr lang="en-US" sz="1600" dirty="0" smtClean="0"/>
              <a:t>If you have access to a single account, you will see the Account Information page rather than the Account Search Page.</a:t>
            </a:r>
          </a:p>
        </p:txBody>
      </p:sp>
      <p:pic>
        <p:nvPicPr>
          <p:cNvPr id="13315" name="Picture 3"/>
          <p:cNvPicPr>
            <a:picLocks noChangeAspect="1" noChangeArrowheads="1"/>
          </p:cNvPicPr>
          <p:nvPr/>
        </p:nvPicPr>
        <p:blipFill>
          <a:blip r:embed="rId3" cstate="print"/>
          <a:srcRect b="40664"/>
          <a:stretch>
            <a:fillRect/>
          </a:stretch>
        </p:blipFill>
        <p:spPr bwMode="auto">
          <a:xfrm>
            <a:off x="1789264" y="3982364"/>
            <a:ext cx="5951821" cy="2607556"/>
          </a:xfrm>
          <a:prstGeom prst="rect">
            <a:avLst/>
          </a:prstGeom>
          <a:noFill/>
          <a:ln w="9525">
            <a:solidFill>
              <a:schemeClr val="tx1"/>
            </a:solidFill>
            <a:miter lim="800000"/>
            <a:headEnd/>
            <a:tailEnd/>
          </a:ln>
        </p:spPr>
      </p:pic>
      <p:sp>
        <p:nvSpPr>
          <p:cNvPr id="8" name="Rectangle 7"/>
          <p:cNvSpPr/>
          <p:nvPr/>
        </p:nvSpPr>
        <p:spPr bwMode="auto">
          <a:xfrm>
            <a:off x="1841326" y="6160587"/>
            <a:ext cx="726510" cy="463463"/>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 name="TextBox 5"/>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D4</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939895" y="3057806"/>
            <a:ext cx="7445245" cy="1648665"/>
          </a:xfrm>
          <a:prstGeom prst="rect">
            <a:avLst/>
          </a:prstGeom>
          <a:noFill/>
          <a:ln w="9525">
            <a:solidFill>
              <a:schemeClr val="tx1"/>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Account Search (Cont’d)</a:t>
            </a:r>
          </a:p>
        </p:txBody>
      </p:sp>
      <p:sp>
        <p:nvSpPr>
          <p:cNvPr id="8195" name="Rectangle 7"/>
          <p:cNvSpPr>
            <a:spLocks noGrp="1" noChangeArrowheads="1"/>
          </p:cNvSpPr>
          <p:nvPr>
            <p:ph idx="1"/>
          </p:nvPr>
        </p:nvSpPr>
        <p:spPr>
          <a:xfrm>
            <a:off x="545690" y="1362796"/>
            <a:ext cx="8396698" cy="1338839"/>
          </a:xfrm>
        </p:spPr>
        <p:txBody>
          <a:bodyPr/>
          <a:lstStyle/>
          <a:p>
            <a:pPr eaLnBrk="1" hangingPunct="1"/>
            <a:r>
              <a:rPr lang="en-US" sz="2200" b="1" dirty="0" smtClean="0"/>
              <a:t>Account Search page</a:t>
            </a:r>
          </a:p>
          <a:p>
            <a:pPr lvl="1" eaLnBrk="1" hangingPunct="1"/>
            <a:r>
              <a:rPr lang="en-US" sz="1800" dirty="0" smtClean="0"/>
              <a:t>In the search results, review a list of accounts that met your search criteria.  If you did not enter any search criteria, the list will show all of the accounts to which you have access.</a:t>
            </a:r>
          </a:p>
        </p:txBody>
      </p:sp>
      <p:sp>
        <p:nvSpPr>
          <p:cNvPr id="7" name="Rectangle 6"/>
          <p:cNvSpPr/>
          <p:nvPr/>
        </p:nvSpPr>
        <p:spPr bwMode="auto">
          <a:xfrm>
            <a:off x="945345" y="3499683"/>
            <a:ext cx="7459067" cy="937846"/>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 name="TextBox 5"/>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D5</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3" cstate="print"/>
          <a:srcRect/>
          <a:stretch>
            <a:fillRect/>
          </a:stretch>
        </p:blipFill>
        <p:spPr bwMode="auto">
          <a:xfrm>
            <a:off x="994242" y="2963675"/>
            <a:ext cx="7716624" cy="2092418"/>
          </a:xfrm>
          <a:prstGeom prst="rect">
            <a:avLst/>
          </a:prstGeom>
          <a:noFill/>
          <a:ln w="9525">
            <a:solidFill>
              <a:schemeClr val="tx1"/>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Account Search (Cont’d)</a:t>
            </a:r>
          </a:p>
        </p:txBody>
      </p:sp>
      <p:sp>
        <p:nvSpPr>
          <p:cNvPr id="8195" name="Rectangle 7"/>
          <p:cNvSpPr>
            <a:spLocks noGrp="1" noChangeArrowheads="1"/>
          </p:cNvSpPr>
          <p:nvPr>
            <p:ph idx="1"/>
          </p:nvPr>
        </p:nvSpPr>
        <p:spPr>
          <a:xfrm>
            <a:off x="637632" y="1342306"/>
            <a:ext cx="8229600" cy="1187952"/>
          </a:xfrm>
        </p:spPr>
        <p:txBody>
          <a:bodyPr/>
          <a:lstStyle/>
          <a:p>
            <a:pPr eaLnBrk="1" hangingPunct="1"/>
            <a:r>
              <a:rPr lang="en-US" sz="2200" b="1" dirty="0" smtClean="0"/>
              <a:t>Account Search page</a:t>
            </a:r>
          </a:p>
          <a:p>
            <a:pPr lvl="1" eaLnBrk="1" hangingPunct="1"/>
            <a:r>
              <a:rPr lang="en-US" sz="1800" dirty="0" smtClean="0"/>
              <a:t>To view detailed information for an account record, in the search results select an </a:t>
            </a:r>
            <a:r>
              <a:rPr lang="en-US" sz="1800" b="1" dirty="0" smtClean="0"/>
              <a:t>account record </a:t>
            </a:r>
            <a:r>
              <a:rPr lang="en-US" sz="1800" dirty="0" smtClean="0"/>
              <a:t>and then select the </a:t>
            </a:r>
            <a:r>
              <a:rPr lang="en-US" sz="1800" b="1" dirty="0" smtClean="0"/>
              <a:t>[View] </a:t>
            </a:r>
            <a:r>
              <a:rPr lang="en-US" sz="1800" dirty="0" smtClean="0"/>
              <a:t>button.</a:t>
            </a:r>
          </a:p>
        </p:txBody>
      </p:sp>
      <p:sp>
        <p:nvSpPr>
          <p:cNvPr id="8" name="Rectangle 7"/>
          <p:cNvSpPr/>
          <p:nvPr/>
        </p:nvSpPr>
        <p:spPr bwMode="auto">
          <a:xfrm>
            <a:off x="1076870" y="2971800"/>
            <a:ext cx="617459" cy="416859"/>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9" name="Rectangle 8"/>
          <p:cNvSpPr/>
          <p:nvPr/>
        </p:nvSpPr>
        <p:spPr bwMode="auto">
          <a:xfrm>
            <a:off x="999196" y="4143965"/>
            <a:ext cx="7687603" cy="266670"/>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7" name="TextBox 6"/>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D6</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5516377" y="1228725"/>
            <a:ext cx="3248025" cy="5314950"/>
          </a:xfrm>
          <a:prstGeom prst="rect">
            <a:avLst/>
          </a:prstGeom>
          <a:noFill/>
          <a:ln w="9525">
            <a:solidFill>
              <a:schemeClr val="tx1"/>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Account Information or Search</a:t>
            </a:r>
          </a:p>
        </p:txBody>
      </p:sp>
      <p:sp>
        <p:nvSpPr>
          <p:cNvPr id="8195" name="Rectangle 7"/>
          <p:cNvSpPr>
            <a:spLocks noGrp="1" noChangeArrowheads="1"/>
          </p:cNvSpPr>
          <p:nvPr>
            <p:ph idx="1"/>
          </p:nvPr>
        </p:nvSpPr>
        <p:spPr>
          <a:xfrm>
            <a:off x="471949" y="1249983"/>
            <a:ext cx="5139711" cy="4887770"/>
          </a:xfrm>
        </p:spPr>
        <p:txBody>
          <a:bodyPr/>
          <a:lstStyle/>
          <a:p>
            <a:pPr eaLnBrk="1" hangingPunct="1"/>
            <a:r>
              <a:rPr lang="en-US" sz="2200" b="1" dirty="0" smtClean="0"/>
              <a:t>Account Record</a:t>
            </a:r>
          </a:p>
          <a:p>
            <a:pPr eaLnBrk="1" hangingPunct="1">
              <a:buNone/>
            </a:pPr>
            <a:endParaRPr lang="en-US" sz="1000" b="1" dirty="0" smtClean="0"/>
          </a:p>
          <a:p>
            <a:pPr lvl="1" eaLnBrk="1" hangingPunct="1"/>
            <a:r>
              <a:rPr lang="en-US" sz="1800" dirty="0" smtClean="0"/>
              <a:t>If you have access to one account, when you select the Account Information option from the menu bar, your account record displays with detailed account information.</a:t>
            </a:r>
          </a:p>
          <a:p>
            <a:pPr lvl="1" eaLnBrk="1" hangingPunct="1">
              <a:buNone/>
            </a:pPr>
            <a:endParaRPr lang="en-US" sz="1000" dirty="0" smtClean="0"/>
          </a:p>
          <a:p>
            <a:pPr lvl="1" eaLnBrk="1" hangingPunct="1"/>
            <a:r>
              <a:rPr lang="en-US" sz="1800" dirty="0" smtClean="0"/>
              <a:t>If you have access to more than one account, you must first search for your accounts, select a specific account record, and then select the </a:t>
            </a:r>
            <a:r>
              <a:rPr lang="en-US" sz="1800" b="1" dirty="0" smtClean="0"/>
              <a:t>[View] </a:t>
            </a:r>
            <a:r>
              <a:rPr lang="en-US" sz="1800" dirty="0" smtClean="0"/>
              <a:t>button to display your account record with detailed account information.</a:t>
            </a:r>
          </a:p>
          <a:p>
            <a:pPr lvl="1" eaLnBrk="1" hangingPunct="1">
              <a:buNone/>
            </a:pPr>
            <a:endParaRPr lang="en-US" sz="1000" dirty="0" smtClean="0"/>
          </a:p>
          <a:p>
            <a:pPr lvl="1" eaLnBrk="1" hangingPunct="1"/>
            <a:r>
              <a:rPr lang="en-US" sz="1800" dirty="0" smtClean="0"/>
              <a:t>The account record opens and displays in a tab-like format.  The first tab is the </a:t>
            </a:r>
            <a:r>
              <a:rPr lang="en-US" sz="1800" b="1" dirty="0" smtClean="0"/>
              <a:t>Account Information</a:t>
            </a:r>
            <a:r>
              <a:rPr lang="en-US" sz="1800" dirty="0" smtClean="0"/>
              <a:t> tab and contains general account information.</a:t>
            </a:r>
          </a:p>
        </p:txBody>
      </p:sp>
      <p:sp>
        <p:nvSpPr>
          <p:cNvPr id="10" name="Rectangle 9"/>
          <p:cNvSpPr/>
          <p:nvPr/>
        </p:nvSpPr>
        <p:spPr bwMode="auto">
          <a:xfrm>
            <a:off x="5832380" y="2076788"/>
            <a:ext cx="1213879" cy="236106"/>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 name="TextBox 7"/>
          <p:cNvSpPr txBox="1"/>
          <p:nvPr/>
        </p:nvSpPr>
        <p:spPr>
          <a:xfrm>
            <a:off x="8652682" y="654284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D7</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409433" y="1620872"/>
            <a:ext cx="8734567" cy="1606422"/>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146" name="Rectangle 6"/>
          <p:cNvSpPr>
            <a:spLocks noGrp="1" noChangeArrowheads="1"/>
          </p:cNvSpPr>
          <p:nvPr>
            <p:ph type="title"/>
          </p:nvPr>
        </p:nvSpPr>
        <p:spPr/>
        <p:txBody>
          <a:bodyPr/>
          <a:lstStyle/>
          <a:p>
            <a:pPr eaLnBrk="1" hangingPunct="1"/>
            <a:r>
              <a:rPr lang="en-US" dirty="0" smtClean="0"/>
              <a:t>Table of Contents</a:t>
            </a:r>
          </a:p>
        </p:txBody>
      </p:sp>
      <p:sp>
        <p:nvSpPr>
          <p:cNvPr id="7" name="Rectangle 7"/>
          <p:cNvSpPr>
            <a:spLocks noGrp="1" noChangeArrowheads="1"/>
          </p:cNvSpPr>
          <p:nvPr>
            <p:ph idx="1"/>
          </p:nvPr>
        </p:nvSpPr>
        <p:spPr>
          <a:xfrm>
            <a:off x="418456" y="1212696"/>
            <a:ext cx="8725544" cy="5256946"/>
          </a:xfrm>
        </p:spPr>
        <p:txBody>
          <a:bodyPr/>
          <a:lstStyle/>
          <a:p>
            <a:pPr marL="288925" indent="-288925" eaLnBrk="1" hangingPunct="1">
              <a:spcBef>
                <a:spcPts val="600"/>
              </a:spcBef>
              <a:spcAft>
                <a:spcPts val="600"/>
              </a:spcAft>
            </a:pPr>
            <a:r>
              <a:rPr lang="en-US" sz="1800" b="1" dirty="0" smtClean="0"/>
              <a:t>Segment 1:  </a:t>
            </a:r>
            <a:r>
              <a:rPr lang="en-US" sz="1800" dirty="0" smtClean="0"/>
              <a:t>Introduction </a:t>
            </a:r>
            <a:r>
              <a:rPr lang="en-US" sz="1800" i="1" dirty="0" smtClean="0"/>
              <a:t>(Slides A1 - A5)</a:t>
            </a:r>
          </a:p>
          <a:p>
            <a:pPr marL="288925" indent="-288925" eaLnBrk="1" hangingPunct="1">
              <a:spcBef>
                <a:spcPts val="600"/>
              </a:spcBef>
              <a:spcAft>
                <a:spcPts val="600"/>
              </a:spcAft>
            </a:pPr>
            <a:r>
              <a:rPr lang="en-US" sz="1800" b="1" dirty="0" smtClean="0"/>
              <a:t>Segment 2:</a:t>
            </a:r>
            <a:r>
              <a:rPr lang="en-US" sz="1800" dirty="0" smtClean="0"/>
              <a:t>  VCSS Account Registration &amp; Requesting Access </a:t>
            </a:r>
            <a:r>
              <a:rPr lang="en-US" sz="1800" i="1" dirty="0" smtClean="0"/>
              <a:t>(Slides B1 - B37)</a:t>
            </a:r>
          </a:p>
          <a:p>
            <a:pPr marL="625475" lvl="1" indent="-288925" eaLnBrk="1" hangingPunct="1">
              <a:spcBef>
                <a:spcPts val="600"/>
              </a:spcBef>
              <a:spcAft>
                <a:spcPts val="600"/>
              </a:spcAft>
            </a:pPr>
            <a:r>
              <a:rPr lang="en-US" sz="1600" dirty="0" smtClean="0"/>
              <a:t>Registration Overview</a:t>
            </a:r>
          </a:p>
          <a:p>
            <a:pPr marL="625475" lvl="1" indent="-288925" eaLnBrk="1" hangingPunct="1">
              <a:spcBef>
                <a:spcPts val="600"/>
              </a:spcBef>
              <a:spcAft>
                <a:spcPts val="600"/>
              </a:spcAft>
            </a:pPr>
            <a:r>
              <a:rPr lang="en-US" sz="1600" dirty="0" smtClean="0"/>
              <a:t>Register New Account</a:t>
            </a:r>
          </a:p>
          <a:p>
            <a:pPr marL="625475" lvl="1" indent="-288925" eaLnBrk="1" hangingPunct="1">
              <a:spcBef>
                <a:spcPts val="600"/>
              </a:spcBef>
              <a:spcAft>
                <a:spcPts val="600"/>
              </a:spcAft>
            </a:pPr>
            <a:r>
              <a:rPr lang="en-US" sz="1600" dirty="0" smtClean="0"/>
              <a:t>Request Access to Existing Account</a:t>
            </a:r>
          </a:p>
          <a:p>
            <a:pPr marL="288925" indent="-288925" eaLnBrk="1" hangingPunct="1">
              <a:spcBef>
                <a:spcPts val="600"/>
              </a:spcBef>
              <a:spcAft>
                <a:spcPts val="600"/>
              </a:spcAft>
            </a:pPr>
            <a:r>
              <a:rPr lang="en-US" sz="1800" b="1" dirty="0" smtClean="0"/>
              <a:t>Segment 3:  </a:t>
            </a:r>
            <a:r>
              <a:rPr lang="en-US" sz="1800" dirty="0" smtClean="0"/>
              <a:t>Basic Navigation </a:t>
            </a:r>
            <a:r>
              <a:rPr lang="en-US" sz="1800" i="1" dirty="0" smtClean="0"/>
              <a:t>(Slides C1 - C35)</a:t>
            </a:r>
          </a:p>
          <a:p>
            <a:pPr marL="288925" indent="-288925" eaLnBrk="1" hangingPunct="1">
              <a:spcBef>
                <a:spcPts val="600"/>
              </a:spcBef>
              <a:spcAft>
                <a:spcPts val="600"/>
              </a:spcAft>
            </a:pPr>
            <a:r>
              <a:rPr lang="en-US" sz="1800" b="1" dirty="0" smtClean="0"/>
              <a:t>Segment 4:  </a:t>
            </a:r>
            <a:r>
              <a:rPr lang="en-US" sz="1800" dirty="0" smtClean="0"/>
              <a:t>Account Information </a:t>
            </a:r>
            <a:r>
              <a:rPr lang="en-US" sz="1800" i="1" dirty="0" smtClean="0"/>
              <a:t>(Slides D1 – D32)</a:t>
            </a:r>
            <a:endParaRPr lang="en-US" sz="1800" dirty="0" smtClean="0"/>
          </a:p>
          <a:p>
            <a:pPr marL="288925" indent="-288925" eaLnBrk="1" hangingPunct="1">
              <a:spcBef>
                <a:spcPts val="600"/>
              </a:spcBef>
              <a:spcAft>
                <a:spcPts val="600"/>
              </a:spcAft>
            </a:pPr>
            <a:r>
              <a:rPr lang="en-US" sz="1800" b="1" dirty="0" smtClean="0"/>
              <a:t>Segment 5:  </a:t>
            </a:r>
            <a:r>
              <a:rPr lang="en-US" sz="1800" dirty="0" smtClean="0"/>
              <a:t>Statement and Dispute Information </a:t>
            </a:r>
            <a:r>
              <a:rPr lang="en-US" sz="1800" i="1" dirty="0" smtClean="0"/>
              <a:t>(Slides E1 - E39)</a:t>
            </a:r>
            <a:endParaRPr lang="en-US" sz="1800" dirty="0" smtClean="0"/>
          </a:p>
          <a:p>
            <a:pPr marL="288925" indent="-288925" eaLnBrk="1" hangingPunct="1">
              <a:spcBef>
                <a:spcPts val="600"/>
              </a:spcBef>
              <a:spcAft>
                <a:spcPts val="600"/>
              </a:spcAft>
            </a:pPr>
            <a:r>
              <a:rPr lang="en-US" sz="1800" b="1" dirty="0" smtClean="0"/>
              <a:t>Segment 6:  </a:t>
            </a:r>
            <a:r>
              <a:rPr lang="en-US" sz="1800" dirty="0" smtClean="0"/>
              <a:t>Customer Payment Information </a:t>
            </a:r>
            <a:r>
              <a:rPr lang="en-US" sz="1800" i="1" dirty="0" smtClean="0"/>
              <a:t>(Slides F1 - F23)</a:t>
            </a:r>
            <a:endParaRPr lang="en-US" sz="1800" dirty="0" smtClean="0"/>
          </a:p>
          <a:p>
            <a:pPr marL="288925" indent="-288925" eaLnBrk="1" hangingPunct="1">
              <a:spcBef>
                <a:spcPts val="600"/>
              </a:spcBef>
              <a:spcAft>
                <a:spcPts val="600"/>
              </a:spcAft>
            </a:pPr>
            <a:r>
              <a:rPr lang="en-US" sz="1800" b="1" dirty="0" smtClean="0"/>
              <a:t>Segment 7:  </a:t>
            </a:r>
            <a:r>
              <a:rPr lang="en-US" sz="1800" dirty="0" smtClean="0"/>
              <a:t>Correspondence Information </a:t>
            </a:r>
            <a:r>
              <a:rPr lang="en-US" sz="1800" i="1" dirty="0" smtClean="0"/>
              <a:t>(Slides G1 - G19)</a:t>
            </a:r>
            <a:endParaRPr lang="en-US" sz="1800" dirty="0" smtClean="0"/>
          </a:p>
          <a:p>
            <a:pPr marL="288925" indent="-288925" eaLnBrk="1" hangingPunct="1">
              <a:spcBef>
                <a:spcPts val="600"/>
              </a:spcBef>
              <a:spcAft>
                <a:spcPts val="600"/>
              </a:spcAft>
            </a:pPr>
            <a:r>
              <a:rPr lang="en-US" sz="1800" b="1" dirty="0" smtClean="0"/>
              <a:t>Segment 8:  </a:t>
            </a:r>
            <a:r>
              <a:rPr lang="en-US" sz="1800" dirty="0" smtClean="0"/>
              <a:t>External Applications Information </a:t>
            </a:r>
            <a:r>
              <a:rPr lang="en-US" sz="1800" i="1" dirty="0" smtClean="0"/>
              <a:t>(Slides H1 - H6)</a:t>
            </a:r>
            <a:endParaRPr lang="en-US" sz="1800" dirty="0"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Account Information or Search (Cont’d)</a:t>
            </a:r>
          </a:p>
        </p:txBody>
      </p:sp>
      <p:sp>
        <p:nvSpPr>
          <p:cNvPr id="8195" name="Rectangle 7"/>
          <p:cNvSpPr>
            <a:spLocks noGrp="1" noChangeArrowheads="1"/>
          </p:cNvSpPr>
          <p:nvPr>
            <p:ph idx="1"/>
          </p:nvPr>
        </p:nvSpPr>
        <p:spPr>
          <a:xfrm>
            <a:off x="516194" y="1082638"/>
            <a:ext cx="8426194" cy="1133600"/>
          </a:xfrm>
        </p:spPr>
        <p:txBody>
          <a:bodyPr/>
          <a:lstStyle/>
          <a:p>
            <a:pPr eaLnBrk="1" hangingPunct="1"/>
            <a:r>
              <a:rPr lang="en-US" sz="2200" b="1" dirty="0" smtClean="0"/>
              <a:t>Account Record</a:t>
            </a:r>
          </a:p>
          <a:p>
            <a:pPr lvl="1" eaLnBrk="1" hangingPunct="1"/>
            <a:r>
              <a:rPr lang="en-US" sz="1800" dirty="0" smtClean="0"/>
              <a:t>Within the account record, select the </a:t>
            </a:r>
            <a:r>
              <a:rPr lang="en-US" sz="1800" b="1" dirty="0" smtClean="0"/>
              <a:t>Address Information </a:t>
            </a:r>
            <a:r>
              <a:rPr lang="en-US" sz="1800" dirty="0" smtClean="0"/>
              <a:t>tab to review the mailing, physical, and remittance addresses that belong to this account.</a:t>
            </a:r>
          </a:p>
        </p:txBody>
      </p:sp>
      <p:sp>
        <p:nvSpPr>
          <p:cNvPr id="7" name="Rectangle 6"/>
          <p:cNvSpPr/>
          <p:nvPr/>
        </p:nvSpPr>
        <p:spPr bwMode="auto">
          <a:xfrm>
            <a:off x="2785684" y="3027529"/>
            <a:ext cx="903491" cy="241764"/>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 name="TextBox 5"/>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D8</a:t>
            </a:r>
            <a:endParaRPr lang="en-US" sz="1200" dirty="0">
              <a:solidFill>
                <a:schemeClr val="tx1">
                  <a:lumMod val="65000"/>
                  <a:lumOff val="35000"/>
                </a:schemeClr>
              </a:solidFill>
            </a:endParaRPr>
          </a:p>
        </p:txBody>
      </p:sp>
      <p:pic>
        <p:nvPicPr>
          <p:cNvPr id="3074" name="Picture 2"/>
          <p:cNvPicPr>
            <a:picLocks noChangeAspect="1" noChangeArrowheads="1"/>
          </p:cNvPicPr>
          <p:nvPr/>
        </p:nvPicPr>
        <p:blipFill>
          <a:blip r:embed="rId3" cstate="print"/>
          <a:srcRect/>
          <a:stretch>
            <a:fillRect/>
          </a:stretch>
        </p:blipFill>
        <p:spPr bwMode="auto">
          <a:xfrm>
            <a:off x="1815352" y="2252758"/>
            <a:ext cx="5271247" cy="4320902"/>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 Information or Search (Cont’d)</a:t>
            </a:r>
            <a:endParaRPr lang="en-US" dirty="0"/>
          </a:p>
        </p:txBody>
      </p:sp>
      <p:sp>
        <p:nvSpPr>
          <p:cNvPr id="7" name="TextBox 6"/>
          <p:cNvSpPr txBox="1"/>
          <p:nvPr/>
        </p:nvSpPr>
        <p:spPr>
          <a:xfrm>
            <a:off x="714375" y="1190625"/>
            <a:ext cx="7886700" cy="1729704"/>
          </a:xfrm>
          <a:prstGeom prst="rect">
            <a:avLst/>
          </a:prstGeom>
          <a:noFill/>
        </p:spPr>
        <p:txBody>
          <a:bodyPr wrap="square" rtlCol="0">
            <a:spAutoFit/>
          </a:bodyPr>
          <a:lstStyle/>
          <a:p>
            <a:pPr lvl="1">
              <a:spcBef>
                <a:spcPct val="20000"/>
              </a:spcBef>
              <a:buClr>
                <a:srgbClr val="AF242B"/>
              </a:buClr>
              <a:buSzPct val="75000"/>
              <a:buFont typeface="Wingdings" pitchFamily="2" charset="2"/>
              <a:buChar char="w"/>
            </a:pPr>
            <a:r>
              <a:rPr lang="en-US" sz="2200" b="1" dirty="0" smtClean="0">
                <a:latin typeface="+mn-lt"/>
              </a:rPr>
              <a:t>User tab</a:t>
            </a:r>
          </a:p>
          <a:p>
            <a:pPr lvl="2">
              <a:spcBef>
                <a:spcPct val="20000"/>
              </a:spcBef>
              <a:buClr>
                <a:srgbClr val="AF242B"/>
              </a:buClr>
              <a:buSzPct val="75000"/>
              <a:buFont typeface="Wingdings" pitchFamily="2" charset="2"/>
              <a:buChar char="w"/>
            </a:pPr>
            <a:r>
              <a:rPr lang="en-US" sz="2200" dirty="0" smtClean="0">
                <a:latin typeface="+mn-lt"/>
              </a:rPr>
              <a:t>Within the account record, select the </a:t>
            </a:r>
            <a:r>
              <a:rPr lang="en-US" sz="2200" b="1" dirty="0" smtClean="0">
                <a:latin typeface="+mn-lt"/>
              </a:rPr>
              <a:t>User</a:t>
            </a:r>
            <a:r>
              <a:rPr lang="en-US" sz="2200" dirty="0" smtClean="0">
                <a:latin typeface="+mn-lt"/>
              </a:rPr>
              <a:t> tab to review every user that has access to this account.</a:t>
            </a:r>
          </a:p>
          <a:p>
            <a:pPr lvl="1">
              <a:buFont typeface="Arial" pitchFamily="34" charset="0"/>
              <a:buChar char="•"/>
            </a:pPr>
            <a:endParaRPr lang="en-US" dirty="0" smtClean="0"/>
          </a:p>
          <a:p>
            <a:pPr lvl="1">
              <a:buFont typeface="Arial" pitchFamily="34" charset="0"/>
              <a:buChar char="•"/>
            </a:pPr>
            <a:endParaRPr lang="en-US" dirty="0"/>
          </a:p>
        </p:txBody>
      </p:sp>
      <p:pic>
        <p:nvPicPr>
          <p:cNvPr id="9" name="Content Placeholder 8"/>
          <p:cNvPicPr>
            <a:picLocks noGrp="1"/>
          </p:cNvPicPr>
          <p:nvPr>
            <p:ph idx="1"/>
          </p:nvPr>
        </p:nvPicPr>
        <p:blipFill>
          <a:blip r:embed="rId2" cstate="print"/>
          <a:srcRect t="16000" r="8077" b="58461"/>
          <a:stretch>
            <a:fillRect/>
          </a:stretch>
        </p:blipFill>
        <p:spPr bwMode="auto">
          <a:xfrm>
            <a:off x="693738" y="2756559"/>
            <a:ext cx="8229600" cy="1429020"/>
          </a:xfrm>
          <a:prstGeom prst="rect">
            <a:avLst/>
          </a:prstGeom>
          <a:noFill/>
          <a:ln w="9525">
            <a:noFill/>
            <a:miter lim="800000"/>
            <a:headEnd/>
            <a:tailEnd/>
          </a:ln>
        </p:spPr>
      </p:pic>
      <p:sp>
        <p:nvSpPr>
          <p:cNvPr id="10" name="TextBox 9"/>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D9</a:t>
            </a:r>
            <a:endParaRPr lang="en-US" sz="1200" dirty="0">
              <a:solidFill>
                <a:schemeClr val="tx1">
                  <a:lumMod val="65000"/>
                  <a:lumOff val="35000"/>
                </a:schemeClr>
              </a:solidFil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Account Summary</a:t>
            </a:r>
          </a:p>
        </p:txBody>
      </p:sp>
      <p:sp>
        <p:nvSpPr>
          <p:cNvPr id="8195" name="Rectangle 7"/>
          <p:cNvSpPr>
            <a:spLocks noGrp="1" noChangeArrowheads="1"/>
          </p:cNvSpPr>
          <p:nvPr>
            <p:ph idx="1"/>
          </p:nvPr>
        </p:nvSpPr>
        <p:spPr>
          <a:xfrm>
            <a:off x="526093" y="1312246"/>
            <a:ext cx="8516503" cy="3614596"/>
          </a:xfrm>
        </p:spPr>
        <p:txBody>
          <a:bodyPr/>
          <a:lstStyle/>
          <a:p>
            <a:pPr eaLnBrk="1" hangingPunct="1"/>
            <a:r>
              <a:rPr lang="en-US" sz="2000" b="1" dirty="0" smtClean="0"/>
              <a:t>The Account Summary page is used to search for and view summary information about your accounts.  </a:t>
            </a:r>
          </a:p>
          <a:p>
            <a:pPr eaLnBrk="1" hangingPunct="1">
              <a:buNone/>
            </a:pPr>
            <a:endParaRPr lang="en-US" sz="1000" dirty="0" smtClean="0"/>
          </a:p>
          <a:p>
            <a:pPr lvl="1" eaLnBrk="1" hangingPunct="1"/>
            <a:r>
              <a:rPr lang="en-US" sz="1800" dirty="0" smtClean="0"/>
              <a:t>View summary information such as bill total, paid, closed, and outstanding amounts.</a:t>
            </a:r>
          </a:p>
          <a:p>
            <a:pPr lvl="1" eaLnBrk="1" hangingPunct="1">
              <a:buNone/>
            </a:pPr>
            <a:endParaRPr lang="en-US" sz="1000" dirty="0" smtClean="0"/>
          </a:p>
          <a:p>
            <a:pPr lvl="1" eaLnBrk="1" hangingPunct="1"/>
            <a:r>
              <a:rPr lang="en-US" sz="1800" dirty="0" smtClean="0"/>
              <a:t>Also, view statements and payments associated with an account.</a:t>
            </a:r>
          </a:p>
          <a:p>
            <a:pPr lvl="2" eaLnBrk="1" hangingPunct="1"/>
            <a:r>
              <a:rPr lang="en-US" sz="1600" dirty="0" smtClean="0"/>
              <a:t>Viewing statements and payments can be done from the Account Summary page. Statements and payments can also be accessed from the Statements and Payments menu options.</a:t>
            </a:r>
          </a:p>
          <a:p>
            <a:pPr lvl="2" eaLnBrk="1" hangingPunct="1">
              <a:buNone/>
            </a:pPr>
            <a:endParaRPr lang="en-US" sz="1000" dirty="0" smtClean="0"/>
          </a:p>
          <a:p>
            <a:pPr lvl="1" eaLnBrk="1" hangingPunct="1"/>
            <a:r>
              <a:rPr lang="en-US" sz="1800" dirty="0" smtClean="0"/>
              <a:t>To access the Account Summary page, from the menu bar select </a:t>
            </a:r>
            <a:r>
              <a:rPr lang="en-US" sz="1800" b="1" dirty="0" smtClean="0"/>
              <a:t>Accounts &gt; Account Summary</a:t>
            </a:r>
            <a:r>
              <a:rPr lang="en-US" sz="1800" dirty="0" smtClean="0"/>
              <a:t>.</a:t>
            </a:r>
            <a:endParaRPr lang="en-US" sz="1800" b="1" dirty="0" smtClean="0"/>
          </a:p>
          <a:p>
            <a:pPr lvl="1" eaLnBrk="1" hangingPunct="1"/>
            <a:endParaRPr lang="en-US" sz="2000" dirty="0" smtClean="0"/>
          </a:p>
        </p:txBody>
      </p:sp>
      <p:pic>
        <p:nvPicPr>
          <p:cNvPr id="4" name="Picture 2"/>
          <p:cNvPicPr>
            <a:picLocks noChangeAspect="1" noChangeArrowheads="1"/>
          </p:cNvPicPr>
          <p:nvPr/>
        </p:nvPicPr>
        <p:blipFill>
          <a:blip r:embed="rId3" cstate="print"/>
          <a:srcRect/>
          <a:stretch>
            <a:fillRect/>
          </a:stretch>
        </p:blipFill>
        <p:spPr bwMode="auto">
          <a:xfrm>
            <a:off x="3131328" y="5147892"/>
            <a:ext cx="2665565" cy="1411958"/>
          </a:xfrm>
          <a:prstGeom prst="rect">
            <a:avLst/>
          </a:prstGeom>
          <a:noFill/>
          <a:ln w="9525">
            <a:solidFill>
              <a:schemeClr val="tx1"/>
            </a:solidFill>
            <a:miter lim="800000"/>
            <a:headEnd/>
            <a:tailEnd/>
          </a:ln>
        </p:spPr>
      </p:pic>
      <p:sp>
        <p:nvSpPr>
          <p:cNvPr id="5" name="Rectangle 4"/>
          <p:cNvSpPr/>
          <p:nvPr/>
        </p:nvSpPr>
        <p:spPr bwMode="auto">
          <a:xfrm>
            <a:off x="3127232" y="5141798"/>
            <a:ext cx="1204116" cy="341972"/>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 name="Rectangle 5"/>
          <p:cNvSpPr/>
          <p:nvPr/>
        </p:nvSpPr>
        <p:spPr bwMode="auto">
          <a:xfrm>
            <a:off x="3129319" y="5732609"/>
            <a:ext cx="2642521" cy="289780"/>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7" name="TextBox 6"/>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D10</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print"/>
          <a:srcRect/>
          <a:stretch>
            <a:fillRect/>
          </a:stretch>
        </p:blipFill>
        <p:spPr bwMode="auto">
          <a:xfrm>
            <a:off x="953621" y="2807355"/>
            <a:ext cx="7106297" cy="3122798"/>
          </a:xfrm>
          <a:prstGeom prst="rect">
            <a:avLst/>
          </a:prstGeom>
          <a:noFill/>
          <a:ln w="9525">
            <a:solidFill>
              <a:schemeClr val="tx1"/>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Account Summary (Cont’d)</a:t>
            </a:r>
          </a:p>
        </p:txBody>
      </p:sp>
      <p:sp>
        <p:nvSpPr>
          <p:cNvPr id="8195" name="Rectangle 7"/>
          <p:cNvSpPr>
            <a:spLocks noGrp="1" noChangeArrowheads="1"/>
          </p:cNvSpPr>
          <p:nvPr>
            <p:ph idx="1"/>
          </p:nvPr>
        </p:nvSpPr>
        <p:spPr>
          <a:xfrm>
            <a:off x="624300" y="1227959"/>
            <a:ext cx="8229600" cy="1527767"/>
          </a:xfrm>
        </p:spPr>
        <p:txBody>
          <a:bodyPr/>
          <a:lstStyle/>
          <a:p>
            <a:pPr eaLnBrk="1" hangingPunct="1"/>
            <a:r>
              <a:rPr lang="en-US" sz="2200" b="1" dirty="0" smtClean="0"/>
              <a:t>Account Summary page</a:t>
            </a:r>
          </a:p>
          <a:p>
            <a:pPr lvl="1" eaLnBrk="1" hangingPunct="1"/>
            <a:r>
              <a:rPr lang="en-US" sz="1800" dirty="0" smtClean="0"/>
              <a:t>The Account Summary page displays with a search criteria area to search for summary information on your accounts.</a:t>
            </a:r>
          </a:p>
          <a:p>
            <a:pPr lvl="1" eaLnBrk="1" hangingPunct="1"/>
            <a:r>
              <a:rPr lang="en-US" sz="1800" dirty="0" smtClean="0"/>
              <a:t>Enter search criteria and select the </a:t>
            </a:r>
            <a:r>
              <a:rPr lang="en-US" sz="1800" b="1" dirty="0" smtClean="0"/>
              <a:t>[Search] </a:t>
            </a:r>
            <a:r>
              <a:rPr lang="en-US" sz="1800" dirty="0" smtClean="0"/>
              <a:t>button.</a:t>
            </a:r>
          </a:p>
          <a:p>
            <a:pPr lvl="2" eaLnBrk="1" hangingPunct="1"/>
            <a:endParaRPr lang="en-US" sz="1600" dirty="0" smtClean="0"/>
          </a:p>
        </p:txBody>
      </p:sp>
      <p:sp>
        <p:nvSpPr>
          <p:cNvPr id="8" name="Rectangle 7"/>
          <p:cNvSpPr/>
          <p:nvPr/>
        </p:nvSpPr>
        <p:spPr bwMode="auto">
          <a:xfrm>
            <a:off x="1121120" y="5405718"/>
            <a:ext cx="600104" cy="295835"/>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7" name="TextBox 6"/>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D11</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print"/>
          <a:srcRect/>
          <a:stretch>
            <a:fillRect/>
          </a:stretch>
        </p:blipFill>
        <p:spPr bwMode="auto">
          <a:xfrm>
            <a:off x="507345" y="2440082"/>
            <a:ext cx="8421502" cy="1720064"/>
          </a:xfrm>
          <a:prstGeom prst="rect">
            <a:avLst/>
          </a:prstGeom>
          <a:noFill/>
          <a:ln w="9525">
            <a:solidFill>
              <a:schemeClr val="tx1"/>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Account Summary (Cont’d)</a:t>
            </a:r>
          </a:p>
        </p:txBody>
      </p:sp>
      <p:sp>
        <p:nvSpPr>
          <p:cNvPr id="8195" name="Rectangle 7"/>
          <p:cNvSpPr>
            <a:spLocks noGrp="1" noChangeArrowheads="1"/>
          </p:cNvSpPr>
          <p:nvPr>
            <p:ph idx="1"/>
          </p:nvPr>
        </p:nvSpPr>
        <p:spPr>
          <a:xfrm>
            <a:off x="624300" y="1345710"/>
            <a:ext cx="8229600" cy="796241"/>
          </a:xfrm>
        </p:spPr>
        <p:txBody>
          <a:bodyPr/>
          <a:lstStyle/>
          <a:p>
            <a:pPr eaLnBrk="1" hangingPunct="1"/>
            <a:r>
              <a:rPr lang="en-US" sz="2200" b="1" dirty="0" smtClean="0"/>
              <a:t>Account Summary page</a:t>
            </a:r>
          </a:p>
          <a:p>
            <a:pPr lvl="1" eaLnBrk="1" hangingPunct="1"/>
            <a:r>
              <a:rPr lang="en-US" sz="1800" dirty="0" smtClean="0"/>
              <a:t>In the search results, review your account summary record(s). </a:t>
            </a:r>
          </a:p>
        </p:txBody>
      </p:sp>
      <p:sp>
        <p:nvSpPr>
          <p:cNvPr id="7" name="Rectangle 6"/>
          <p:cNvSpPr/>
          <p:nvPr/>
        </p:nvSpPr>
        <p:spPr bwMode="auto">
          <a:xfrm>
            <a:off x="537883" y="3375211"/>
            <a:ext cx="8256493" cy="376517"/>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 name="TextBox 7"/>
          <p:cNvSpPr txBox="1"/>
          <p:nvPr/>
        </p:nvSpPr>
        <p:spPr>
          <a:xfrm>
            <a:off x="568035" y="4294909"/>
            <a:ext cx="5164025" cy="830997"/>
          </a:xfrm>
          <a:prstGeom prst="rect">
            <a:avLst/>
          </a:prstGeom>
          <a:noFill/>
          <a:ln>
            <a:solidFill>
              <a:schemeClr val="tx1"/>
            </a:solidFill>
          </a:ln>
        </p:spPr>
        <p:txBody>
          <a:bodyPr wrap="square" rtlCol="0">
            <a:spAutoFit/>
          </a:bodyPr>
          <a:lstStyle/>
          <a:p>
            <a:r>
              <a:rPr lang="en-US" sz="1600" b="1" i="1" dirty="0" smtClean="0"/>
              <a:t>Note: </a:t>
            </a:r>
            <a:r>
              <a:rPr lang="en-US" sz="1600" i="1" dirty="0" smtClean="0"/>
              <a:t> The amounts displayed in the search results are what is available in VCSS and restricted by what was entered in the search criteria fields when queried.</a:t>
            </a:r>
            <a:endParaRPr lang="en-US" sz="1600" i="1" dirty="0"/>
          </a:p>
        </p:txBody>
      </p:sp>
      <p:sp>
        <p:nvSpPr>
          <p:cNvPr id="9" name="TextBox 8"/>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D12</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cstate="print"/>
          <a:srcRect/>
          <a:stretch>
            <a:fillRect/>
          </a:stretch>
        </p:blipFill>
        <p:spPr bwMode="auto">
          <a:xfrm>
            <a:off x="564216" y="3167342"/>
            <a:ext cx="8284146" cy="1687045"/>
          </a:xfrm>
          <a:prstGeom prst="rect">
            <a:avLst/>
          </a:prstGeom>
          <a:noFill/>
          <a:ln w="9525">
            <a:solidFill>
              <a:schemeClr val="tx1"/>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Account Summary (Cont’d)</a:t>
            </a:r>
          </a:p>
        </p:txBody>
      </p:sp>
      <p:sp>
        <p:nvSpPr>
          <p:cNvPr id="8195" name="Rectangle 7"/>
          <p:cNvSpPr>
            <a:spLocks noGrp="1" noChangeArrowheads="1"/>
          </p:cNvSpPr>
          <p:nvPr>
            <p:ph idx="1"/>
          </p:nvPr>
        </p:nvSpPr>
        <p:spPr>
          <a:xfrm>
            <a:off x="594804" y="1198465"/>
            <a:ext cx="8229600" cy="1356845"/>
          </a:xfrm>
        </p:spPr>
        <p:txBody>
          <a:bodyPr/>
          <a:lstStyle/>
          <a:p>
            <a:pPr eaLnBrk="1" hangingPunct="1"/>
            <a:r>
              <a:rPr lang="en-US" sz="2200" b="1" dirty="0" smtClean="0"/>
              <a:t>Account Summary page</a:t>
            </a:r>
          </a:p>
          <a:p>
            <a:pPr lvl="1" eaLnBrk="1" hangingPunct="1"/>
            <a:r>
              <a:rPr lang="en-US" sz="1800" dirty="0" smtClean="0"/>
              <a:t>To view statements associated with an account summary record, select an account summary record and then select the </a:t>
            </a:r>
            <a:r>
              <a:rPr lang="en-US" sz="1800" b="1" dirty="0" smtClean="0"/>
              <a:t>[View Statements] </a:t>
            </a:r>
            <a:r>
              <a:rPr lang="en-US" sz="1800" dirty="0" smtClean="0"/>
              <a:t>button.</a:t>
            </a:r>
          </a:p>
        </p:txBody>
      </p:sp>
      <p:sp>
        <p:nvSpPr>
          <p:cNvPr id="9" name="Rectangle 8"/>
          <p:cNvSpPr/>
          <p:nvPr/>
        </p:nvSpPr>
        <p:spPr bwMode="auto">
          <a:xfrm>
            <a:off x="563672" y="4580757"/>
            <a:ext cx="8254652" cy="291868"/>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0" name="Rectangle 9"/>
          <p:cNvSpPr/>
          <p:nvPr/>
        </p:nvSpPr>
        <p:spPr bwMode="auto">
          <a:xfrm>
            <a:off x="615864" y="3169085"/>
            <a:ext cx="1501035" cy="453025"/>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7" name="TextBox 6"/>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D13</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1707777" y="2592246"/>
            <a:ext cx="5550591" cy="3983365"/>
          </a:xfrm>
          <a:prstGeom prst="rect">
            <a:avLst/>
          </a:prstGeom>
          <a:noFill/>
          <a:ln w="9525">
            <a:solidFill>
              <a:schemeClr val="tx1"/>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Account Summary (Cont’d)</a:t>
            </a:r>
          </a:p>
        </p:txBody>
      </p:sp>
      <p:sp>
        <p:nvSpPr>
          <p:cNvPr id="8195" name="Rectangle 7"/>
          <p:cNvSpPr>
            <a:spLocks noGrp="1" noChangeArrowheads="1"/>
          </p:cNvSpPr>
          <p:nvPr>
            <p:ph idx="1"/>
          </p:nvPr>
        </p:nvSpPr>
        <p:spPr>
          <a:xfrm>
            <a:off x="486695" y="1112083"/>
            <a:ext cx="8524568" cy="1430702"/>
          </a:xfrm>
        </p:spPr>
        <p:txBody>
          <a:bodyPr/>
          <a:lstStyle/>
          <a:p>
            <a:pPr eaLnBrk="1" hangingPunct="1"/>
            <a:r>
              <a:rPr lang="en-US" sz="2000" b="1" dirty="0" smtClean="0"/>
              <a:t>Statement Search page</a:t>
            </a:r>
          </a:p>
          <a:p>
            <a:pPr lvl="1" eaLnBrk="1" hangingPunct="1"/>
            <a:r>
              <a:rPr lang="en-US" sz="1600" dirty="0" smtClean="0"/>
              <a:t>The Statement Search page displays with the option to search for statements associated with the selected account summary record.</a:t>
            </a:r>
          </a:p>
          <a:p>
            <a:pPr lvl="2" eaLnBrk="1" hangingPunct="1"/>
            <a:r>
              <a:rPr lang="en-US" sz="1400" dirty="0" smtClean="0"/>
              <a:t>To search for statement records, enter search criteria and select the </a:t>
            </a:r>
            <a:r>
              <a:rPr lang="en-US" sz="1400" b="1" dirty="0" smtClean="0"/>
              <a:t>[Search] </a:t>
            </a:r>
            <a:r>
              <a:rPr lang="en-US" sz="1400" dirty="0" smtClean="0"/>
              <a:t>button.</a:t>
            </a:r>
          </a:p>
          <a:p>
            <a:pPr lvl="2" eaLnBrk="1" hangingPunct="1"/>
            <a:r>
              <a:rPr lang="en-US" sz="1400" dirty="0" smtClean="0"/>
              <a:t>In the search results, review the statement records that display.</a:t>
            </a:r>
          </a:p>
        </p:txBody>
      </p:sp>
      <p:sp>
        <p:nvSpPr>
          <p:cNvPr id="8" name="Rectangle 7"/>
          <p:cNvSpPr/>
          <p:nvPr/>
        </p:nvSpPr>
        <p:spPr bwMode="auto">
          <a:xfrm>
            <a:off x="1748118" y="5096434"/>
            <a:ext cx="431411" cy="201707"/>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9" name="Rectangle 8"/>
          <p:cNvSpPr/>
          <p:nvPr/>
        </p:nvSpPr>
        <p:spPr bwMode="auto">
          <a:xfrm>
            <a:off x="1670136" y="6225987"/>
            <a:ext cx="5591275" cy="389965"/>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7" name="TextBox 6"/>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D14</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653583" y="3193396"/>
            <a:ext cx="8119101" cy="1687886"/>
          </a:xfrm>
          <a:prstGeom prst="rect">
            <a:avLst/>
          </a:prstGeom>
          <a:noFill/>
          <a:ln w="9525">
            <a:solidFill>
              <a:schemeClr val="tx1"/>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Account Summary (Cont’d)</a:t>
            </a:r>
          </a:p>
        </p:txBody>
      </p:sp>
      <p:sp>
        <p:nvSpPr>
          <p:cNvPr id="8195" name="Rectangle 7"/>
          <p:cNvSpPr>
            <a:spLocks noGrp="1" noChangeArrowheads="1"/>
          </p:cNvSpPr>
          <p:nvPr>
            <p:ph idx="1"/>
          </p:nvPr>
        </p:nvSpPr>
        <p:spPr>
          <a:xfrm>
            <a:off x="576197" y="1242709"/>
            <a:ext cx="8366191" cy="1484450"/>
          </a:xfrm>
        </p:spPr>
        <p:txBody>
          <a:bodyPr/>
          <a:lstStyle/>
          <a:p>
            <a:pPr eaLnBrk="1" hangingPunct="1"/>
            <a:r>
              <a:rPr lang="en-US" sz="2200" b="1" dirty="0" smtClean="0"/>
              <a:t>Account Summary page</a:t>
            </a:r>
          </a:p>
          <a:p>
            <a:pPr lvl="1" eaLnBrk="1" hangingPunct="1"/>
            <a:r>
              <a:rPr lang="en-US" sz="1800" dirty="0" smtClean="0"/>
              <a:t>To view payments associated with an account summary record, select an account summary record and then select the </a:t>
            </a:r>
            <a:r>
              <a:rPr lang="en-US" sz="1800" b="1" dirty="0" smtClean="0"/>
              <a:t>[View Payments] </a:t>
            </a:r>
            <a:r>
              <a:rPr lang="en-US" sz="1800" dirty="0" smtClean="0"/>
              <a:t>button.</a:t>
            </a:r>
          </a:p>
        </p:txBody>
      </p:sp>
      <p:sp>
        <p:nvSpPr>
          <p:cNvPr id="10" name="Rectangle 9"/>
          <p:cNvSpPr/>
          <p:nvPr/>
        </p:nvSpPr>
        <p:spPr bwMode="auto">
          <a:xfrm>
            <a:off x="658906" y="4580757"/>
            <a:ext cx="8159418" cy="273631"/>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1" name="Rectangle 10"/>
          <p:cNvSpPr/>
          <p:nvPr/>
        </p:nvSpPr>
        <p:spPr bwMode="auto">
          <a:xfrm>
            <a:off x="2151529" y="3169085"/>
            <a:ext cx="1380812" cy="453025"/>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7" name="TextBox 6"/>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D15</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1149926" y="2745619"/>
            <a:ext cx="5888182" cy="3876854"/>
          </a:xfrm>
          <a:prstGeom prst="rect">
            <a:avLst/>
          </a:prstGeom>
          <a:noFill/>
          <a:ln w="9525">
            <a:solidFill>
              <a:schemeClr val="tx1"/>
            </a:solidFill>
            <a:miter lim="800000"/>
            <a:headEnd/>
            <a:tailEnd/>
          </a:ln>
        </p:spPr>
      </p:pic>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Account Summary (Cont’d)</a:t>
            </a:r>
          </a:p>
        </p:txBody>
      </p:sp>
      <p:sp>
        <p:nvSpPr>
          <p:cNvPr id="8195" name="Rectangle 7"/>
          <p:cNvSpPr>
            <a:spLocks noGrp="1" noChangeArrowheads="1"/>
          </p:cNvSpPr>
          <p:nvPr>
            <p:ph idx="1"/>
          </p:nvPr>
        </p:nvSpPr>
        <p:spPr>
          <a:xfrm>
            <a:off x="427699" y="1140345"/>
            <a:ext cx="8676917" cy="1917586"/>
          </a:xfrm>
        </p:spPr>
        <p:txBody>
          <a:bodyPr/>
          <a:lstStyle/>
          <a:p>
            <a:pPr eaLnBrk="1" hangingPunct="1"/>
            <a:r>
              <a:rPr lang="en-US" sz="2000" b="1" dirty="0" smtClean="0"/>
              <a:t>Payment Search page</a:t>
            </a:r>
          </a:p>
          <a:p>
            <a:pPr lvl="1" eaLnBrk="1" hangingPunct="1"/>
            <a:r>
              <a:rPr lang="en-US" sz="1600" dirty="0" smtClean="0"/>
              <a:t>The Payment Search page displays with the option to search for payments associated with the selected account summary record.</a:t>
            </a:r>
          </a:p>
          <a:p>
            <a:pPr lvl="2" eaLnBrk="1" hangingPunct="1"/>
            <a:r>
              <a:rPr lang="en-US" sz="1400" dirty="0" smtClean="0"/>
              <a:t>To search for payment records, enter search criteria and select the </a:t>
            </a:r>
            <a:r>
              <a:rPr lang="en-US" sz="1400" b="1" dirty="0" smtClean="0"/>
              <a:t>[Search] </a:t>
            </a:r>
            <a:r>
              <a:rPr lang="en-US" sz="1400" dirty="0" smtClean="0"/>
              <a:t>button.</a:t>
            </a:r>
          </a:p>
          <a:p>
            <a:pPr lvl="2" eaLnBrk="1" hangingPunct="1"/>
            <a:r>
              <a:rPr lang="en-US" sz="1400" dirty="0" smtClean="0"/>
              <a:t>In the search results, review the payment records that display.</a:t>
            </a:r>
          </a:p>
        </p:txBody>
      </p:sp>
      <p:sp>
        <p:nvSpPr>
          <p:cNvPr id="18" name="Rectangle 17"/>
          <p:cNvSpPr/>
          <p:nvPr/>
        </p:nvSpPr>
        <p:spPr bwMode="auto">
          <a:xfrm>
            <a:off x="1214438" y="5500688"/>
            <a:ext cx="351127" cy="207385"/>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9" name="Rectangle 18"/>
          <p:cNvSpPr/>
          <p:nvPr/>
        </p:nvSpPr>
        <p:spPr bwMode="auto">
          <a:xfrm>
            <a:off x="1187694" y="6384099"/>
            <a:ext cx="5864270" cy="224519"/>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0" name="TextBox 9"/>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D16</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5612" y="331788"/>
            <a:ext cx="8319677" cy="563562"/>
          </a:xfrm>
        </p:spPr>
        <p:txBody>
          <a:bodyPr/>
          <a:lstStyle/>
          <a:p>
            <a:pPr eaLnBrk="1" hangingPunct="1"/>
            <a:r>
              <a:rPr lang="en-US" dirty="0" smtClean="0"/>
              <a:t>Outstanding Balances by Account</a:t>
            </a:r>
          </a:p>
        </p:txBody>
      </p:sp>
      <p:sp>
        <p:nvSpPr>
          <p:cNvPr id="8195" name="Rectangle 7"/>
          <p:cNvSpPr>
            <a:spLocks noGrp="1" noChangeArrowheads="1"/>
          </p:cNvSpPr>
          <p:nvPr>
            <p:ph idx="1"/>
          </p:nvPr>
        </p:nvSpPr>
        <p:spPr>
          <a:xfrm>
            <a:off x="388711" y="1237423"/>
            <a:ext cx="8717711" cy="3755789"/>
          </a:xfrm>
        </p:spPr>
        <p:txBody>
          <a:bodyPr/>
          <a:lstStyle/>
          <a:p>
            <a:pPr eaLnBrk="1" hangingPunct="1"/>
            <a:r>
              <a:rPr lang="en-US" sz="2000" b="1" dirty="0" smtClean="0"/>
              <a:t>The Outstanding Balances by Account page is used to review outstanding balances for your accounts.</a:t>
            </a:r>
            <a:endParaRPr lang="en-US" sz="1000" dirty="0" smtClean="0"/>
          </a:p>
          <a:p>
            <a:pPr lvl="1" eaLnBrk="1" hangingPunct="1"/>
            <a:r>
              <a:rPr lang="en-US" sz="1600" dirty="0" smtClean="0"/>
              <a:t>View outstanding balances, such as chargeback amounts and credit amounts.</a:t>
            </a:r>
          </a:p>
          <a:p>
            <a:pPr lvl="1" eaLnBrk="1" hangingPunct="1"/>
            <a:r>
              <a:rPr lang="en-US" sz="1600" dirty="0" smtClean="0"/>
              <a:t>View outstanding statements.</a:t>
            </a:r>
          </a:p>
          <a:p>
            <a:pPr lvl="2" eaLnBrk="1" hangingPunct="1"/>
            <a:r>
              <a:rPr lang="en-US" sz="1400" dirty="0" smtClean="0"/>
              <a:t>“Outstanding statements” are statements with an outstanding or unpaid balance greater than $0.</a:t>
            </a:r>
          </a:p>
          <a:p>
            <a:pPr lvl="1" eaLnBrk="1" hangingPunct="1"/>
            <a:r>
              <a:rPr lang="en-US" sz="1600" dirty="0" smtClean="0"/>
              <a:t>View recent statements. </a:t>
            </a:r>
          </a:p>
          <a:p>
            <a:pPr lvl="2" eaLnBrk="1" hangingPunct="1"/>
            <a:r>
              <a:rPr lang="en-US" sz="1400" dirty="0" smtClean="0"/>
              <a:t>“Recent statements” are statements from within the last three months.</a:t>
            </a:r>
          </a:p>
          <a:p>
            <a:pPr lvl="1" eaLnBrk="1" hangingPunct="1"/>
            <a:r>
              <a:rPr lang="en-US" sz="1600" dirty="0" smtClean="0"/>
              <a:t>Also, create account correspondence to send to GSA.  </a:t>
            </a:r>
          </a:p>
          <a:p>
            <a:pPr lvl="2" eaLnBrk="1" hangingPunct="1"/>
            <a:r>
              <a:rPr lang="en-US" sz="1400" dirty="0" smtClean="0"/>
              <a:t>Account correspondence are messages regarding a general issue or question on your VCSS account.  This correspondence should not be related to a specific statement, refund or payment on your. Please contact your Contracting Officer to discuss statement, payment or refund questions.</a:t>
            </a:r>
          </a:p>
          <a:p>
            <a:pPr marL="577850" lvl="2" eaLnBrk="1" hangingPunct="1"/>
            <a:r>
              <a:rPr lang="en-US" sz="1600" dirty="0" smtClean="0"/>
              <a:t>To access the Outstanding Balances by Account page, from the menu bar select </a:t>
            </a:r>
            <a:r>
              <a:rPr lang="en-US" sz="1600" b="1" dirty="0" smtClean="0"/>
              <a:t>Accounts &gt; Outstanding Balances by Account</a:t>
            </a:r>
            <a:r>
              <a:rPr lang="en-US" sz="1600" dirty="0" smtClean="0"/>
              <a:t>.</a:t>
            </a:r>
            <a:endParaRPr lang="en-US" sz="1600" b="1" dirty="0" smtClean="0"/>
          </a:p>
        </p:txBody>
      </p:sp>
      <p:pic>
        <p:nvPicPr>
          <p:cNvPr id="24578" name="Picture 2"/>
          <p:cNvPicPr>
            <a:picLocks noChangeAspect="1" noChangeArrowheads="1"/>
          </p:cNvPicPr>
          <p:nvPr/>
        </p:nvPicPr>
        <p:blipFill>
          <a:blip r:embed="rId3" cstate="print"/>
          <a:srcRect l="1775" r="1878"/>
          <a:stretch>
            <a:fillRect/>
          </a:stretch>
        </p:blipFill>
        <p:spPr bwMode="auto">
          <a:xfrm>
            <a:off x="3169084" y="5219387"/>
            <a:ext cx="2680570" cy="1452171"/>
          </a:xfrm>
          <a:prstGeom prst="rect">
            <a:avLst/>
          </a:prstGeom>
          <a:noFill/>
          <a:ln w="9525">
            <a:solidFill>
              <a:schemeClr val="tx1"/>
            </a:solidFill>
            <a:miter lim="800000"/>
            <a:headEnd/>
            <a:tailEnd/>
          </a:ln>
        </p:spPr>
      </p:pic>
      <p:sp>
        <p:nvSpPr>
          <p:cNvPr id="5" name="Rectangle 4"/>
          <p:cNvSpPr/>
          <p:nvPr/>
        </p:nvSpPr>
        <p:spPr bwMode="auto">
          <a:xfrm>
            <a:off x="3171170" y="5206012"/>
            <a:ext cx="1175361" cy="375781"/>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 name="Rectangle 5"/>
          <p:cNvSpPr/>
          <p:nvPr/>
        </p:nvSpPr>
        <p:spPr bwMode="auto">
          <a:xfrm>
            <a:off x="3173258" y="6097448"/>
            <a:ext cx="2688922" cy="286011"/>
          </a:xfrm>
          <a:prstGeom prst="rect">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7" name="TextBox 6"/>
          <p:cNvSpPr txBox="1"/>
          <p:nvPr/>
        </p:nvSpPr>
        <p:spPr>
          <a:xfrm>
            <a:off x="8652682" y="6482687"/>
            <a:ext cx="491318" cy="276999"/>
          </a:xfrm>
          <a:prstGeom prst="rect">
            <a:avLst/>
          </a:prstGeom>
          <a:noFill/>
        </p:spPr>
        <p:txBody>
          <a:bodyPr wrap="square" rtlCol="0">
            <a:spAutoFit/>
          </a:bodyPr>
          <a:lstStyle/>
          <a:p>
            <a:r>
              <a:rPr lang="en-US" sz="1200" dirty="0" smtClean="0">
                <a:solidFill>
                  <a:schemeClr val="tx1">
                    <a:lumMod val="65000"/>
                    <a:lumOff val="35000"/>
                  </a:schemeClr>
                </a:solidFill>
              </a:rPr>
              <a:t>D17</a:t>
            </a:r>
            <a:endParaRPr lang="en-US"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CGI Federal">
  <a:themeElements>
    <a:clrScheme name="CGI Feder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GI Feder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D171F"/>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ED171F"/>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GI Feder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GI Feder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GI Feder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GI Feder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GI Feder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GI Feder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GI Feder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GI Feder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GI Feder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GI Feder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GI Feder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GI Feder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GI Federal">
  <a:themeElements>
    <a:clrScheme name="CGI Feder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GI Feder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D171F"/>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ED171F"/>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GI Feder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GI Feder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GI Feder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GI Feder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GI Feder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GI Feder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GI Feder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GI Feder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GI Feder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GI Feder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GI Feder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GI Feder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level_x0020_1 xmlns="64c86622-5fb5-439c-adbb-a479cea2d062" xsi:nil="true"/>
    <level_x0020_5 xmlns="64c86622-5fb5-439c-adbb-a479cea2d062" xsi:nil="true"/>
    <Level_x0020_2 xmlns="64c86622-5fb5-439c-adbb-a479cea2d062" xsi:nil="true"/>
    <Level_x0020_3 xmlns="64c86622-5fb5-439c-adbb-a479cea2d062" xsi:nil="true"/>
    <Level_x0020_4 xmlns="64c86622-5fb5-439c-adbb-a479cea2d06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575195E1359584F99718DEDE2C9E676" ma:contentTypeVersion="5" ma:contentTypeDescription="Create a new document." ma:contentTypeScope="" ma:versionID="6a3cf46e966c06a5ee040fa65616d7e4">
  <xsd:schema xmlns:xsd="http://www.w3.org/2001/XMLSchema" xmlns:p="http://schemas.microsoft.com/office/2006/metadata/properties" xmlns:ns2="64c86622-5fb5-439c-adbb-a479cea2d062" targetNamespace="http://schemas.microsoft.com/office/2006/metadata/properties" ma:root="true" ma:fieldsID="acbad8c24a7a2047e8dad8a83e68ecf0" ns2:_="">
    <xsd:import namespace="64c86622-5fb5-439c-adbb-a479cea2d062"/>
    <xsd:element name="properties">
      <xsd:complexType>
        <xsd:sequence>
          <xsd:element name="documentManagement">
            <xsd:complexType>
              <xsd:all>
                <xsd:element ref="ns2:level_x0020_1" minOccurs="0"/>
                <xsd:element ref="ns2:Level_x0020_2" minOccurs="0"/>
                <xsd:element ref="ns2:Level_x0020_3" minOccurs="0"/>
                <xsd:element ref="ns2:Level_x0020_4" minOccurs="0"/>
                <xsd:element ref="ns2:level_x0020_5" minOccurs="0"/>
              </xsd:all>
            </xsd:complexType>
          </xsd:element>
        </xsd:sequence>
      </xsd:complexType>
    </xsd:element>
  </xsd:schema>
  <xsd:schema xmlns:xsd="http://www.w3.org/2001/XMLSchema" xmlns:dms="http://schemas.microsoft.com/office/2006/documentManagement/types" targetNamespace="64c86622-5fb5-439c-adbb-a479cea2d062" elementFormDefault="qualified">
    <xsd:import namespace="http://schemas.microsoft.com/office/2006/documentManagement/types"/>
    <xsd:element name="level_x0020_1" ma:index="8" nillable="true" ma:displayName="level 1" ma:internalName="level_x0020_1">
      <xsd:simpleType>
        <xsd:restriction base="dms:Text">
          <xsd:maxLength value="255"/>
        </xsd:restriction>
      </xsd:simpleType>
    </xsd:element>
    <xsd:element name="Level_x0020_2" ma:index="9" nillable="true" ma:displayName="Level 2" ma:internalName="Level_x0020_2">
      <xsd:simpleType>
        <xsd:restriction base="dms:Text">
          <xsd:maxLength value="255"/>
        </xsd:restriction>
      </xsd:simpleType>
    </xsd:element>
    <xsd:element name="Level_x0020_3" ma:index="10" nillable="true" ma:displayName="Level 3" ma:internalName="Level_x0020_3">
      <xsd:simpleType>
        <xsd:restriction base="dms:Text">
          <xsd:maxLength value="255"/>
        </xsd:restriction>
      </xsd:simpleType>
    </xsd:element>
    <xsd:element name="Level_x0020_4" ma:index="11" nillable="true" ma:displayName="Level 4" ma:internalName="Level_x0020_4">
      <xsd:simpleType>
        <xsd:restriction base="dms:Text">
          <xsd:maxLength value="255"/>
        </xsd:restriction>
      </xsd:simpleType>
    </xsd:element>
    <xsd:element name="level_x0020_5" ma:index="12" nillable="true" ma:displayName="level 5" ma:internalName="level_x0020_5">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95321C-E10B-4931-875F-814FC4CB5D7D}">
  <ds:schemaRefs>
    <ds:schemaRef ds:uri="http://schemas.openxmlformats.org/package/2006/metadata/core-properties"/>
    <ds:schemaRef ds:uri="http://purl.org/dc/elements/1.1/"/>
    <ds:schemaRef ds:uri="http://schemas.microsoft.com/office/2006/documentManagement/types"/>
    <ds:schemaRef ds:uri="http://purl.org/dc/terms/"/>
    <ds:schemaRef ds:uri="http://schemas.microsoft.com/office/2006/metadata/properties"/>
    <ds:schemaRef ds:uri="http://purl.org/dc/dcmitype/"/>
    <ds:schemaRef ds:uri="64c86622-5fb5-439c-adbb-a479cea2d062"/>
    <ds:schemaRef ds:uri="http://www.w3.org/XML/1998/namespace"/>
  </ds:schemaRefs>
</ds:datastoreItem>
</file>

<file path=customXml/itemProps2.xml><?xml version="1.0" encoding="utf-8"?>
<ds:datastoreItem xmlns:ds="http://schemas.openxmlformats.org/officeDocument/2006/customXml" ds:itemID="{53661F8B-0F4E-43B3-B30B-3439BED7DA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c86622-5fb5-439c-adbb-a479cea2d062"/>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8C80FAC9-4676-4EB1-A789-436274EB24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54599</TotalTime>
  <Words>20867</Words>
  <Application>Microsoft Office PowerPoint</Application>
  <PresentationFormat>On-screen Show (4:3)</PresentationFormat>
  <Paragraphs>1935</Paragraphs>
  <Slides>207</Slides>
  <Notes>205</Notes>
  <HiddenSlides>0</HiddenSlides>
  <MMClips>0</MMClips>
  <ScaleCrop>false</ScaleCrop>
  <HeadingPairs>
    <vt:vector size="4" baseType="variant">
      <vt:variant>
        <vt:lpstr>Theme</vt:lpstr>
      </vt:variant>
      <vt:variant>
        <vt:i4>2</vt:i4>
      </vt:variant>
      <vt:variant>
        <vt:lpstr>Slide Titles</vt:lpstr>
      </vt:variant>
      <vt:variant>
        <vt:i4>207</vt:i4>
      </vt:variant>
    </vt:vector>
  </HeadingPairs>
  <TitlesOfParts>
    <vt:vector size="209" baseType="lpstr">
      <vt:lpstr>1_CGI Federal</vt:lpstr>
      <vt:lpstr>2_CGI Federal</vt:lpstr>
      <vt:lpstr>GSA’s Vendor and Customer  Self Service (VCSS)</vt:lpstr>
      <vt:lpstr>VCSS Presentation</vt:lpstr>
      <vt:lpstr>Table of Contents</vt:lpstr>
      <vt:lpstr>Background</vt:lpstr>
      <vt:lpstr>Vendor and Customer Self Service Overview</vt:lpstr>
      <vt:lpstr>GSA Launch Page Overview</vt:lpstr>
      <vt:lpstr>Quick Reference for Important Facts</vt:lpstr>
      <vt:lpstr>References</vt:lpstr>
      <vt:lpstr>Table of Contents</vt:lpstr>
      <vt:lpstr>VCSS Registration Overview</vt:lpstr>
      <vt:lpstr>VCSS Registration Process</vt:lpstr>
      <vt:lpstr>VCSS Registration Steps</vt:lpstr>
      <vt:lpstr>VCSS Registration Steps (Cont’d)</vt:lpstr>
      <vt:lpstr>VCSS Registration Steps (Cont’d)</vt:lpstr>
      <vt:lpstr>VCSS Registration Steps (Cont’d)</vt:lpstr>
      <vt:lpstr>VCSS Registration Steps (Cont’d)</vt:lpstr>
      <vt:lpstr>VCSS Registration Steps (Cont’d)</vt:lpstr>
      <vt:lpstr>VCSS Registration Steps (Cont’d)</vt:lpstr>
      <vt:lpstr>VCSS Registration Steps (Cont’d)</vt:lpstr>
      <vt:lpstr>VCSS Registration Steps (Cont’d)</vt:lpstr>
      <vt:lpstr>VCSS Registration Steps (Cont’d)</vt:lpstr>
      <vt:lpstr>VCSS Registration Steps (Cont’d)</vt:lpstr>
      <vt:lpstr>VCSS Registration Steps (Cont’d)</vt:lpstr>
      <vt:lpstr>VCSS Registration Steps (Cont’d)</vt:lpstr>
      <vt:lpstr>VCSS Registration Steps (Cont’d)</vt:lpstr>
      <vt:lpstr>VCSS Registration Steps (Cont’d)</vt:lpstr>
      <vt:lpstr>VCSS Registration Steps (Cont’d)</vt:lpstr>
      <vt:lpstr>Request Access Overview</vt:lpstr>
      <vt:lpstr>Request Access Process</vt:lpstr>
      <vt:lpstr>Request Access Steps</vt:lpstr>
      <vt:lpstr>VCSS Registration Steps (Cont’d)</vt:lpstr>
      <vt:lpstr>Request Access Steps (Cont’d)</vt:lpstr>
      <vt:lpstr>Request Access Steps (Cont’d)</vt:lpstr>
      <vt:lpstr>VCSS Registration Steps (Cont’d)</vt:lpstr>
      <vt:lpstr>VCSS Registration Steps (Cont’d)</vt:lpstr>
      <vt:lpstr>VCSS Registration Steps (Cont’d)</vt:lpstr>
      <vt:lpstr>Request Access Steps (Cont’d)</vt:lpstr>
      <vt:lpstr>Request Access Steps (Cont’d)</vt:lpstr>
      <vt:lpstr>Request Access Steps (Cont’d)</vt:lpstr>
      <vt:lpstr>Request Access Steps (Cont’d)</vt:lpstr>
      <vt:lpstr>Request Access Steps (Cont’d)</vt:lpstr>
      <vt:lpstr>Support Request Overview</vt:lpstr>
      <vt:lpstr>Support Request Steps</vt:lpstr>
      <vt:lpstr>Support Request Steps (Cont’d)</vt:lpstr>
      <vt:lpstr>References</vt:lpstr>
      <vt:lpstr>Table of Contents</vt:lpstr>
      <vt:lpstr>Login to VCSS</vt:lpstr>
      <vt:lpstr>View Notices</vt:lpstr>
      <vt:lpstr>Home Page</vt:lpstr>
      <vt:lpstr>Link Strip</vt:lpstr>
      <vt:lpstr>Link Strip (Cont’d)</vt:lpstr>
      <vt:lpstr>Link Strip (Cont’d)</vt:lpstr>
      <vt:lpstr>Link Strip (Cont’d)</vt:lpstr>
      <vt:lpstr>Link Strip (Cont’d)</vt:lpstr>
      <vt:lpstr>Link Strip (Cont’d)</vt:lpstr>
      <vt:lpstr>Link Strip (Cont’d)</vt:lpstr>
      <vt:lpstr>Link Strip (Cont’d)</vt:lpstr>
      <vt:lpstr>Link Strip (Cont’d)</vt:lpstr>
      <vt:lpstr>Link Strip (Cont’d)</vt:lpstr>
      <vt:lpstr>Link Strip (Cont’d)</vt:lpstr>
      <vt:lpstr>Link Strip (Cont’d)</vt:lpstr>
      <vt:lpstr>Menu Bar</vt:lpstr>
      <vt:lpstr>Breadcrumbs</vt:lpstr>
      <vt:lpstr>Breadcrumbs (Cont’d)</vt:lpstr>
      <vt:lpstr>Bookmarks</vt:lpstr>
      <vt:lpstr>Bookmarks (Cont’d)</vt:lpstr>
      <vt:lpstr>Bookmarks (Cont’d)</vt:lpstr>
      <vt:lpstr>Hyperlinks</vt:lpstr>
      <vt:lpstr>Favorites</vt:lpstr>
      <vt:lpstr>Favorites (Cont’d)</vt:lpstr>
      <vt:lpstr>Favorites (Cont’d)</vt:lpstr>
      <vt:lpstr>Favorites (Cont’d)</vt:lpstr>
      <vt:lpstr>Favorites (Cont’d)</vt:lpstr>
      <vt:lpstr>Standard Page Layout</vt:lpstr>
      <vt:lpstr>Standard Page Layout (Cont’d)</vt:lpstr>
      <vt:lpstr>Standard Page Layout (Cont’d)</vt:lpstr>
      <vt:lpstr>Standard Page Layout (Cont’d)</vt:lpstr>
      <vt:lpstr>Standard Page Layout (Cont’d)</vt:lpstr>
      <vt:lpstr>Standard Page Layout (Cont’d)</vt:lpstr>
      <vt:lpstr>Standard Page Layout (Cont’d)</vt:lpstr>
      <vt:lpstr>References</vt:lpstr>
      <vt:lpstr>Table of Contents</vt:lpstr>
      <vt:lpstr>Accounts Menu </vt:lpstr>
      <vt:lpstr>Account Information</vt:lpstr>
      <vt:lpstr>Account Search</vt:lpstr>
      <vt:lpstr>Account Search (Cont’d)</vt:lpstr>
      <vt:lpstr>Account Search (Cont’d)</vt:lpstr>
      <vt:lpstr>Account Search (Cont’d)</vt:lpstr>
      <vt:lpstr>Account Information or Search</vt:lpstr>
      <vt:lpstr>Account Information or Search (Cont’d)</vt:lpstr>
      <vt:lpstr>Account Information or Search (Cont’d)</vt:lpstr>
      <vt:lpstr>Account Summary</vt:lpstr>
      <vt:lpstr>Account Summary (Cont’d)</vt:lpstr>
      <vt:lpstr>Account Summary (Cont’d)</vt:lpstr>
      <vt:lpstr>Account Summary (Cont’d)</vt:lpstr>
      <vt:lpstr>Account Summary (Cont’d)</vt:lpstr>
      <vt:lpstr>Account Summary (Cont’d)</vt:lpstr>
      <vt:lpstr>Account Summary (Cont’d)</vt:lpstr>
      <vt:lpstr>Outstanding Balances by Account</vt:lpstr>
      <vt:lpstr>Outstanding Balances by Account (Cont’d)</vt:lpstr>
      <vt:lpstr>Outstanding Balances by Account (Cont’d)</vt:lpstr>
      <vt:lpstr>Outstanding Balances by Account (Cont’d)</vt:lpstr>
      <vt:lpstr>Outstanding Balances by Account (Cont’d)</vt:lpstr>
      <vt:lpstr>Outstanding Balances by Account (Cont’d)</vt:lpstr>
      <vt:lpstr>Outstanding Balances by Account (Cont’d)</vt:lpstr>
      <vt:lpstr>Outstanding Balances by Account (Cont’d)</vt:lpstr>
      <vt:lpstr>Business Line Summary</vt:lpstr>
      <vt:lpstr>Business Line Summary (Cont’d)</vt:lpstr>
      <vt:lpstr>Business Line Summary (Cont’d)</vt:lpstr>
      <vt:lpstr>Business Line Summary (Cont’d)</vt:lpstr>
      <vt:lpstr>Business Line Summary (Cont’d)</vt:lpstr>
      <vt:lpstr>Business Line Summary (Cont’d)</vt:lpstr>
      <vt:lpstr>Business Line Summary (Cont’d)</vt:lpstr>
      <vt:lpstr>References</vt:lpstr>
      <vt:lpstr>Table of Contents</vt:lpstr>
      <vt:lpstr>Statements Menu</vt:lpstr>
      <vt:lpstr>View and Print Statements</vt:lpstr>
      <vt:lpstr>View and Print Statements (Cont’d)</vt:lpstr>
      <vt:lpstr>View and Print Statements (Cont’d)</vt:lpstr>
      <vt:lpstr>View and Print Statements (Cont’d)</vt:lpstr>
      <vt:lpstr>View and Print Statements (Cont’d)</vt:lpstr>
      <vt:lpstr>View and Print Statements (Cont’d)</vt:lpstr>
      <vt:lpstr>View and Print Statements (Cont’d)</vt:lpstr>
      <vt:lpstr>View and Print Statements (Cont’d)</vt:lpstr>
      <vt:lpstr>View and Print Statements (Cont’d)</vt:lpstr>
      <vt:lpstr>View and Print Statements (Cont’d)</vt:lpstr>
      <vt:lpstr>View and Print Statements (Cont’d)</vt:lpstr>
      <vt:lpstr>View and Print Statements (Cont’d)</vt:lpstr>
      <vt:lpstr>View and Print Statements (Cont’d)</vt:lpstr>
      <vt:lpstr>Statement Search by Agreement</vt:lpstr>
      <vt:lpstr>Statement Search by Agreement (Cont’d)</vt:lpstr>
      <vt:lpstr>Statement Search by Agreement (Cont’d)</vt:lpstr>
      <vt:lpstr>Statement Search by Agreement (Cont’d)</vt:lpstr>
      <vt:lpstr>Dispute Statement/Details</vt:lpstr>
      <vt:lpstr>Dispute a Statement</vt:lpstr>
      <vt:lpstr>Dispute a Statement (Cont’d)</vt:lpstr>
      <vt:lpstr>Dispute a Statement (Cont’d)</vt:lpstr>
      <vt:lpstr>Dispute a Statement (Cont’d)</vt:lpstr>
      <vt:lpstr>Dispute a Statement (Cont’d)</vt:lpstr>
      <vt:lpstr>Dispute a Statement (Cont’d)</vt:lpstr>
      <vt:lpstr>Dispute a Statement (Cont’d)</vt:lpstr>
      <vt:lpstr>Dispute a Statement (Cont’d)</vt:lpstr>
      <vt:lpstr>Dispute a Statement (Cont’d)</vt:lpstr>
      <vt:lpstr>Dispute a Statement (Cont’d)</vt:lpstr>
      <vt:lpstr>Dispute a Statement (Cont’d)</vt:lpstr>
      <vt:lpstr>Dispute a Statement (Cont’d)</vt:lpstr>
      <vt:lpstr>Dispute a Statement (Cont’d)</vt:lpstr>
      <vt:lpstr>Dispute a Statement (Cont’d)</vt:lpstr>
      <vt:lpstr>Dispute a Statement (Cont’d)</vt:lpstr>
      <vt:lpstr>View Dispute Requests</vt:lpstr>
      <vt:lpstr>View Dispute Requests (Cont’d)</vt:lpstr>
      <vt:lpstr>View Dispute Requests (Cont’d)</vt:lpstr>
      <vt:lpstr>View Dispute Requests (Cont’d)</vt:lpstr>
      <vt:lpstr>View Dispute Requests (Cont’d)</vt:lpstr>
      <vt:lpstr>View Dispute Requests (Cont’d)</vt:lpstr>
      <vt:lpstr>View Dispute Requests (Cont’d)</vt:lpstr>
      <vt:lpstr>View Dispute Requests (Cont’d)</vt:lpstr>
      <vt:lpstr>View Dispute Requests (Cont’d)</vt:lpstr>
      <vt:lpstr>References</vt:lpstr>
      <vt:lpstr>Table of Contents</vt:lpstr>
      <vt:lpstr>Payments Menu</vt:lpstr>
      <vt:lpstr>View Customer Payments</vt:lpstr>
      <vt:lpstr>View Customer Payments (Cont’d)</vt:lpstr>
      <vt:lpstr>View Customer Payments (Cont’d)</vt:lpstr>
      <vt:lpstr>View Customer Payments (Cont’d)</vt:lpstr>
      <vt:lpstr>View Customer Payments (Cont’d)</vt:lpstr>
      <vt:lpstr>View Customer Payments (Cont’d)</vt:lpstr>
      <vt:lpstr>View Customer Payments (Cont’d)</vt:lpstr>
      <vt:lpstr>View Customer Payments (Cont’d)</vt:lpstr>
      <vt:lpstr>View Customer Payments (Cont’d)</vt:lpstr>
      <vt:lpstr>View Customer Payments (Cont’d)</vt:lpstr>
      <vt:lpstr>View Customer Payments (Cont’d)</vt:lpstr>
      <vt:lpstr>View Customer Payments (Cont’d)</vt:lpstr>
      <vt:lpstr>View Refunds</vt:lpstr>
      <vt:lpstr>View Refunds (Cont’d)</vt:lpstr>
      <vt:lpstr>View Refunds (Cont’d)</vt:lpstr>
      <vt:lpstr>View Refunds (Cont’d)</vt:lpstr>
      <vt:lpstr>View Refunds (Cont’d)</vt:lpstr>
      <vt:lpstr>View Refunds (Cont’d)</vt:lpstr>
      <vt:lpstr>View Refunds (Cont’d)</vt:lpstr>
      <vt:lpstr>View Refunds (Cont’d)</vt:lpstr>
      <vt:lpstr>References</vt:lpstr>
      <vt:lpstr>Table of Contents</vt:lpstr>
      <vt:lpstr>Correspondence Overview</vt:lpstr>
      <vt:lpstr>Correspondence Menu</vt:lpstr>
      <vt:lpstr>View Correspondence</vt:lpstr>
      <vt:lpstr>View Correspondence (Cont’d)</vt:lpstr>
      <vt:lpstr>View Correspondence (Cont’d)</vt:lpstr>
      <vt:lpstr>View Correspondence (Cont’d)</vt:lpstr>
      <vt:lpstr>View Correspondence (Cont’d)</vt:lpstr>
      <vt:lpstr>View Correspondence (Cont’d)</vt:lpstr>
      <vt:lpstr>View Correspondence (Cont’d)</vt:lpstr>
      <vt:lpstr>Create Correspondence</vt:lpstr>
      <vt:lpstr>Create Correspondence (Cont’d)</vt:lpstr>
      <vt:lpstr>Create Correspondence (Cont’d)</vt:lpstr>
      <vt:lpstr>Create Correspondence (Cont’d)</vt:lpstr>
      <vt:lpstr>Create Correspondence (Cont’d)</vt:lpstr>
      <vt:lpstr>Create Correspondence (Cont’d)</vt:lpstr>
      <vt:lpstr>Create Correspondence (Cont’d)</vt:lpstr>
      <vt:lpstr>Create Correspondence (Cont’d)</vt:lpstr>
      <vt:lpstr>Create Correspondence (Cont’d)</vt:lpstr>
      <vt:lpstr>References</vt:lpstr>
      <vt:lpstr>Table of Contents</vt:lpstr>
      <vt:lpstr>External Applications Menu</vt:lpstr>
      <vt:lpstr>Launch an External Application</vt:lpstr>
      <vt:lpstr>External Applications</vt:lpstr>
      <vt:lpstr>References</vt:lpstr>
    </vt:vector>
  </TitlesOfParts>
  <Company>Last Flight Out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GSA’s Vendor and Customer  Self Service (VCSS)</dc:title>
  <dc:creator>User</dc:creator>
  <cp:lastModifiedBy>CesyanaThompsonBliss</cp:lastModifiedBy>
  <cp:revision>5231</cp:revision>
  <cp:lastPrinted>2013-04-02T16:03:47Z</cp:lastPrinted>
  <dcterms:created xsi:type="dcterms:W3CDTF">2004-04-30T16:33:22Z</dcterms:created>
  <dcterms:modified xsi:type="dcterms:W3CDTF">2015-11-09T15:36:40Z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endEmail">
    <vt:lpwstr>No</vt:lpwstr>
  </property>
  <property fmtid="{D5CDD505-2E9C-101B-9397-08002B2CF9AE}" pid="3" name="MailTo">
    <vt:lpwstr/>
  </property>
  <property fmtid="{D5CDD505-2E9C-101B-9397-08002B2CF9AE}" pid="4" name="Body/Comments">
    <vt:lpwstr/>
  </property>
  <property fmtid="{D5CDD505-2E9C-101B-9397-08002B2CF9AE}" pid="5" name="Abstract">
    <vt:lpwstr/>
  </property>
  <property fmtid="{D5CDD505-2E9C-101B-9397-08002B2CF9AE}" pid="6" name="Author0">
    <vt:lpwstr>220</vt:lpwstr>
  </property>
  <property fmtid="{D5CDD505-2E9C-101B-9397-08002B2CF9AE}" pid="7" name="Date">
    <vt:lpwstr>2010-12-29T00:00:00Z</vt:lpwstr>
  </property>
  <property fmtid="{D5CDD505-2E9C-101B-9397-08002B2CF9AE}" pid="8" name="Team">
    <vt:lpwstr>New Initiatives</vt:lpwstr>
  </property>
  <property fmtid="{D5CDD505-2E9C-101B-9397-08002B2CF9AE}" pid="9" name="MailCC">
    <vt:lpwstr/>
  </property>
  <property fmtid="{D5CDD505-2E9C-101B-9397-08002B2CF9AE}" pid="10" name="ContentTypeId">
    <vt:lpwstr>0x010100F575195E1359584F99718DEDE2C9E676</vt:lpwstr>
  </property>
</Properties>
</file>